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5" r:id="rId2"/>
    <p:sldId id="258" r:id="rId3"/>
    <p:sldId id="266" r:id="rId4"/>
    <p:sldId id="263" r:id="rId5"/>
  </p:sldIdLst>
  <p:sldSz cx="12192000" cy="6858000"/>
  <p:notesSz cx="6858000" cy="9144000"/>
  <p:defaultTextStyle>
    <a:defPPr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94660"/>
  </p:normalViewPr>
  <p:slideViewPr>
    <p:cSldViewPr snapToGrid="0">
      <p:cViewPr varScale="1">
        <p:scale>
          <a:sx n="38" d="100"/>
          <a:sy n="38" d="100"/>
        </p:scale>
        <p:origin x="951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24916C-2FDE-4168-A727-3DE18F0AB4C3}" type="datetimeFigureOut">
              <a:rPr lang="es-419" smtClean="0"/>
              <a:t>10/2/2025</a:t>
            </a:fld>
            <a:endParaRPr lang="es-419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63A13-C909-482B-9900-57216A9F721F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006796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ee66ead53e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ee66ead53e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1498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abf9f62662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abf9f62662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98C5307-140F-447F-BCBA-BB92E3A2906B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132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ee5e2f3b5f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ee5e2f3b5f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079495-18EB-9B3B-B70C-95CD7B1C1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EACFEE-15E0-27C5-5E25-E20586C8FA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8C5D37-68FD-B299-144E-0923EB870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2F382-F891-4CA8-B0F8-7F3262462B47}" type="datetimeFigureOut">
              <a:rPr lang="es-419" smtClean="0"/>
              <a:t>10/2/2025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2694FB-02D9-BEF9-AA64-547FEE672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46B78C-7229-E552-F866-0F7143238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B9B04-8DBE-4EB0-A3F6-B6639C41707A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536979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C08F95-B8F9-BA5F-59A7-3D7D2E08D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8F43875-D2DB-AA8D-DC22-F0E333124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5FD09E-C45A-88C7-E651-8C42412FD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2F382-F891-4CA8-B0F8-7F3262462B47}" type="datetimeFigureOut">
              <a:rPr lang="es-419" smtClean="0"/>
              <a:t>10/2/2025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7F5F95-4C3C-6FAF-05A0-E80938D2A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29015B-AB11-0701-D555-D3FBB8559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B9B04-8DBE-4EB0-A3F6-B6639C41707A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11281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46863AD-9381-DC3D-FEB2-D9D478DFDE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DB2B663-C543-E14F-171A-BAEAF36E0D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6DC21A-3453-2A04-430E-397EFCC15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2F382-F891-4CA8-B0F8-7F3262462B47}" type="datetimeFigureOut">
              <a:rPr lang="es-419" smtClean="0"/>
              <a:t>10/2/2025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F2ECD7-1232-C6B6-ECA5-C1296F50C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C435BF-893B-B5F6-A472-BE413193C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B9B04-8DBE-4EB0-A3F6-B6639C41707A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385515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su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6B926107-51B9-44DD-8581-AA5E8B601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8" y="484494"/>
            <a:ext cx="5800867" cy="1569493"/>
          </a:xfrm>
        </p:spPr>
        <p:txBody>
          <a:bodyPr rtlCol="0" anchor="b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CD144A4B-34B7-47EC-888B-0D2076006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2" y="2156346"/>
            <a:ext cx="5800866" cy="3963937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rtl="0"/>
            <a:endParaRPr lang="es-ES" noProof="0"/>
          </a:p>
        </p:txBody>
      </p:sp>
      <p:sp>
        <p:nvSpPr>
          <p:cNvPr id="9" name="Marcador de pie de página 4">
            <a:extLst>
              <a:ext uri="{FF2B5EF4-FFF2-40B4-BE49-F238E27FC236}">
                <a16:creationId xmlns:a16="http://schemas.microsoft.com/office/drawing/2014/main" id="{C6A9B852-DA3F-4566-BDEB-F1F69334E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77" y="6356350"/>
            <a:ext cx="3877423" cy="365125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Título de la presentación</a:t>
            </a:r>
          </a:p>
        </p:txBody>
      </p:sp>
      <p:sp>
        <p:nvSpPr>
          <p:cNvPr id="17" name="Marcador de posición de imagen 12">
            <a:extLst>
              <a:ext uri="{FF2B5EF4-FFF2-40B4-BE49-F238E27FC236}">
                <a16:creationId xmlns:a16="http://schemas.microsoft.com/office/drawing/2014/main" id="{116EBB24-A127-412B-99DB-A7FBCA68A2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0838" y="665163"/>
            <a:ext cx="2214562" cy="2513012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para agregar foto</a:t>
            </a:r>
          </a:p>
        </p:txBody>
      </p:sp>
      <p:sp>
        <p:nvSpPr>
          <p:cNvPr id="18" name="Marcador de posición de imagen 12">
            <a:extLst>
              <a:ext uri="{FF2B5EF4-FFF2-40B4-BE49-F238E27FC236}">
                <a16:creationId xmlns:a16="http://schemas.microsoft.com/office/drawing/2014/main" id="{63CCB0A6-D7F6-4C78-B6C0-A045E3B25B0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329737" y="665579"/>
            <a:ext cx="2214562" cy="2513012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para agregar foto</a:t>
            </a:r>
          </a:p>
        </p:txBody>
      </p:sp>
      <p:sp>
        <p:nvSpPr>
          <p:cNvPr id="19" name="Marcador de posición de imagen 12">
            <a:extLst>
              <a:ext uri="{FF2B5EF4-FFF2-40B4-BE49-F238E27FC236}">
                <a16:creationId xmlns:a16="http://schemas.microsoft.com/office/drawing/2014/main" id="{F3038A14-3DB7-4BDC-A247-674224BFB8B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00854" y="3607271"/>
            <a:ext cx="2214562" cy="2513012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para agregar foto</a:t>
            </a:r>
          </a:p>
        </p:txBody>
      </p:sp>
      <p:sp>
        <p:nvSpPr>
          <p:cNvPr id="20" name="Marcador de posición de imagen 12">
            <a:extLst>
              <a:ext uri="{FF2B5EF4-FFF2-40B4-BE49-F238E27FC236}">
                <a16:creationId xmlns:a16="http://schemas.microsoft.com/office/drawing/2014/main" id="{59BCC1BB-4299-409F-9215-B3A4ECAB523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324845" y="3607271"/>
            <a:ext cx="2214562" cy="2513012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para agregar foto</a:t>
            </a:r>
          </a:p>
        </p:txBody>
      </p:sp>
      <p:sp>
        <p:nvSpPr>
          <p:cNvPr id="10" name="Marcador de fecha 3">
            <a:extLst>
              <a:ext uri="{FF2B5EF4-FFF2-40B4-BE49-F238E27FC236}">
                <a16:creationId xmlns:a16="http://schemas.microsoft.com/office/drawing/2014/main" id="{7FB415D6-2F2D-46E2-94AF-1F3BE10F35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s-ES" noProof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FEC8DC3B-1AAD-429C-A1EA-FAEE9D884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9F39FF-F5CB-4ACA-9B46-4CCF89ECA75F}" type="slidenum">
              <a:rPr kumimoji="0" lang="es-E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697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7321ED-19FC-5E13-4E52-7FEA4876C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10F8BF-CA9B-C53A-7200-B38551FCE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B332DC-C10A-0D9A-AC9A-3E6CD20D6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2F382-F891-4CA8-B0F8-7F3262462B47}" type="datetimeFigureOut">
              <a:rPr lang="es-419" smtClean="0"/>
              <a:t>10/2/2025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182AE0-204F-BA93-DC0C-B65D54234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784850-A948-72BE-59DA-926945FD6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B9B04-8DBE-4EB0-A3F6-B6639C41707A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494093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F2D7C5-7EFE-C2A7-16E3-10B961CE1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094F699-EAA1-2D87-D0A9-1E093DF73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57735A-B6D8-4B68-CB41-E5B0AC779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2F382-F891-4CA8-B0F8-7F3262462B47}" type="datetimeFigureOut">
              <a:rPr lang="es-419" smtClean="0"/>
              <a:t>10/2/2025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A6CA92-F87F-F3B0-EC14-B9D4722B7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D34F82-53E4-3E45-07A8-B95E65247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B9B04-8DBE-4EB0-A3F6-B6639C41707A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853489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C53BFA-A035-C7E9-EA5F-A22F935EC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D9D20A-50FB-088B-A928-ADECA35AC1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327D7ED-1F0F-B1BE-7A69-95992AD5EC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A6A1B6-9B3D-4B67-6468-41A61DA5C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2F382-F891-4CA8-B0F8-7F3262462B47}" type="datetimeFigureOut">
              <a:rPr lang="es-419" smtClean="0"/>
              <a:t>10/2/2025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58903B-5234-FB5F-D557-6F19E0038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BAEF6B4-2E30-0308-7BFA-A66509C8C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B9B04-8DBE-4EB0-A3F6-B6639C41707A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526918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6E8D6-DCE2-565B-D316-AB01B342E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38F310-B826-1A77-B40C-B739BFAF3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3F0100-396D-6A4B-9133-366AFAD8C8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29F78F2-945F-5B48-64F0-E0D35B5E94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B1AE6C3-7F75-1CC0-EF7B-D3D4B69750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EC2CF58-4D7F-0A29-7166-218CEA8C9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2F382-F891-4CA8-B0F8-7F3262462B47}" type="datetimeFigureOut">
              <a:rPr lang="es-419" smtClean="0"/>
              <a:t>10/2/2025</a:t>
            </a:fld>
            <a:endParaRPr lang="es-419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E9697CC-9C46-4DE4-2F6B-448BD8929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EE24EBB-40C7-413A-18B5-AE010F10C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B9B04-8DBE-4EB0-A3F6-B6639C41707A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660939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D26EB2-0CF4-83D7-7662-26F24FC99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D42C3F-F9BA-E5E9-E719-9437E48C7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2F382-F891-4CA8-B0F8-7F3262462B47}" type="datetimeFigureOut">
              <a:rPr lang="es-419" smtClean="0"/>
              <a:t>10/2/2025</a:t>
            </a:fld>
            <a:endParaRPr lang="es-419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2DFEC10-B9C6-2B26-BB0D-54C22C8A0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994B9D7-3FB4-582F-1182-41C170892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B9B04-8DBE-4EB0-A3F6-B6639C41707A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84768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129AF9A-44E5-6500-CFE6-41E952E62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2F382-F891-4CA8-B0F8-7F3262462B47}" type="datetimeFigureOut">
              <a:rPr lang="es-419" smtClean="0"/>
              <a:t>10/2/2025</a:t>
            </a:fld>
            <a:endParaRPr lang="es-419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0FA1600-E17A-09B8-F51D-70AE28175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71129D3-FD00-F6ED-AD95-7D05F62F9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B9B04-8DBE-4EB0-A3F6-B6639C41707A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49088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3F15AE-BE8B-940F-4556-B843BCF8D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FD2E85-232C-1469-9697-1F07A6F7E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15178E0-8E53-3DB5-5E22-FAC34770C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7C9CB75-6509-A3B9-B47C-4FCC6DF64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2F382-F891-4CA8-B0F8-7F3262462B47}" type="datetimeFigureOut">
              <a:rPr lang="es-419" smtClean="0"/>
              <a:t>10/2/2025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65D8F8E-DEEE-DDA7-6F7D-60C87E847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32074B4-E4A5-D71A-FB70-546F937B9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B9B04-8DBE-4EB0-A3F6-B6639C41707A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098696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A503DA-571C-7BCB-6A5B-565BF5A13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22F8ABC-0082-086F-56B4-D15A6D480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0F89A3E-D29E-DA71-CF77-184E7E9BC1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76FF5D5-FF4C-715E-A7D2-535A2D9EA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2F382-F891-4CA8-B0F8-7F3262462B47}" type="datetimeFigureOut">
              <a:rPr lang="es-419" smtClean="0"/>
              <a:t>10/2/2025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8CFBDEA-17D9-135B-1AA2-1ACA6E4A3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13673E4-262B-331E-165A-028542550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B9B04-8DBE-4EB0-A3F6-B6639C41707A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960873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2C9428B-D8F7-FD98-32EC-BA2CBD1DB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2BEB838-5D11-7480-6628-72F3D28D0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22968F-2ECD-2546-98D1-550A1BA6C1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2F382-F891-4CA8-B0F8-7F3262462B47}" type="datetimeFigureOut">
              <a:rPr lang="es-419" smtClean="0"/>
              <a:t>10/2/2025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A1BDCE-6EFB-628E-E764-384CF7A31F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FB0A0C-7D4D-E13A-9F8A-E86AE750EB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B9B04-8DBE-4EB0-A3F6-B6639C41707A}" type="slidenum">
              <a:rPr lang="es-419" smtClean="0"/>
              <a:t>‹Nº›</a:t>
            </a:fld>
            <a:endParaRPr lang="es-419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EC5E859-679B-610C-69E0-890634856C8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626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/>
          <p:nvPr/>
        </p:nvSpPr>
        <p:spPr>
          <a:xfrm>
            <a:off x="63107" y="-16504"/>
            <a:ext cx="12206700" cy="6857700"/>
          </a:xfrm>
          <a:prstGeom prst="rect">
            <a:avLst/>
          </a:prstGeom>
          <a:solidFill>
            <a:srgbClr val="3B66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B662B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4"/>
          <p:cNvSpPr/>
          <p:nvPr/>
        </p:nvSpPr>
        <p:spPr>
          <a:xfrm flipH="1">
            <a:off x="11011446" y="2530983"/>
            <a:ext cx="1245300" cy="4325400"/>
          </a:xfrm>
          <a:prstGeom prst="rtTriangle">
            <a:avLst/>
          </a:prstGeom>
          <a:solidFill>
            <a:srgbClr val="8FBD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4"/>
          <p:cNvSpPr/>
          <p:nvPr/>
        </p:nvSpPr>
        <p:spPr>
          <a:xfrm rot="10800000">
            <a:off x="10998746" y="-1317"/>
            <a:ext cx="1245300" cy="2532300"/>
          </a:xfrm>
          <a:prstGeom prst="rtTriangle">
            <a:avLst/>
          </a:prstGeom>
          <a:solidFill>
            <a:srgbClr val="5EA3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O">
                <a:latin typeface="+mj-lt"/>
                <a:ea typeface="Calibri"/>
                <a:cs typeface="Calibri"/>
                <a:sym typeface="Calibri"/>
              </a:rPr>
              <a:t> </a:t>
            </a:r>
            <a:endParaRPr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4942039" y="1928137"/>
            <a:ext cx="6077626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s-ES" sz="4000" b="1" dirty="0">
                <a:solidFill>
                  <a:schemeClr val="lt1"/>
                </a:solidFill>
                <a:latin typeface="Century Gothic" panose="020B0502020202020204" pitchFamily="34" charset="0"/>
                <a:ea typeface="Oswald"/>
                <a:cs typeface="Oswald"/>
                <a:sym typeface="Oswald"/>
              </a:rPr>
              <a:t>Título de la presentación</a:t>
            </a:r>
            <a:endParaRPr sz="4000" b="1" dirty="0">
              <a:solidFill>
                <a:schemeClr val="lt1"/>
              </a:solidFill>
              <a:latin typeface="Century Gothic" panose="020B0502020202020204" pitchFamily="34" charset="0"/>
              <a:ea typeface="Oswald"/>
              <a:cs typeface="Oswald"/>
              <a:sym typeface="Oswald"/>
            </a:endParaRP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61E1145B-6376-4C72-9B7B-CF543C1219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322366" y="5734531"/>
            <a:ext cx="3775692" cy="67238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E83810F-4440-3643-A23C-8F0115BBBC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38" t="19662" r="5666"/>
          <a:stretch/>
        </p:blipFill>
        <p:spPr bwMode="auto">
          <a:xfrm>
            <a:off x="-20684" y="0"/>
            <a:ext cx="4775887" cy="684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Google Shape;99;p14"/>
          <p:cNvSpPr/>
          <p:nvPr/>
        </p:nvSpPr>
        <p:spPr>
          <a:xfrm flipH="1">
            <a:off x="-1431938" y="-26538"/>
            <a:ext cx="3316334" cy="6880899"/>
          </a:xfrm>
          <a:prstGeom prst="parallelogram">
            <a:avLst>
              <a:gd name="adj" fmla="val 71939"/>
            </a:avLst>
          </a:prstGeom>
          <a:solidFill>
            <a:srgbClr val="8FBD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O">
                <a:latin typeface="+mj-lt"/>
                <a:ea typeface="Calibri"/>
                <a:cs typeface="Calibri"/>
                <a:sym typeface="Calibri"/>
              </a:rPr>
              <a:t> </a:t>
            </a:r>
            <a:endParaRPr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0B17596-A54C-D8CD-B429-D6B8010CB4B0}"/>
              </a:ext>
            </a:extLst>
          </p:cNvPr>
          <p:cNvSpPr txBox="1"/>
          <p:nvPr/>
        </p:nvSpPr>
        <p:spPr>
          <a:xfrm>
            <a:off x="6382282" y="3939048"/>
            <a:ext cx="319714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600" dirty="0" smtClean="0">
                <a:solidFill>
                  <a:schemeClr val="lt1"/>
                </a:solidFill>
                <a:latin typeface="Century Gothic" panose="020B0502020202020204" pitchFamily="34" charset="0"/>
                <a:ea typeface="Oswald"/>
                <a:cs typeface="Oswald"/>
                <a:sym typeface="Oswald"/>
              </a:rPr>
              <a:t>Subtítulo</a:t>
            </a:r>
            <a:endParaRPr lang="es-CO" sz="2600" dirty="0">
              <a:solidFill>
                <a:schemeClr val="lt1"/>
              </a:solidFill>
              <a:latin typeface="Century Gothic" panose="020B0502020202020204" pitchFamily="34" charset="0"/>
              <a:ea typeface="Oswald"/>
              <a:cs typeface="Oswald"/>
              <a:sym typeface="Oswald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5CC7097-B19C-C7D3-9466-A92BF1C67696}"/>
              </a:ext>
            </a:extLst>
          </p:cNvPr>
          <p:cNvSpPr txBox="1"/>
          <p:nvPr/>
        </p:nvSpPr>
        <p:spPr>
          <a:xfrm>
            <a:off x="1131937" y="296921"/>
            <a:ext cx="26748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000" b="1" kern="100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Imagen de referencia: reemplazar de acuerdo al tema a tratar</a:t>
            </a:r>
            <a:endParaRPr lang="es-419" sz="2000" b="1" kern="1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11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/>
          <p:nvPr/>
        </p:nvSpPr>
        <p:spPr>
          <a:xfrm>
            <a:off x="2388712" y="348699"/>
            <a:ext cx="6793502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s-CO" sz="3600" b="1" dirty="0">
                <a:solidFill>
                  <a:srgbClr val="8FBD21"/>
                </a:solidFill>
                <a:latin typeface="Century Gothic" panose="020B0502020202020204" pitchFamily="34" charset="0"/>
                <a:ea typeface="Oswald"/>
                <a:cs typeface="Oswald"/>
                <a:sym typeface="Oswald"/>
              </a:rPr>
              <a:t>TÍTULO DIAPOSITIVA</a:t>
            </a:r>
          </a:p>
        </p:txBody>
      </p:sp>
      <p:sp>
        <p:nvSpPr>
          <p:cNvPr id="2" name="Rectángulo redondeado 1"/>
          <p:cNvSpPr/>
          <p:nvPr/>
        </p:nvSpPr>
        <p:spPr>
          <a:xfrm>
            <a:off x="4338973" y="1164309"/>
            <a:ext cx="2892979" cy="467845"/>
          </a:xfrm>
          <a:prstGeom prst="roundRect">
            <a:avLst/>
          </a:prstGeom>
          <a:solidFill>
            <a:srgbClr val="3B6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800" b="1" dirty="0">
                <a:latin typeface="Century Gothic" panose="020B0502020202020204" pitchFamily="34" charset="0"/>
              </a:rPr>
              <a:t>Subtítulo</a:t>
            </a:r>
          </a:p>
        </p:txBody>
      </p:sp>
      <p:sp>
        <p:nvSpPr>
          <p:cNvPr id="3" name="Marcador de contenido 18">
            <a:extLst>
              <a:ext uri="{FF2B5EF4-FFF2-40B4-BE49-F238E27FC236}">
                <a16:creationId xmlns:a16="http://schemas.microsoft.com/office/drawing/2014/main" id="{9D07B447-84A5-8DB6-DBDE-42837C445DD4}"/>
              </a:ext>
            </a:extLst>
          </p:cNvPr>
          <p:cNvSpPr txBox="1">
            <a:spLocks/>
          </p:cNvSpPr>
          <p:nvPr/>
        </p:nvSpPr>
        <p:spPr>
          <a:xfrm>
            <a:off x="1874156" y="2015053"/>
            <a:ext cx="8062688" cy="35936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419" sz="1800" dirty="0">
                <a:latin typeface="Century Gothic" panose="020B0502020202020204" pitchFamily="34" charset="0"/>
              </a:rPr>
              <a:t>El Instituto Distrital de Gestión de Riesgos y Cambio Climático (IDIGER) es la entidad que se encarga de coordinar la gestión de riesgos y cambio climático en Bogotá. Sus funciones incluyen: </a:t>
            </a:r>
          </a:p>
          <a:p>
            <a:pPr>
              <a:lnSpc>
                <a:spcPct val="120000"/>
              </a:lnSpc>
            </a:pPr>
            <a:r>
              <a:rPr lang="es-419" sz="1800" dirty="0">
                <a:latin typeface="Century Gothic" panose="020B0502020202020204" pitchFamily="34" charset="0"/>
              </a:rPr>
              <a:t>Emitir certificaciones de amenaza y riesgo</a:t>
            </a:r>
          </a:p>
          <a:p>
            <a:pPr>
              <a:lnSpc>
                <a:spcPct val="120000"/>
              </a:lnSpc>
            </a:pPr>
            <a:r>
              <a:rPr lang="es-419" sz="1800" dirty="0">
                <a:latin typeface="Century Gothic" panose="020B0502020202020204" pitchFamily="34" charset="0"/>
              </a:rPr>
              <a:t>Coordinar la respuesta a emergencias</a:t>
            </a:r>
          </a:p>
          <a:p>
            <a:pPr>
              <a:lnSpc>
                <a:spcPct val="120000"/>
              </a:lnSpc>
            </a:pPr>
            <a:r>
              <a:rPr lang="es-419" sz="1800" dirty="0">
                <a:latin typeface="Century Gothic" panose="020B0502020202020204" pitchFamily="34" charset="0"/>
              </a:rPr>
              <a:t>Reducir el riesgo de desastres</a:t>
            </a:r>
          </a:p>
          <a:p>
            <a:pPr>
              <a:lnSpc>
                <a:spcPct val="120000"/>
              </a:lnSpc>
            </a:pPr>
            <a:r>
              <a:rPr lang="es-419" sz="1800" dirty="0">
                <a:latin typeface="Century Gothic" panose="020B0502020202020204" pitchFamily="34" charset="0"/>
              </a:rPr>
              <a:t>Mitigar las consecuencias del cambio climático</a:t>
            </a:r>
          </a:p>
          <a:p>
            <a:pPr>
              <a:lnSpc>
                <a:spcPct val="120000"/>
              </a:lnSpc>
            </a:pPr>
            <a:r>
              <a:rPr lang="es-419" sz="1800" dirty="0">
                <a:latin typeface="Century Gothic" panose="020B0502020202020204" pitchFamily="34" charset="0"/>
              </a:rPr>
              <a:t>Predecir el estado del tiempo</a:t>
            </a:r>
          </a:p>
          <a:p>
            <a:pPr>
              <a:lnSpc>
                <a:spcPct val="120000"/>
              </a:lnSpc>
            </a:pPr>
            <a:r>
              <a:rPr lang="es-419" sz="1800" dirty="0">
                <a:latin typeface="Century Gothic" panose="020B0502020202020204" pitchFamily="34" charset="0"/>
              </a:rPr>
              <a:t>Verificar la seguridad de las edificaciones</a:t>
            </a:r>
          </a:p>
          <a:p>
            <a:pPr>
              <a:lnSpc>
                <a:spcPct val="120000"/>
              </a:lnSpc>
            </a:pPr>
            <a:r>
              <a:rPr lang="es-419" sz="1800" dirty="0">
                <a:latin typeface="Century Gothic" panose="020B0502020202020204" pitchFamily="34" charset="0"/>
              </a:rPr>
              <a:t>Prevenir incendios forestales</a:t>
            </a:r>
            <a:endParaRPr lang="es-ES" sz="1800" dirty="0">
              <a:latin typeface="Century Gothic" panose="020B0502020202020204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0" y="300"/>
            <a:ext cx="12192000" cy="6874593"/>
            <a:chOff x="0" y="300"/>
            <a:chExt cx="12192000" cy="6874593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8672" y="5876034"/>
              <a:ext cx="3703328" cy="800397"/>
            </a:xfrm>
            <a:prstGeom prst="rect">
              <a:avLst/>
            </a:prstGeom>
          </p:spPr>
        </p:pic>
        <p:sp>
          <p:nvSpPr>
            <p:cNvPr id="10" name="Google Shape;96;p14"/>
            <p:cNvSpPr/>
            <p:nvPr/>
          </p:nvSpPr>
          <p:spPr>
            <a:xfrm rot="10800000" flipH="1">
              <a:off x="0" y="300"/>
              <a:ext cx="1245300" cy="4325400"/>
            </a:xfrm>
            <a:prstGeom prst="rtTriangle">
              <a:avLst/>
            </a:prstGeom>
            <a:solidFill>
              <a:srgbClr val="8FB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97;p14"/>
            <p:cNvSpPr/>
            <p:nvPr/>
          </p:nvSpPr>
          <p:spPr>
            <a:xfrm>
              <a:off x="1" y="4342593"/>
              <a:ext cx="1245300" cy="2532300"/>
            </a:xfrm>
            <a:prstGeom prst="rtTriangle">
              <a:avLst/>
            </a:prstGeom>
            <a:solidFill>
              <a:srgbClr val="5EA3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CO">
                  <a:latin typeface="+mj-lt"/>
                  <a:ea typeface="Calibri"/>
                  <a:cs typeface="Calibri"/>
                  <a:sym typeface="Calibri"/>
                </a:rPr>
                <a:t> </a:t>
              </a:r>
              <a:endParaRPr>
                <a:latin typeface="+mj-lt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9A92E93D-8BFB-4A21-A47E-78B6DCA21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799" y="665163"/>
            <a:ext cx="3930246" cy="809387"/>
          </a:xfrm>
        </p:spPr>
        <p:txBody>
          <a:bodyPr rtlCol="0"/>
          <a:lstStyle/>
          <a:p>
            <a:pPr rtl="0"/>
            <a:r>
              <a:rPr lang="es-ES" b="1" dirty="0" smtClean="0">
                <a:solidFill>
                  <a:srgbClr val="8FBD21"/>
                </a:solidFill>
                <a:latin typeface="Century Gothic" panose="020B0502020202020204" pitchFamily="34" charset="0"/>
              </a:rPr>
              <a:t>Conclusiones</a:t>
            </a:r>
            <a:endParaRPr lang="es-ES" b="1" dirty="0">
              <a:solidFill>
                <a:srgbClr val="8FBD2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C69C1BDB-253B-4642-94A7-F84048E56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006" y="2002644"/>
            <a:ext cx="5800866" cy="3963937"/>
          </a:xfrm>
        </p:spPr>
        <p:txBody>
          <a:bodyPr rtlCol="0">
            <a:normAutofit fontScale="55000" lnSpcReduction="20000"/>
          </a:bodyPr>
          <a:lstStyle/>
          <a:p>
            <a:pPr rtl="0">
              <a:lnSpc>
                <a:spcPct val="120000"/>
              </a:lnSpc>
            </a:pPr>
            <a:r>
              <a:rPr lang="es-419" dirty="0">
                <a:latin typeface="Century Gothic" panose="020B0502020202020204" pitchFamily="34" charset="0"/>
              </a:rPr>
              <a:t>El Instituto Distrital de Gestión de Riesgos y Cambio Climático (IDIGER) es la entidad que se encarga de coordinar la gestión de riesgos y cambio climático en Bogotá. Sus funciones incluyen: </a:t>
            </a:r>
          </a:p>
          <a:p>
            <a:pPr rtl="0">
              <a:lnSpc>
                <a:spcPct val="120000"/>
              </a:lnSpc>
            </a:pPr>
            <a:r>
              <a:rPr lang="es-419" dirty="0">
                <a:latin typeface="Century Gothic" panose="020B0502020202020204" pitchFamily="34" charset="0"/>
              </a:rPr>
              <a:t>Emitir certificaciones de amenaza y riesgo</a:t>
            </a:r>
          </a:p>
          <a:p>
            <a:pPr rtl="0">
              <a:lnSpc>
                <a:spcPct val="120000"/>
              </a:lnSpc>
            </a:pPr>
            <a:r>
              <a:rPr lang="es-419" dirty="0">
                <a:latin typeface="Century Gothic" panose="020B0502020202020204" pitchFamily="34" charset="0"/>
              </a:rPr>
              <a:t>Coordinar la respuesta a emergencias</a:t>
            </a:r>
          </a:p>
          <a:p>
            <a:pPr rtl="0">
              <a:lnSpc>
                <a:spcPct val="120000"/>
              </a:lnSpc>
            </a:pPr>
            <a:r>
              <a:rPr lang="es-419" dirty="0">
                <a:latin typeface="Century Gothic" panose="020B0502020202020204" pitchFamily="34" charset="0"/>
              </a:rPr>
              <a:t>Reducir el riesgo de desastres</a:t>
            </a:r>
          </a:p>
          <a:p>
            <a:pPr rtl="0">
              <a:lnSpc>
                <a:spcPct val="120000"/>
              </a:lnSpc>
            </a:pPr>
            <a:r>
              <a:rPr lang="es-419" dirty="0">
                <a:latin typeface="Century Gothic" panose="020B0502020202020204" pitchFamily="34" charset="0"/>
              </a:rPr>
              <a:t>Mitigar las consecuencias del cambio climático</a:t>
            </a:r>
          </a:p>
          <a:p>
            <a:pPr rtl="0">
              <a:lnSpc>
                <a:spcPct val="120000"/>
              </a:lnSpc>
            </a:pPr>
            <a:r>
              <a:rPr lang="es-419" dirty="0">
                <a:latin typeface="Century Gothic" panose="020B0502020202020204" pitchFamily="34" charset="0"/>
              </a:rPr>
              <a:t>Predecir el estado del tiempo</a:t>
            </a:r>
          </a:p>
          <a:p>
            <a:pPr rtl="0">
              <a:lnSpc>
                <a:spcPct val="120000"/>
              </a:lnSpc>
            </a:pPr>
            <a:r>
              <a:rPr lang="es-419" dirty="0">
                <a:latin typeface="Century Gothic" panose="020B0502020202020204" pitchFamily="34" charset="0"/>
              </a:rPr>
              <a:t>Verificar la seguridad de las edificaciones</a:t>
            </a:r>
          </a:p>
          <a:p>
            <a:pPr rtl="0">
              <a:lnSpc>
                <a:spcPct val="120000"/>
              </a:lnSpc>
            </a:pPr>
            <a:r>
              <a:rPr lang="es-419" dirty="0">
                <a:latin typeface="Century Gothic" panose="020B0502020202020204" pitchFamily="34" charset="0"/>
              </a:rPr>
              <a:t>Prevenir incendios forestales</a:t>
            </a:r>
            <a:endParaRPr lang="es-ES" dirty="0">
              <a:latin typeface="Century Gothic" panose="020B0502020202020204" pitchFamily="34" charset="0"/>
            </a:endParaRPr>
          </a:p>
        </p:txBody>
      </p:sp>
      <p:pic>
        <p:nvPicPr>
          <p:cNvPr id="23" name="Marcador de posición de imagen 22" descr="Una imagen que muestra una montaña, exterior, cielo, roca, tienda">
            <a:extLst>
              <a:ext uri="{FF2B5EF4-FFF2-40B4-BE49-F238E27FC236}">
                <a16:creationId xmlns:a16="http://schemas.microsoft.com/office/drawing/2014/main" id="{37330047-BDCE-48AE-A7A5-A6A79A7D292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9700" y="665163"/>
            <a:ext cx="2425700" cy="2513012"/>
          </a:xfrm>
        </p:spPr>
      </p:pic>
      <p:pic>
        <p:nvPicPr>
          <p:cNvPr id="53" name="Marcador de posición de imagen 52" descr="Una imagen que muestra una montaña, cielo, nieve, exterior">
            <a:extLst>
              <a:ext uri="{FF2B5EF4-FFF2-40B4-BE49-F238E27FC236}">
                <a16:creationId xmlns:a16="http://schemas.microsoft.com/office/drawing/2014/main" id="{9AFE6654-29BC-4F7D-9F69-C78DCCF2A7A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29737" y="665579"/>
            <a:ext cx="2214562" cy="2513012"/>
          </a:xfrm>
        </p:spPr>
      </p:pic>
      <p:pic>
        <p:nvPicPr>
          <p:cNvPr id="25" name="Marcador de posición de imagen 24" descr="Una imagen que muestra naturaleza, exterior, montaña, noche, cielo">
            <a:extLst>
              <a:ext uri="{FF2B5EF4-FFF2-40B4-BE49-F238E27FC236}">
                <a16:creationId xmlns:a16="http://schemas.microsoft.com/office/drawing/2014/main" id="{74AF03B6-7ED2-47DC-A5B8-3F7DB422CEA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9700" y="3607271"/>
            <a:ext cx="5049707" cy="2513012"/>
          </a:xfrm>
        </p:spPr>
      </p:pic>
      <p:sp>
        <p:nvSpPr>
          <p:cNvPr id="17" name="Marcador de número de diapositiva 16">
            <a:extLst>
              <a:ext uri="{FF2B5EF4-FFF2-40B4-BE49-F238E27FC236}">
                <a16:creationId xmlns:a16="http://schemas.microsoft.com/office/drawing/2014/main" id="{3F88522D-FC32-4BD0-B916-ED439025B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 rtlCol="0"/>
          <a:lstStyle/>
          <a:p>
            <a:pPr lvl="0" rtl="0"/>
            <a:fld id="{D39F39FF-F5CB-4ACA-9B46-4CCF89ECA75F}" type="slidenum">
              <a:rPr lang="es-ES" smtClean="0"/>
              <a:pPr lvl="0" rtl="0"/>
              <a:t>3</a:t>
            </a:fld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5CC7097-B19C-C7D3-9466-A92BF1C67696}"/>
              </a:ext>
            </a:extLst>
          </p:cNvPr>
          <p:cNvSpPr txBox="1"/>
          <p:nvPr/>
        </p:nvSpPr>
        <p:spPr>
          <a:xfrm>
            <a:off x="6862902" y="810161"/>
            <a:ext cx="19685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000" b="1" kern="100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Imágenes de referencia: reemplazar de acuerdo al tema a tratar</a:t>
            </a:r>
            <a:endParaRPr lang="es-419" sz="2000" b="1" kern="1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5CC7097-B19C-C7D3-9466-A92BF1C67696}"/>
              </a:ext>
            </a:extLst>
          </p:cNvPr>
          <p:cNvSpPr txBox="1"/>
          <p:nvPr/>
        </p:nvSpPr>
        <p:spPr>
          <a:xfrm>
            <a:off x="8345486" y="3951446"/>
            <a:ext cx="19685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000" b="1" kern="100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Imágenes de referencia: reemplazar de acuerdo al tema a tratar</a:t>
            </a:r>
            <a:endParaRPr lang="es-419" sz="2000" b="1" kern="1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944" y="6117334"/>
            <a:ext cx="3426962" cy="74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968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0"/>
          <p:cNvSpPr/>
          <p:nvPr/>
        </p:nvSpPr>
        <p:spPr>
          <a:xfrm>
            <a:off x="0" y="-2125"/>
            <a:ext cx="12206700" cy="6857700"/>
          </a:xfrm>
          <a:prstGeom prst="rect">
            <a:avLst/>
          </a:prstGeom>
          <a:solidFill>
            <a:srgbClr val="3B66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0"/>
          <p:cNvSpPr/>
          <p:nvPr/>
        </p:nvSpPr>
        <p:spPr>
          <a:xfrm flipH="1">
            <a:off x="10943683" y="2532197"/>
            <a:ext cx="1245300" cy="4325400"/>
          </a:xfrm>
          <a:prstGeom prst="rtTriangle">
            <a:avLst/>
          </a:prstGeom>
          <a:solidFill>
            <a:srgbClr val="8FBD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0"/>
          <p:cNvSpPr/>
          <p:nvPr/>
        </p:nvSpPr>
        <p:spPr>
          <a:xfrm rot="10800000">
            <a:off x="10943683" y="-103"/>
            <a:ext cx="1245300" cy="2532300"/>
          </a:xfrm>
          <a:prstGeom prst="rtTriangle">
            <a:avLst/>
          </a:prstGeom>
          <a:solidFill>
            <a:srgbClr val="5EA3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O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0"/>
          <p:cNvSpPr/>
          <p:nvPr/>
        </p:nvSpPr>
        <p:spPr>
          <a:xfrm flipH="1">
            <a:off x="0" y="2425"/>
            <a:ext cx="3605048" cy="6853150"/>
          </a:xfrm>
          <a:prstGeom prst="parallelogram">
            <a:avLst>
              <a:gd name="adj" fmla="val 71939"/>
            </a:avLst>
          </a:prstGeom>
          <a:solidFill>
            <a:srgbClr val="8FBD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O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0"/>
          <p:cNvSpPr txBox="1"/>
          <p:nvPr/>
        </p:nvSpPr>
        <p:spPr>
          <a:xfrm>
            <a:off x="2666536" y="2410775"/>
            <a:ext cx="6729000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O" sz="8000" b="1" dirty="0">
                <a:solidFill>
                  <a:schemeClr val="lt1"/>
                </a:solidFill>
                <a:latin typeface="Century Gothic" panose="020B0502020202020204" pitchFamily="34" charset="0"/>
                <a:ea typeface="Oswald"/>
                <a:cs typeface="Oswald"/>
                <a:sym typeface="Oswald"/>
              </a:rPr>
              <a:t>GRACIAS</a:t>
            </a:r>
            <a:endParaRPr sz="8000" b="1" dirty="0">
              <a:solidFill>
                <a:schemeClr val="lt1"/>
              </a:solidFill>
              <a:latin typeface="Century Gothic" panose="020B0502020202020204" pitchFamily="34" charset="0"/>
              <a:ea typeface="Oswald"/>
              <a:cs typeface="Oswald"/>
              <a:sym typeface="Oswald"/>
            </a:endParaRP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3BFEDE03-F5A3-425B-B08E-76ED2C44D3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143190" y="5693738"/>
            <a:ext cx="3775692" cy="6723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5736</TotalTime>
  <Words>192</Words>
  <Application>Microsoft Office PowerPoint</Application>
  <PresentationFormat>Panorámica</PresentationFormat>
  <Paragraphs>32</Paragraphs>
  <Slides>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2" baseType="lpstr">
      <vt:lpstr>Arial</vt:lpstr>
      <vt:lpstr>Avenir Next LT Pro</vt:lpstr>
      <vt:lpstr>Calibri</vt:lpstr>
      <vt:lpstr>Calibri Light</vt:lpstr>
      <vt:lpstr>Century Gothic</vt:lpstr>
      <vt:lpstr>Oswald</vt:lpstr>
      <vt:lpstr>Times New Roman</vt:lpstr>
      <vt:lpstr>Tema de Office</vt:lpstr>
      <vt:lpstr>Presentación de PowerPoint</vt:lpstr>
      <vt:lpstr>Presentación de PowerPoint</vt:lpstr>
      <vt:lpstr>Conclusiones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David calvo Calvo</dc:creator>
  <cp:lastModifiedBy>Liliana Esperanza Esquivel Casallas</cp:lastModifiedBy>
  <cp:revision>8</cp:revision>
  <dcterms:created xsi:type="dcterms:W3CDTF">2025-02-05T17:26:28Z</dcterms:created>
  <dcterms:modified xsi:type="dcterms:W3CDTF">2025-02-15T01:26:59Z</dcterms:modified>
</cp:coreProperties>
</file>