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684" r:id="rId4"/>
  </p:sldMasterIdLst>
  <p:notesMasterIdLst>
    <p:notesMasterId r:id="rId38"/>
  </p:notesMasterIdLst>
  <p:sldIdLst>
    <p:sldId id="331" r:id="rId5"/>
    <p:sldId id="332" r:id="rId6"/>
    <p:sldId id="342" r:id="rId7"/>
    <p:sldId id="343" r:id="rId8"/>
    <p:sldId id="345" r:id="rId9"/>
    <p:sldId id="378" r:id="rId10"/>
    <p:sldId id="346" r:id="rId11"/>
    <p:sldId id="352" r:id="rId12"/>
    <p:sldId id="347" r:id="rId13"/>
    <p:sldId id="341" r:id="rId14"/>
    <p:sldId id="354" r:id="rId15"/>
    <p:sldId id="355" r:id="rId16"/>
    <p:sldId id="356" r:id="rId17"/>
    <p:sldId id="358" r:id="rId18"/>
    <p:sldId id="359" r:id="rId19"/>
    <p:sldId id="360" r:id="rId20"/>
    <p:sldId id="361" r:id="rId21"/>
    <p:sldId id="362" r:id="rId22"/>
    <p:sldId id="363" r:id="rId23"/>
    <p:sldId id="376" r:id="rId24"/>
    <p:sldId id="365" r:id="rId25"/>
    <p:sldId id="366" r:id="rId26"/>
    <p:sldId id="367" r:id="rId27"/>
    <p:sldId id="369" r:id="rId28"/>
    <p:sldId id="370" r:id="rId29"/>
    <p:sldId id="371" r:id="rId30"/>
    <p:sldId id="372" r:id="rId31"/>
    <p:sldId id="373" r:id="rId32"/>
    <p:sldId id="374" r:id="rId33"/>
    <p:sldId id="375" r:id="rId34"/>
    <p:sldId id="350" r:id="rId35"/>
    <p:sldId id="351" r:id="rId36"/>
    <p:sldId id="330" r:id="rId37"/>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58"/>
    <p:restoredTop sz="94173"/>
  </p:normalViewPr>
  <p:slideViewPr>
    <p:cSldViewPr snapToGrid="0" snapToObjects="1">
      <p:cViewPr>
        <p:scale>
          <a:sx n="84" d="100"/>
          <a:sy n="84" d="100"/>
        </p:scale>
        <p:origin x="1488" y="9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slide" Target="slides/slide33.xml"/><Relationship Id="rId38" Type="http://schemas.openxmlformats.org/officeDocument/2006/relationships/notesMaster" Target="notesMasters/notesMaster1.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EE3939-A55F-BC4D-A9F9-FAF0AE32770C}" type="datetimeFigureOut">
              <a:rPr lang="es-CO" smtClean="0"/>
              <a:t>26/02/21</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C5F3CF-C68F-DD40-B550-346B757C8236}" type="slidenum">
              <a:rPr lang="es-CO" smtClean="0"/>
              <a:t>‹Nr.›</a:t>
            </a:fld>
            <a:endParaRPr lang="es-CO"/>
          </a:p>
        </p:txBody>
      </p:sp>
    </p:spTree>
    <p:extLst>
      <p:ext uri="{BB962C8B-B14F-4D97-AF65-F5344CB8AC3E}">
        <p14:creationId xmlns:p14="http://schemas.microsoft.com/office/powerpoint/2010/main" val="1494155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b="1" dirty="0"/>
              <a:t>Destinación Especifica </a:t>
            </a:r>
          </a:p>
          <a:p>
            <a:r>
              <a:rPr lang="es-CO" dirty="0"/>
              <a:t>						</a:t>
            </a:r>
          </a:p>
          <a:p>
            <a:r>
              <a:rPr lang="es-CO" b="1" dirty="0"/>
              <a:t>EAB. </a:t>
            </a:r>
          </a:p>
          <a:p>
            <a:r>
              <a:rPr lang="es-CO" b="1" dirty="0"/>
              <a:t>- </a:t>
            </a:r>
            <a:r>
              <a:rPr lang="es-CO" dirty="0"/>
              <a:t>Excedentes financieros Van </a:t>
            </a:r>
            <a:r>
              <a:rPr lang="es-CO" dirty="0" err="1"/>
              <a:t>der</a:t>
            </a:r>
            <a:r>
              <a:rPr lang="es-CO" dirty="0"/>
              <a:t> Hammen ($89.233.524.701) Acuerdo 004-2019. Subcuenta Adaptación al Cambio Climático.</a:t>
            </a:r>
          </a:p>
          <a:p>
            <a:r>
              <a:rPr lang="es-CO" b="1" dirty="0"/>
              <a:t>- </a:t>
            </a:r>
            <a:r>
              <a:rPr lang="es-CO" dirty="0"/>
              <a:t>1% Art. 111 Ley 99/93 ($149.027.995) Acuerdo 004-2019 Subcuenta Adaptación al Cambio Climático.</a:t>
            </a:r>
          </a:p>
          <a:p>
            <a:endParaRPr lang="es-CO" dirty="0"/>
          </a:p>
          <a:p>
            <a:r>
              <a:rPr lang="es-CO" b="1" dirty="0"/>
              <a:t>SDA.</a:t>
            </a:r>
          </a:p>
          <a:p>
            <a:r>
              <a:rPr lang="es-CO" dirty="0"/>
              <a:t>- ($223.438.064.000) Convenio 505 2019 IDIGER/SDA. Sendero Mariposas Acuerdo 004-2019. Subcuenta Reducción del Riesgo.</a:t>
            </a:r>
          </a:p>
          <a:p>
            <a:endParaRPr lang="es-CO" dirty="0"/>
          </a:p>
          <a:p>
            <a:r>
              <a:rPr lang="es-CO" b="1" dirty="0"/>
              <a:t>SDHT.</a:t>
            </a:r>
          </a:p>
          <a:p>
            <a:r>
              <a:rPr lang="es-CO" dirty="0"/>
              <a:t>- ($11.959.720.134) Convenio 484 de 2019 IDIGER/SDHT/CVP. </a:t>
            </a:r>
            <a:r>
              <a:rPr lang="es-CO" i="1" dirty="0"/>
              <a:t>‘Paseo </a:t>
            </a:r>
            <a:r>
              <a:rPr lang="es-CO" i="1" dirty="0" err="1"/>
              <a:t>Illimaní</a:t>
            </a:r>
            <a:r>
              <a:rPr lang="es-CO" i="1" dirty="0"/>
              <a:t>’</a:t>
            </a:r>
            <a:r>
              <a:rPr lang="es-CO" dirty="0"/>
              <a:t> Adquisición predial y ejecución de obras de mitigación en mirador del paraíso y alameda.  Acuerdo 004-2019. Subcuenta Reducción del Riesgo.</a:t>
            </a:r>
          </a:p>
          <a:p>
            <a:endParaRPr lang="es-CO" dirty="0"/>
          </a:p>
          <a:p>
            <a:r>
              <a:rPr lang="es-CO" b="1" dirty="0"/>
              <a:t>SUBTOTAL ($324.780.336.830)</a:t>
            </a:r>
          </a:p>
          <a:p>
            <a:endParaRPr lang="es-CO" dirty="0"/>
          </a:p>
          <a:p>
            <a:r>
              <a:rPr lang="es-CO" b="1" dirty="0"/>
              <a:t>Convenios vigentes</a:t>
            </a:r>
          </a:p>
          <a:p>
            <a:endParaRPr lang="es-CO" dirty="0"/>
          </a:p>
          <a:p>
            <a:r>
              <a:rPr lang="es-CO" b="1" dirty="0"/>
              <a:t>JBB </a:t>
            </a:r>
          </a:p>
          <a:p>
            <a:r>
              <a:rPr lang="es-CO" b="1" dirty="0"/>
              <a:t>-   </a:t>
            </a:r>
            <a:r>
              <a:rPr lang="es-CO" dirty="0"/>
              <a:t>($57.352.770) Acuerdo 004-2015 Subcuenta conocimiento del riesgo y de los efectos del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($7.130.682) Acuerdo 004-2015 Subcuenta adaptación al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($5.760.582.545) Acuerdo 001-2017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CVP</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($3.605.517.510) Acuerdo 003-2019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SDE</a:t>
            </a:r>
          </a:p>
          <a:p>
            <a:r>
              <a:rPr lang="es-CO" dirty="0"/>
              <a:t>- ($507.320.000) Acuerdo 001-2019 Subcuenta reducción del Riesgo.	</a:t>
            </a:r>
          </a:p>
          <a:p>
            <a:endParaRPr lang="es-CO" dirty="0"/>
          </a:p>
          <a:p>
            <a:r>
              <a:rPr lang="es-CO" b="1" dirty="0"/>
              <a:t>SUB – TOTAL ($9.937.903.507)</a:t>
            </a:r>
          </a:p>
          <a:p>
            <a:endParaRPr lang="es-CO" b="1" dirty="0"/>
          </a:p>
          <a:p>
            <a:r>
              <a:rPr lang="es-CO" b="1" dirty="0"/>
              <a:t>TOTAL $334.718.240.337</a:t>
            </a:r>
          </a:p>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8</a:t>
            </a:fld>
            <a:endParaRPr lang="en-US"/>
          </a:p>
        </p:txBody>
      </p:sp>
    </p:spTree>
    <p:extLst>
      <p:ext uri="{BB962C8B-B14F-4D97-AF65-F5344CB8AC3E}">
        <p14:creationId xmlns:p14="http://schemas.microsoft.com/office/powerpoint/2010/main" val="14540671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b="1" dirty="0"/>
              <a:t>Destinación Especifica </a:t>
            </a:r>
          </a:p>
          <a:p>
            <a:r>
              <a:rPr lang="es-CO" dirty="0"/>
              <a:t>						</a:t>
            </a:r>
          </a:p>
          <a:p>
            <a:r>
              <a:rPr lang="es-CO" b="1" dirty="0"/>
              <a:t>EAB. </a:t>
            </a:r>
          </a:p>
          <a:p>
            <a:r>
              <a:rPr lang="es-CO" b="1" dirty="0"/>
              <a:t>- </a:t>
            </a:r>
            <a:r>
              <a:rPr lang="es-CO" dirty="0"/>
              <a:t>Excedentes financieros Van </a:t>
            </a:r>
            <a:r>
              <a:rPr lang="es-CO" dirty="0" err="1"/>
              <a:t>der</a:t>
            </a:r>
            <a:r>
              <a:rPr lang="es-CO" dirty="0"/>
              <a:t> Hammen ($89.233.524.701) Acuerdo 004-2019. Subcuenta Adaptación al Cambio Climático.</a:t>
            </a:r>
          </a:p>
          <a:p>
            <a:r>
              <a:rPr lang="es-CO" b="1" dirty="0"/>
              <a:t>- </a:t>
            </a:r>
            <a:r>
              <a:rPr lang="es-CO" dirty="0"/>
              <a:t>1% Art. 111 Ley 99/93 ($149.027.995) Acuerdo 004-2019 Subcuenta Adaptación al Cambio Climático.</a:t>
            </a:r>
          </a:p>
          <a:p>
            <a:endParaRPr lang="es-CO" dirty="0"/>
          </a:p>
          <a:p>
            <a:r>
              <a:rPr lang="es-CO" b="1" dirty="0"/>
              <a:t>SDA.</a:t>
            </a:r>
          </a:p>
          <a:p>
            <a:r>
              <a:rPr lang="es-CO" dirty="0"/>
              <a:t>- ($223.438.064.000) Convenio 505 2019 IDIGER/SDA. Sendero Mariposas Acuerdo 004-2019. Subcuenta Reducción del Riesgo.</a:t>
            </a:r>
          </a:p>
          <a:p>
            <a:endParaRPr lang="es-CO" dirty="0"/>
          </a:p>
          <a:p>
            <a:r>
              <a:rPr lang="es-CO" b="1" dirty="0"/>
              <a:t>SDHT.</a:t>
            </a:r>
          </a:p>
          <a:p>
            <a:r>
              <a:rPr lang="es-CO" dirty="0"/>
              <a:t>- ($11.959.720.134) Convenio 484 de 2019 IDIGER/SDHT/CVP. </a:t>
            </a:r>
            <a:r>
              <a:rPr lang="es-CO" i="1" dirty="0"/>
              <a:t>‘Paseo </a:t>
            </a:r>
            <a:r>
              <a:rPr lang="es-CO" i="1" dirty="0" err="1"/>
              <a:t>Illimaní</a:t>
            </a:r>
            <a:r>
              <a:rPr lang="es-CO" i="1" dirty="0"/>
              <a:t>’</a:t>
            </a:r>
            <a:r>
              <a:rPr lang="es-CO" dirty="0"/>
              <a:t> Adquisición predial y ejecución de obras de mitigación en mirador del paraíso y alameda.  Acuerdo 004-2019. Subcuenta Reducción del Riesgo.</a:t>
            </a:r>
          </a:p>
          <a:p>
            <a:endParaRPr lang="es-CO" dirty="0"/>
          </a:p>
          <a:p>
            <a:r>
              <a:rPr lang="es-CO" b="1" dirty="0"/>
              <a:t>SUBTOTAL ($324.780.336.830)</a:t>
            </a:r>
          </a:p>
          <a:p>
            <a:endParaRPr lang="es-CO" dirty="0"/>
          </a:p>
          <a:p>
            <a:r>
              <a:rPr lang="es-CO" b="1" dirty="0"/>
              <a:t>Convenios vigentes</a:t>
            </a:r>
          </a:p>
          <a:p>
            <a:endParaRPr lang="es-CO" dirty="0"/>
          </a:p>
          <a:p>
            <a:r>
              <a:rPr lang="es-CO" b="1" dirty="0"/>
              <a:t>JBB </a:t>
            </a:r>
          </a:p>
          <a:p>
            <a:r>
              <a:rPr lang="es-CO" b="1" dirty="0"/>
              <a:t>-   </a:t>
            </a:r>
            <a:r>
              <a:rPr lang="es-CO" dirty="0"/>
              <a:t>($57.352.770) Acuerdo 004-2015 Subcuenta conocimiento del riesgo y de los efectos del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($7.130.682) Acuerdo 004-2015 Subcuenta adaptación al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($5.760.582.545) Acuerdo 001-2017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CVP</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($3.605.517.510) Acuerdo 003-2019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SDE</a:t>
            </a:r>
          </a:p>
          <a:p>
            <a:r>
              <a:rPr lang="es-CO" dirty="0"/>
              <a:t>- ($507.320.000) Acuerdo 001-2019 Subcuenta reducción del Riesgo.	</a:t>
            </a:r>
          </a:p>
          <a:p>
            <a:endParaRPr lang="es-CO" dirty="0"/>
          </a:p>
          <a:p>
            <a:r>
              <a:rPr lang="es-CO" b="1" dirty="0"/>
              <a:t>SUB – TOTAL ($9.937.903.507)</a:t>
            </a:r>
          </a:p>
          <a:p>
            <a:endParaRPr lang="es-CO" b="1" dirty="0"/>
          </a:p>
          <a:p>
            <a:r>
              <a:rPr lang="es-CO" b="1" dirty="0"/>
              <a:t>TOTAL $334.718.240.337</a:t>
            </a:r>
          </a:p>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19</a:t>
            </a:fld>
            <a:endParaRPr lang="en-US"/>
          </a:p>
        </p:txBody>
      </p:sp>
    </p:spTree>
    <p:extLst>
      <p:ext uri="{BB962C8B-B14F-4D97-AF65-F5344CB8AC3E}">
        <p14:creationId xmlns:p14="http://schemas.microsoft.com/office/powerpoint/2010/main" val="9166402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21</a:t>
            </a:fld>
            <a:endParaRPr lang="en-US"/>
          </a:p>
        </p:txBody>
      </p:sp>
    </p:spTree>
    <p:extLst>
      <p:ext uri="{BB962C8B-B14F-4D97-AF65-F5344CB8AC3E}">
        <p14:creationId xmlns:p14="http://schemas.microsoft.com/office/powerpoint/2010/main" val="1103263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22</a:t>
            </a:fld>
            <a:endParaRPr lang="en-US"/>
          </a:p>
        </p:txBody>
      </p:sp>
    </p:spTree>
    <p:extLst>
      <p:ext uri="{BB962C8B-B14F-4D97-AF65-F5344CB8AC3E}">
        <p14:creationId xmlns:p14="http://schemas.microsoft.com/office/powerpoint/2010/main" val="2122822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23</a:t>
            </a:fld>
            <a:endParaRPr lang="en-US"/>
          </a:p>
        </p:txBody>
      </p:sp>
    </p:spTree>
    <p:extLst>
      <p:ext uri="{BB962C8B-B14F-4D97-AF65-F5344CB8AC3E}">
        <p14:creationId xmlns:p14="http://schemas.microsoft.com/office/powerpoint/2010/main" val="938101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24</a:t>
            </a:fld>
            <a:endParaRPr lang="en-US"/>
          </a:p>
        </p:txBody>
      </p:sp>
    </p:spTree>
    <p:extLst>
      <p:ext uri="{BB962C8B-B14F-4D97-AF65-F5344CB8AC3E}">
        <p14:creationId xmlns:p14="http://schemas.microsoft.com/office/powerpoint/2010/main" val="1398631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25</a:t>
            </a:fld>
            <a:endParaRPr lang="en-US"/>
          </a:p>
        </p:txBody>
      </p:sp>
    </p:spTree>
    <p:extLst>
      <p:ext uri="{BB962C8B-B14F-4D97-AF65-F5344CB8AC3E}">
        <p14:creationId xmlns:p14="http://schemas.microsoft.com/office/powerpoint/2010/main" val="2009603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30</a:t>
            </a:fld>
            <a:endParaRPr lang="en-US"/>
          </a:p>
        </p:txBody>
      </p:sp>
    </p:spTree>
    <p:extLst>
      <p:ext uri="{BB962C8B-B14F-4D97-AF65-F5344CB8AC3E}">
        <p14:creationId xmlns:p14="http://schemas.microsoft.com/office/powerpoint/2010/main" val="1400367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11</a:t>
            </a:fld>
            <a:endParaRPr lang="en-US"/>
          </a:p>
        </p:txBody>
      </p:sp>
    </p:spTree>
    <p:extLst>
      <p:ext uri="{BB962C8B-B14F-4D97-AF65-F5344CB8AC3E}">
        <p14:creationId xmlns:p14="http://schemas.microsoft.com/office/powerpoint/2010/main" val="837160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12</a:t>
            </a:fld>
            <a:endParaRPr lang="en-US"/>
          </a:p>
        </p:txBody>
      </p:sp>
    </p:spTree>
    <p:extLst>
      <p:ext uri="{BB962C8B-B14F-4D97-AF65-F5344CB8AC3E}">
        <p14:creationId xmlns:p14="http://schemas.microsoft.com/office/powerpoint/2010/main" val="1765639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13</a:t>
            </a:fld>
            <a:endParaRPr lang="en-US"/>
          </a:p>
        </p:txBody>
      </p:sp>
    </p:spTree>
    <p:extLst>
      <p:ext uri="{BB962C8B-B14F-4D97-AF65-F5344CB8AC3E}">
        <p14:creationId xmlns:p14="http://schemas.microsoft.com/office/powerpoint/2010/main" val="1017445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b="1" dirty="0"/>
              <a:t>Destinación Especifica </a:t>
            </a:r>
          </a:p>
          <a:p>
            <a:r>
              <a:rPr lang="es-CO" dirty="0"/>
              <a:t>						</a:t>
            </a:r>
          </a:p>
          <a:p>
            <a:r>
              <a:rPr lang="es-CO" b="1" dirty="0"/>
              <a:t>EAB. </a:t>
            </a:r>
          </a:p>
          <a:p>
            <a:r>
              <a:rPr lang="es-CO" b="1" dirty="0"/>
              <a:t>- </a:t>
            </a:r>
            <a:r>
              <a:rPr lang="es-CO" dirty="0"/>
              <a:t>Excedentes financieros Van </a:t>
            </a:r>
            <a:r>
              <a:rPr lang="es-CO" dirty="0" err="1"/>
              <a:t>der</a:t>
            </a:r>
            <a:r>
              <a:rPr lang="es-CO" dirty="0"/>
              <a:t> Hammen ($89.233.524.701) Acuerdo 004-2019. Subcuenta Adaptación al Cambio Climático.</a:t>
            </a:r>
          </a:p>
          <a:p>
            <a:r>
              <a:rPr lang="es-CO" b="1" dirty="0"/>
              <a:t>- </a:t>
            </a:r>
            <a:r>
              <a:rPr lang="es-CO" dirty="0"/>
              <a:t>1% Art. 111 Ley 99/93 ($149.027.995) Acuerdo 004-2019 Subcuenta Adaptación al Cambio Climático.</a:t>
            </a:r>
          </a:p>
          <a:p>
            <a:endParaRPr lang="es-CO" dirty="0"/>
          </a:p>
          <a:p>
            <a:r>
              <a:rPr lang="es-CO" b="1" dirty="0"/>
              <a:t>SDA.</a:t>
            </a:r>
          </a:p>
          <a:p>
            <a:r>
              <a:rPr lang="es-CO" dirty="0"/>
              <a:t>- ($223.438.064.000) Convenio 505 2019 IDIGER/SDA. Sendero Mariposas Acuerdo 004-2019. Subcuenta Reducción del Riesgo.</a:t>
            </a:r>
          </a:p>
          <a:p>
            <a:endParaRPr lang="es-CO" dirty="0"/>
          </a:p>
          <a:p>
            <a:r>
              <a:rPr lang="es-CO" b="1" dirty="0"/>
              <a:t>SDHT.</a:t>
            </a:r>
          </a:p>
          <a:p>
            <a:r>
              <a:rPr lang="es-CO" dirty="0"/>
              <a:t>- ($11.959.720.134) Convenio 484 de 2019 IDIGER/SDHT/CVP. </a:t>
            </a:r>
            <a:r>
              <a:rPr lang="es-CO" i="1" dirty="0"/>
              <a:t>‘Paseo </a:t>
            </a:r>
            <a:r>
              <a:rPr lang="es-CO" i="1" dirty="0" err="1"/>
              <a:t>Illimaní</a:t>
            </a:r>
            <a:r>
              <a:rPr lang="es-CO" i="1" dirty="0"/>
              <a:t>’</a:t>
            </a:r>
            <a:r>
              <a:rPr lang="es-CO" dirty="0"/>
              <a:t> Adquisición predial y ejecución de obras de mitigación en mirador del paraíso y alameda.  Acuerdo 004-2019. Subcuenta Reducción del Riesgo.</a:t>
            </a:r>
          </a:p>
          <a:p>
            <a:endParaRPr lang="es-CO" dirty="0"/>
          </a:p>
          <a:p>
            <a:r>
              <a:rPr lang="es-CO" b="1" dirty="0"/>
              <a:t>SUBTOTAL ($324.780.336.830)</a:t>
            </a:r>
          </a:p>
          <a:p>
            <a:endParaRPr lang="es-CO" dirty="0"/>
          </a:p>
          <a:p>
            <a:r>
              <a:rPr lang="es-CO" b="1" dirty="0"/>
              <a:t>Convenios vigentes</a:t>
            </a:r>
          </a:p>
          <a:p>
            <a:endParaRPr lang="es-CO" dirty="0"/>
          </a:p>
          <a:p>
            <a:r>
              <a:rPr lang="es-CO" b="1" dirty="0"/>
              <a:t>JBB </a:t>
            </a:r>
          </a:p>
          <a:p>
            <a:r>
              <a:rPr lang="es-CO" b="1" dirty="0"/>
              <a:t>-   </a:t>
            </a:r>
            <a:r>
              <a:rPr lang="es-CO" dirty="0"/>
              <a:t>($57.352.770) Acuerdo 004-2015 Subcuenta conocimiento del riesgo y de los efectos del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($7.130.682) Acuerdo 004-2015 Subcuenta adaptación al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($5.760.582.545) Acuerdo 001-2017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CVP</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($3.605.517.510) Acuerdo 003-2019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SDE</a:t>
            </a:r>
          </a:p>
          <a:p>
            <a:r>
              <a:rPr lang="es-CO" dirty="0"/>
              <a:t>- ($507.320.000) Acuerdo 001-2019 Subcuenta reducción del Riesgo.	</a:t>
            </a:r>
          </a:p>
          <a:p>
            <a:endParaRPr lang="es-CO" dirty="0"/>
          </a:p>
          <a:p>
            <a:r>
              <a:rPr lang="es-CO" b="1" dirty="0"/>
              <a:t>SUB – TOTAL ($9.937.903.507)</a:t>
            </a:r>
          </a:p>
          <a:p>
            <a:endParaRPr lang="es-CO" b="1" dirty="0"/>
          </a:p>
          <a:p>
            <a:r>
              <a:rPr lang="es-CO" b="1" dirty="0"/>
              <a:t>TOTAL $334.718.240.337</a:t>
            </a:r>
          </a:p>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14</a:t>
            </a:fld>
            <a:endParaRPr lang="en-US"/>
          </a:p>
        </p:txBody>
      </p:sp>
    </p:spTree>
    <p:extLst>
      <p:ext uri="{BB962C8B-B14F-4D97-AF65-F5344CB8AC3E}">
        <p14:creationId xmlns:p14="http://schemas.microsoft.com/office/powerpoint/2010/main" val="2125002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b="1" dirty="0"/>
              <a:t>Destinación Especifica </a:t>
            </a:r>
          </a:p>
          <a:p>
            <a:r>
              <a:rPr lang="es-CO" dirty="0"/>
              <a:t>						</a:t>
            </a:r>
          </a:p>
          <a:p>
            <a:r>
              <a:rPr lang="es-CO" b="1" dirty="0"/>
              <a:t>EAB. </a:t>
            </a:r>
          </a:p>
          <a:p>
            <a:r>
              <a:rPr lang="es-CO" b="1" dirty="0"/>
              <a:t>- </a:t>
            </a:r>
            <a:r>
              <a:rPr lang="es-CO" dirty="0"/>
              <a:t>Excedentes financieros Van </a:t>
            </a:r>
            <a:r>
              <a:rPr lang="es-CO" dirty="0" err="1"/>
              <a:t>der</a:t>
            </a:r>
            <a:r>
              <a:rPr lang="es-CO" dirty="0"/>
              <a:t> Hammen ($89.233.524.701) Acuerdo 004-2019. Subcuenta Adaptación al Cambio Climático.</a:t>
            </a:r>
          </a:p>
          <a:p>
            <a:r>
              <a:rPr lang="es-CO" b="1" dirty="0"/>
              <a:t>- </a:t>
            </a:r>
            <a:r>
              <a:rPr lang="es-CO" dirty="0"/>
              <a:t>1% Art. 111 Ley 99/93 ($149.027.995) Acuerdo 004-2019 Subcuenta Adaptación al Cambio Climático.</a:t>
            </a:r>
          </a:p>
          <a:p>
            <a:endParaRPr lang="es-CO" dirty="0"/>
          </a:p>
          <a:p>
            <a:r>
              <a:rPr lang="es-CO" b="1" dirty="0"/>
              <a:t>SDA.</a:t>
            </a:r>
          </a:p>
          <a:p>
            <a:r>
              <a:rPr lang="es-CO" dirty="0"/>
              <a:t>- ($223.438.064.000) Convenio 505 2019 IDIGER/SDA. Sendero Mariposas Acuerdo 004-2019. Subcuenta Reducción del Riesgo.</a:t>
            </a:r>
          </a:p>
          <a:p>
            <a:endParaRPr lang="es-CO" dirty="0"/>
          </a:p>
          <a:p>
            <a:r>
              <a:rPr lang="es-CO" b="1" dirty="0"/>
              <a:t>SDHT.</a:t>
            </a:r>
          </a:p>
          <a:p>
            <a:r>
              <a:rPr lang="es-CO" dirty="0"/>
              <a:t>- ($11.959.720.134) Convenio 484 de 2019 IDIGER/SDHT/CVP. </a:t>
            </a:r>
            <a:r>
              <a:rPr lang="es-CO" i="1" dirty="0"/>
              <a:t>‘Paseo </a:t>
            </a:r>
            <a:r>
              <a:rPr lang="es-CO" i="1" dirty="0" err="1"/>
              <a:t>Illimaní</a:t>
            </a:r>
            <a:r>
              <a:rPr lang="es-CO" i="1" dirty="0"/>
              <a:t>’</a:t>
            </a:r>
            <a:r>
              <a:rPr lang="es-CO" dirty="0"/>
              <a:t> Adquisición predial y ejecución de obras de mitigación en mirador del paraíso y alameda.  Acuerdo 004-2019. Subcuenta Reducción del Riesgo.</a:t>
            </a:r>
          </a:p>
          <a:p>
            <a:endParaRPr lang="es-CO" dirty="0"/>
          </a:p>
          <a:p>
            <a:r>
              <a:rPr lang="es-CO" b="1" dirty="0"/>
              <a:t>SUBTOTAL ($324.780.336.830)</a:t>
            </a:r>
          </a:p>
          <a:p>
            <a:endParaRPr lang="es-CO" dirty="0"/>
          </a:p>
          <a:p>
            <a:r>
              <a:rPr lang="es-CO" b="1" dirty="0"/>
              <a:t>Convenios vigentes</a:t>
            </a:r>
          </a:p>
          <a:p>
            <a:endParaRPr lang="es-CO" dirty="0"/>
          </a:p>
          <a:p>
            <a:r>
              <a:rPr lang="es-CO" b="1" dirty="0"/>
              <a:t>JBB </a:t>
            </a:r>
          </a:p>
          <a:p>
            <a:r>
              <a:rPr lang="es-CO" b="1" dirty="0"/>
              <a:t>-   </a:t>
            </a:r>
            <a:r>
              <a:rPr lang="es-CO" dirty="0"/>
              <a:t>($57.352.770) Acuerdo 004-2015 Subcuenta conocimiento del riesgo y de los efectos del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($7.130.682) Acuerdo 004-2015 Subcuenta adaptación al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($5.760.582.545) Acuerdo 001-2017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CVP</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($3.605.517.510) Acuerdo 003-2019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SDE</a:t>
            </a:r>
          </a:p>
          <a:p>
            <a:r>
              <a:rPr lang="es-CO" dirty="0"/>
              <a:t>- ($507.320.000) Acuerdo 001-2019 Subcuenta reducción del Riesgo.	</a:t>
            </a:r>
          </a:p>
          <a:p>
            <a:endParaRPr lang="es-CO" dirty="0"/>
          </a:p>
          <a:p>
            <a:r>
              <a:rPr lang="es-CO" b="1" dirty="0"/>
              <a:t>SUB – TOTAL ($9.937.903.507)</a:t>
            </a:r>
          </a:p>
          <a:p>
            <a:endParaRPr lang="es-CO" b="1" dirty="0"/>
          </a:p>
          <a:p>
            <a:r>
              <a:rPr lang="es-CO" b="1" dirty="0"/>
              <a:t>TOTAL $334.718.240.337</a:t>
            </a:r>
          </a:p>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15</a:t>
            </a:fld>
            <a:endParaRPr lang="en-US"/>
          </a:p>
        </p:txBody>
      </p:sp>
    </p:spTree>
    <p:extLst>
      <p:ext uri="{BB962C8B-B14F-4D97-AF65-F5344CB8AC3E}">
        <p14:creationId xmlns:p14="http://schemas.microsoft.com/office/powerpoint/2010/main" val="144132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b="1" dirty="0"/>
              <a:t>Destinación Especifica </a:t>
            </a:r>
          </a:p>
          <a:p>
            <a:r>
              <a:rPr lang="es-CO" dirty="0"/>
              <a:t>						</a:t>
            </a:r>
          </a:p>
          <a:p>
            <a:r>
              <a:rPr lang="es-CO" b="1" dirty="0"/>
              <a:t>EAB. </a:t>
            </a:r>
          </a:p>
          <a:p>
            <a:r>
              <a:rPr lang="es-CO" b="1" dirty="0"/>
              <a:t>- </a:t>
            </a:r>
            <a:r>
              <a:rPr lang="es-CO" dirty="0"/>
              <a:t>Excedentes financieros Van </a:t>
            </a:r>
            <a:r>
              <a:rPr lang="es-CO" dirty="0" err="1"/>
              <a:t>der</a:t>
            </a:r>
            <a:r>
              <a:rPr lang="es-CO" dirty="0"/>
              <a:t> Hammen ($89.233.524.701) Acuerdo 004-2019. Subcuenta Adaptación al Cambio Climático.</a:t>
            </a:r>
          </a:p>
          <a:p>
            <a:r>
              <a:rPr lang="es-CO" b="1" dirty="0"/>
              <a:t>- </a:t>
            </a:r>
            <a:r>
              <a:rPr lang="es-CO" dirty="0"/>
              <a:t>1% Art. 111 Ley 99/93 ($149.027.995) Acuerdo 004-2019 Subcuenta Adaptación al Cambio Climático.</a:t>
            </a:r>
          </a:p>
          <a:p>
            <a:endParaRPr lang="es-CO" dirty="0"/>
          </a:p>
          <a:p>
            <a:r>
              <a:rPr lang="es-CO" b="1" dirty="0"/>
              <a:t>SDA.</a:t>
            </a:r>
          </a:p>
          <a:p>
            <a:r>
              <a:rPr lang="es-CO" dirty="0"/>
              <a:t>- ($223.438.064.000) Convenio 505 2019 IDIGER/SDA. Sendero Mariposas Acuerdo 004-2019. Subcuenta Reducción del Riesgo.</a:t>
            </a:r>
          </a:p>
          <a:p>
            <a:endParaRPr lang="es-CO" dirty="0"/>
          </a:p>
          <a:p>
            <a:r>
              <a:rPr lang="es-CO" b="1" dirty="0"/>
              <a:t>SDHT.</a:t>
            </a:r>
          </a:p>
          <a:p>
            <a:r>
              <a:rPr lang="es-CO" dirty="0"/>
              <a:t>- ($11.959.720.134) Convenio 484 de 2019 IDIGER/SDHT/CVP. </a:t>
            </a:r>
            <a:r>
              <a:rPr lang="es-CO" i="1" dirty="0"/>
              <a:t>‘Paseo </a:t>
            </a:r>
            <a:r>
              <a:rPr lang="es-CO" i="1" dirty="0" err="1"/>
              <a:t>Illimaní</a:t>
            </a:r>
            <a:r>
              <a:rPr lang="es-CO" i="1" dirty="0"/>
              <a:t>’</a:t>
            </a:r>
            <a:r>
              <a:rPr lang="es-CO" dirty="0"/>
              <a:t> Adquisición predial y ejecución de obras de mitigación en mirador del paraíso y alameda.  Acuerdo 004-2019. Subcuenta Reducción del Riesgo.</a:t>
            </a:r>
          </a:p>
          <a:p>
            <a:endParaRPr lang="es-CO" dirty="0"/>
          </a:p>
          <a:p>
            <a:r>
              <a:rPr lang="es-CO" b="1" dirty="0"/>
              <a:t>SUBTOTAL ($324.780.336.830)</a:t>
            </a:r>
          </a:p>
          <a:p>
            <a:endParaRPr lang="es-CO" dirty="0"/>
          </a:p>
          <a:p>
            <a:r>
              <a:rPr lang="es-CO" b="1" dirty="0"/>
              <a:t>Convenios vigentes</a:t>
            </a:r>
          </a:p>
          <a:p>
            <a:endParaRPr lang="es-CO" dirty="0"/>
          </a:p>
          <a:p>
            <a:r>
              <a:rPr lang="es-CO" b="1" dirty="0"/>
              <a:t>JBB </a:t>
            </a:r>
          </a:p>
          <a:p>
            <a:r>
              <a:rPr lang="es-CO" b="1" dirty="0"/>
              <a:t>-   </a:t>
            </a:r>
            <a:r>
              <a:rPr lang="es-CO" dirty="0"/>
              <a:t>($57.352.770) Acuerdo 004-2015 Subcuenta conocimiento del riesgo y de los efectos del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($7.130.682) Acuerdo 004-2015 Subcuenta adaptación al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($5.760.582.545) Acuerdo 001-2017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CVP</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($3.605.517.510) Acuerdo 003-2019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SDE</a:t>
            </a:r>
          </a:p>
          <a:p>
            <a:r>
              <a:rPr lang="es-CO" dirty="0"/>
              <a:t>- ($507.320.000) Acuerdo 001-2019 Subcuenta reducción del Riesgo.	</a:t>
            </a:r>
          </a:p>
          <a:p>
            <a:endParaRPr lang="es-CO" dirty="0"/>
          </a:p>
          <a:p>
            <a:r>
              <a:rPr lang="es-CO" b="1" dirty="0"/>
              <a:t>SUB – TOTAL ($9.937.903.507)</a:t>
            </a:r>
          </a:p>
          <a:p>
            <a:endParaRPr lang="es-CO" b="1" dirty="0"/>
          </a:p>
          <a:p>
            <a:r>
              <a:rPr lang="es-CO" b="1" dirty="0"/>
              <a:t>TOTAL $334.718.240.337</a:t>
            </a:r>
          </a:p>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16</a:t>
            </a:fld>
            <a:endParaRPr lang="en-US"/>
          </a:p>
        </p:txBody>
      </p:sp>
    </p:spTree>
    <p:extLst>
      <p:ext uri="{BB962C8B-B14F-4D97-AF65-F5344CB8AC3E}">
        <p14:creationId xmlns:p14="http://schemas.microsoft.com/office/powerpoint/2010/main" val="679180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b="1" dirty="0"/>
              <a:t>Destinación Especifica </a:t>
            </a:r>
          </a:p>
          <a:p>
            <a:r>
              <a:rPr lang="es-CO" dirty="0"/>
              <a:t>						</a:t>
            </a:r>
          </a:p>
          <a:p>
            <a:r>
              <a:rPr lang="es-CO" b="1" dirty="0"/>
              <a:t>EAB. </a:t>
            </a:r>
          </a:p>
          <a:p>
            <a:r>
              <a:rPr lang="es-CO" b="1" dirty="0"/>
              <a:t>- </a:t>
            </a:r>
            <a:r>
              <a:rPr lang="es-CO" dirty="0"/>
              <a:t>Excedentes financieros Van </a:t>
            </a:r>
            <a:r>
              <a:rPr lang="es-CO" dirty="0" err="1"/>
              <a:t>der</a:t>
            </a:r>
            <a:r>
              <a:rPr lang="es-CO" dirty="0"/>
              <a:t> Hammen ($89.233.524.701) Acuerdo 004-2019. Subcuenta Adaptación al Cambio Climático.</a:t>
            </a:r>
          </a:p>
          <a:p>
            <a:r>
              <a:rPr lang="es-CO" b="1" dirty="0"/>
              <a:t>- </a:t>
            </a:r>
            <a:r>
              <a:rPr lang="es-CO" dirty="0"/>
              <a:t>1% Art. 111 Ley 99/93 ($149.027.995) Acuerdo 004-2019 Subcuenta Adaptación al Cambio Climático.</a:t>
            </a:r>
          </a:p>
          <a:p>
            <a:endParaRPr lang="es-CO" dirty="0"/>
          </a:p>
          <a:p>
            <a:r>
              <a:rPr lang="es-CO" b="1" dirty="0"/>
              <a:t>SDA.</a:t>
            </a:r>
          </a:p>
          <a:p>
            <a:r>
              <a:rPr lang="es-CO" dirty="0"/>
              <a:t>- ($223.438.064.000) Convenio 505 2019 IDIGER/SDA. Sendero Mariposas Acuerdo 004-2019. Subcuenta Reducción del Riesgo.</a:t>
            </a:r>
          </a:p>
          <a:p>
            <a:endParaRPr lang="es-CO" dirty="0"/>
          </a:p>
          <a:p>
            <a:r>
              <a:rPr lang="es-CO" b="1" dirty="0"/>
              <a:t>SDHT.</a:t>
            </a:r>
          </a:p>
          <a:p>
            <a:r>
              <a:rPr lang="es-CO" dirty="0"/>
              <a:t>- ($11.959.720.134) Convenio 484 de 2019 IDIGER/SDHT/CVP. </a:t>
            </a:r>
            <a:r>
              <a:rPr lang="es-CO" i="1" dirty="0"/>
              <a:t>‘Paseo </a:t>
            </a:r>
            <a:r>
              <a:rPr lang="es-CO" i="1" dirty="0" err="1"/>
              <a:t>Illimaní</a:t>
            </a:r>
            <a:r>
              <a:rPr lang="es-CO" i="1" dirty="0"/>
              <a:t>’</a:t>
            </a:r>
            <a:r>
              <a:rPr lang="es-CO" dirty="0"/>
              <a:t> Adquisición predial y ejecución de obras de mitigación en mirador del paraíso y alameda.  Acuerdo 004-2019. Subcuenta Reducción del Riesgo.</a:t>
            </a:r>
          </a:p>
          <a:p>
            <a:endParaRPr lang="es-CO" dirty="0"/>
          </a:p>
          <a:p>
            <a:r>
              <a:rPr lang="es-CO" b="1" dirty="0"/>
              <a:t>SUBTOTAL ($324.780.336.830)</a:t>
            </a:r>
          </a:p>
          <a:p>
            <a:endParaRPr lang="es-CO" dirty="0"/>
          </a:p>
          <a:p>
            <a:r>
              <a:rPr lang="es-CO" b="1" dirty="0"/>
              <a:t>Convenios vigentes</a:t>
            </a:r>
          </a:p>
          <a:p>
            <a:endParaRPr lang="es-CO" dirty="0"/>
          </a:p>
          <a:p>
            <a:r>
              <a:rPr lang="es-CO" b="1" dirty="0"/>
              <a:t>JBB </a:t>
            </a:r>
          </a:p>
          <a:p>
            <a:r>
              <a:rPr lang="es-CO" b="1" dirty="0"/>
              <a:t>-   </a:t>
            </a:r>
            <a:r>
              <a:rPr lang="es-CO" dirty="0"/>
              <a:t>($57.352.770) Acuerdo 004-2015 Subcuenta conocimiento del riesgo y de los efectos del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($7.130.682) Acuerdo 004-2015 Subcuenta adaptación al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($5.760.582.545) Acuerdo 001-2017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CVP</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($3.605.517.510) Acuerdo 003-2019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SDE</a:t>
            </a:r>
          </a:p>
          <a:p>
            <a:r>
              <a:rPr lang="es-CO" dirty="0"/>
              <a:t>- ($507.320.000) Acuerdo 001-2019 Subcuenta reducción del Riesgo.	</a:t>
            </a:r>
          </a:p>
          <a:p>
            <a:endParaRPr lang="es-CO" dirty="0"/>
          </a:p>
          <a:p>
            <a:r>
              <a:rPr lang="es-CO" b="1" dirty="0"/>
              <a:t>SUB – TOTAL ($9.937.903.507)</a:t>
            </a:r>
          </a:p>
          <a:p>
            <a:endParaRPr lang="es-CO" b="1" dirty="0"/>
          </a:p>
          <a:p>
            <a:r>
              <a:rPr lang="es-CO" b="1" dirty="0"/>
              <a:t>TOTAL $334.718.240.337</a:t>
            </a:r>
          </a:p>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17</a:t>
            </a:fld>
            <a:endParaRPr lang="en-US"/>
          </a:p>
        </p:txBody>
      </p:sp>
    </p:spTree>
    <p:extLst>
      <p:ext uri="{BB962C8B-B14F-4D97-AF65-F5344CB8AC3E}">
        <p14:creationId xmlns:p14="http://schemas.microsoft.com/office/powerpoint/2010/main" val="769971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b="1" dirty="0"/>
              <a:t>Destinación Especifica </a:t>
            </a:r>
          </a:p>
          <a:p>
            <a:r>
              <a:rPr lang="es-CO" dirty="0"/>
              <a:t>						</a:t>
            </a:r>
          </a:p>
          <a:p>
            <a:r>
              <a:rPr lang="es-CO" b="1" dirty="0"/>
              <a:t>EAB. </a:t>
            </a:r>
          </a:p>
          <a:p>
            <a:r>
              <a:rPr lang="es-CO" b="1" dirty="0"/>
              <a:t>- </a:t>
            </a:r>
            <a:r>
              <a:rPr lang="es-CO" dirty="0"/>
              <a:t>Excedentes financieros Van </a:t>
            </a:r>
            <a:r>
              <a:rPr lang="es-CO" dirty="0" err="1"/>
              <a:t>der</a:t>
            </a:r>
            <a:r>
              <a:rPr lang="es-CO" dirty="0"/>
              <a:t> Hammen ($89.233.524.701) Acuerdo 004-2019. Subcuenta Adaptación al Cambio Climático.</a:t>
            </a:r>
          </a:p>
          <a:p>
            <a:r>
              <a:rPr lang="es-CO" b="1" dirty="0"/>
              <a:t>- </a:t>
            </a:r>
            <a:r>
              <a:rPr lang="es-CO" dirty="0"/>
              <a:t>1% Art. 111 Ley 99/93 ($149.027.995) Acuerdo 004-2019 Subcuenta Adaptación al Cambio Climático.</a:t>
            </a:r>
          </a:p>
          <a:p>
            <a:endParaRPr lang="es-CO" dirty="0"/>
          </a:p>
          <a:p>
            <a:r>
              <a:rPr lang="es-CO" b="1" dirty="0"/>
              <a:t>SDA.</a:t>
            </a:r>
          </a:p>
          <a:p>
            <a:r>
              <a:rPr lang="es-CO" dirty="0"/>
              <a:t>- ($223.438.064.000) Convenio 505 2019 IDIGER/SDA. Sendero Mariposas Acuerdo 004-2019. Subcuenta Reducción del Riesgo.</a:t>
            </a:r>
          </a:p>
          <a:p>
            <a:endParaRPr lang="es-CO" dirty="0"/>
          </a:p>
          <a:p>
            <a:r>
              <a:rPr lang="es-CO" b="1" dirty="0"/>
              <a:t>SDHT.</a:t>
            </a:r>
          </a:p>
          <a:p>
            <a:r>
              <a:rPr lang="es-CO" dirty="0"/>
              <a:t>- ($11.959.720.134) Convenio 484 de 2019 IDIGER/SDHT/CVP. </a:t>
            </a:r>
            <a:r>
              <a:rPr lang="es-CO" i="1" dirty="0"/>
              <a:t>‘Paseo </a:t>
            </a:r>
            <a:r>
              <a:rPr lang="es-CO" i="1" dirty="0" err="1"/>
              <a:t>Illimaní</a:t>
            </a:r>
            <a:r>
              <a:rPr lang="es-CO" i="1" dirty="0"/>
              <a:t>’</a:t>
            </a:r>
            <a:r>
              <a:rPr lang="es-CO" dirty="0"/>
              <a:t> Adquisición predial y ejecución de obras de mitigación en mirador del paraíso y alameda.  Acuerdo 004-2019. Subcuenta Reducción del Riesgo.</a:t>
            </a:r>
          </a:p>
          <a:p>
            <a:endParaRPr lang="es-CO" dirty="0"/>
          </a:p>
          <a:p>
            <a:r>
              <a:rPr lang="es-CO" b="1" dirty="0"/>
              <a:t>SUBTOTAL ($324.780.336.830)</a:t>
            </a:r>
          </a:p>
          <a:p>
            <a:endParaRPr lang="es-CO" dirty="0"/>
          </a:p>
          <a:p>
            <a:r>
              <a:rPr lang="es-CO" b="1" dirty="0"/>
              <a:t>Convenios vigentes</a:t>
            </a:r>
          </a:p>
          <a:p>
            <a:endParaRPr lang="es-CO" dirty="0"/>
          </a:p>
          <a:p>
            <a:r>
              <a:rPr lang="es-CO" b="1" dirty="0"/>
              <a:t>JBB </a:t>
            </a:r>
          </a:p>
          <a:p>
            <a:r>
              <a:rPr lang="es-CO" b="1" dirty="0"/>
              <a:t>-   </a:t>
            </a:r>
            <a:r>
              <a:rPr lang="es-CO" dirty="0"/>
              <a:t>($57.352.770) Acuerdo 004-2015 Subcuenta conocimiento del riesgo y de los efectos del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($7.130.682) Acuerdo 004-2015 Subcuenta adaptación al cambio climático.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($5.760.582.545) Acuerdo 001-2017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CVP</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CO" dirty="0"/>
              <a:t>($3.605.517.510) Acuerdo 003-2019 Subcuenta reducción del Riesgo.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SDE</a:t>
            </a:r>
          </a:p>
          <a:p>
            <a:r>
              <a:rPr lang="es-CO" dirty="0"/>
              <a:t>- ($507.320.000) Acuerdo 001-2019 Subcuenta reducción del Riesgo.	</a:t>
            </a:r>
          </a:p>
          <a:p>
            <a:endParaRPr lang="es-CO" dirty="0"/>
          </a:p>
          <a:p>
            <a:r>
              <a:rPr lang="es-CO" b="1" dirty="0"/>
              <a:t>SUB – TOTAL ($9.937.903.507)</a:t>
            </a:r>
          </a:p>
          <a:p>
            <a:endParaRPr lang="es-CO" b="1" dirty="0"/>
          </a:p>
          <a:p>
            <a:r>
              <a:rPr lang="es-CO" b="1" dirty="0"/>
              <a:t>TOTAL $334.718.240.337</a:t>
            </a:r>
          </a:p>
          <a:p>
            <a:endParaRPr lang="es-CO" dirty="0"/>
          </a:p>
        </p:txBody>
      </p:sp>
      <p:sp>
        <p:nvSpPr>
          <p:cNvPr id="4" name="Marcador de número de diapositiva 3"/>
          <p:cNvSpPr>
            <a:spLocks noGrp="1"/>
          </p:cNvSpPr>
          <p:nvPr>
            <p:ph type="sldNum" sz="quarter" idx="10"/>
          </p:nvPr>
        </p:nvSpPr>
        <p:spPr/>
        <p:txBody>
          <a:bodyPr/>
          <a:lstStyle/>
          <a:p>
            <a:fld id="{0601C9A1-4CFB-4366-8395-F8C54B0715C7}" type="slidenum">
              <a:rPr lang="en-US" smtClean="0"/>
              <a:t>18</a:t>
            </a:fld>
            <a:endParaRPr lang="en-US"/>
          </a:p>
        </p:txBody>
      </p:sp>
    </p:spTree>
    <p:extLst>
      <p:ext uri="{BB962C8B-B14F-4D97-AF65-F5344CB8AC3E}">
        <p14:creationId xmlns:p14="http://schemas.microsoft.com/office/powerpoint/2010/main" val="2049369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4FD0C24-167F-B145-B4F9-BBEC676C2800}"/>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 xmlns:a16="http://schemas.microsoft.com/office/drawing/2014/main" id="{0B293AB8-AD8F-1B43-BE33-C163627343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 xmlns:a16="http://schemas.microsoft.com/office/drawing/2014/main" id="{3F1652EC-1CCB-8E4F-8ACD-06BAE1B880CB}"/>
              </a:ext>
            </a:extLst>
          </p:cNvPr>
          <p:cNvSpPr>
            <a:spLocks noGrp="1"/>
          </p:cNvSpPr>
          <p:nvPr>
            <p:ph type="dt" sz="half" idx="10"/>
          </p:nvPr>
        </p:nvSpPr>
        <p:spPr/>
        <p:txBody>
          <a:bodyPr/>
          <a:lstStyle/>
          <a:p>
            <a:fld id="{F033D647-BA8E-114D-A7CC-C56E98786189}" type="datetimeFigureOut">
              <a:rPr lang="es-CO" smtClean="0"/>
              <a:t>26/02/21</a:t>
            </a:fld>
            <a:endParaRPr lang="es-CO"/>
          </a:p>
        </p:txBody>
      </p:sp>
      <p:sp>
        <p:nvSpPr>
          <p:cNvPr id="5" name="Marcador de pie de página 4">
            <a:extLst>
              <a:ext uri="{FF2B5EF4-FFF2-40B4-BE49-F238E27FC236}">
                <a16:creationId xmlns="" xmlns:a16="http://schemas.microsoft.com/office/drawing/2014/main" id="{CC1681CF-A43D-8540-95CD-A507ED4DC35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044D847E-1CCA-9848-87C8-F06853ECD4F3}"/>
              </a:ext>
            </a:extLst>
          </p:cNvPr>
          <p:cNvSpPr>
            <a:spLocks noGrp="1"/>
          </p:cNvSpPr>
          <p:nvPr>
            <p:ph type="sldNum" sz="quarter" idx="12"/>
          </p:nvPr>
        </p:nvSpPr>
        <p:spPr/>
        <p:txBody>
          <a:bodyPr/>
          <a:lstStyle/>
          <a:p>
            <a:fld id="{EB4FA2DA-92D0-4A4B-82E0-526465EB69D5}" type="slidenum">
              <a:rPr lang="es-CO" smtClean="0"/>
              <a:t>‹Nr.›</a:t>
            </a:fld>
            <a:endParaRPr lang="es-CO"/>
          </a:p>
        </p:txBody>
      </p:sp>
    </p:spTree>
    <p:extLst>
      <p:ext uri="{BB962C8B-B14F-4D97-AF65-F5344CB8AC3E}">
        <p14:creationId xmlns:p14="http://schemas.microsoft.com/office/powerpoint/2010/main" val="773958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4CE36F18-80EF-E649-B52C-8108A3D2172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 xmlns:a16="http://schemas.microsoft.com/office/drawing/2014/main" id="{4B0DF9C4-EFC2-F94F-8475-F72D83600E6C}"/>
              </a:ext>
            </a:extLst>
          </p:cNvPr>
          <p:cNvSpPr>
            <a:spLocks noGrp="1"/>
          </p:cNvSpPr>
          <p:nvPr>
            <p:ph type="body" orient="vert" idx="1"/>
          </p:nvPr>
        </p:nvSpPr>
        <p:spPr/>
        <p:txBody>
          <a:bodyPr vert="eaVert"/>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3C6C1CBE-D8A2-784C-AC55-30CFEC839A27}"/>
              </a:ext>
            </a:extLst>
          </p:cNvPr>
          <p:cNvSpPr>
            <a:spLocks noGrp="1"/>
          </p:cNvSpPr>
          <p:nvPr>
            <p:ph type="dt" sz="half" idx="10"/>
          </p:nvPr>
        </p:nvSpPr>
        <p:spPr/>
        <p:txBody>
          <a:bodyPr/>
          <a:lstStyle/>
          <a:p>
            <a:fld id="{F033D647-BA8E-114D-A7CC-C56E98786189}" type="datetimeFigureOut">
              <a:rPr lang="es-CO" smtClean="0"/>
              <a:t>26/02/21</a:t>
            </a:fld>
            <a:endParaRPr lang="es-CO"/>
          </a:p>
        </p:txBody>
      </p:sp>
      <p:sp>
        <p:nvSpPr>
          <p:cNvPr id="5" name="Marcador de pie de página 4">
            <a:extLst>
              <a:ext uri="{FF2B5EF4-FFF2-40B4-BE49-F238E27FC236}">
                <a16:creationId xmlns="" xmlns:a16="http://schemas.microsoft.com/office/drawing/2014/main" id="{BB59AB80-F0B2-094C-A813-67B31C0E7D9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15F2EE36-F5DA-A14C-ADE7-2F2B614571B1}"/>
              </a:ext>
            </a:extLst>
          </p:cNvPr>
          <p:cNvSpPr>
            <a:spLocks noGrp="1"/>
          </p:cNvSpPr>
          <p:nvPr>
            <p:ph type="sldNum" sz="quarter" idx="12"/>
          </p:nvPr>
        </p:nvSpPr>
        <p:spPr/>
        <p:txBody>
          <a:bodyPr/>
          <a:lstStyle/>
          <a:p>
            <a:fld id="{EB4FA2DA-92D0-4A4B-82E0-526465EB69D5}" type="slidenum">
              <a:rPr lang="es-CO" smtClean="0"/>
              <a:t>‹Nr.›</a:t>
            </a:fld>
            <a:endParaRPr lang="es-CO"/>
          </a:p>
        </p:txBody>
      </p:sp>
    </p:spTree>
    <p:extLst>
      <p:ext uri="{BB962C8B-B14F-4D97-AF65-F5344CB8AC3E}">
        <p14:creationId xmlns:p14="http://schemas.microsoft.com/office/powerpoint/2010/main" val="4138260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 xmlns:a16="http://schemas.microsoft.com/office/drawing/2014/main" id="{358BDE17-F533-B342-A639-6968DAB5388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 xmlns:a16="http://schemas.microsoft.com/office/drawing/2014/main" id="{D628A0CD-F77B-8041-89A2-8A25A9999A67}"/>
              </a:ext>
            </a:extLst>
          </p:cNvPr>
          <p:cNvSpPr>
            <a:spLocks noGrp="1"/>
          </p:cNvSpPr>
          <p:nvPr>
            <p:ph type="body" orient="vert" idx="1"/>
          </p:nvPr>
        </p:nvSpPr>
        <p:spPr>
          <a:xfrm>
            <a:off x="838200" y="365125"/>
            <a:ext cx="7734300" cy="5811838"/>
          </a:xfrm>
        </p:spPr>
        <p:txBody>
          <a:bodyPr vert="eaVert"/>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5443C410-3AF6-2148-B3BD-DE765BD942E0}"/>
              </a:ext>
            </a:extLst>
          </p:cNvPr>
          <p:cNvSpPr>
            <a:spLocks noGrp="1"/>
          </p:cNvSpPr>
          <p:nvPr>
            <p:ph type="dt" sz="half" idx="10"/>
          </p:nvPr>
        </p:nvSpPr>
        <p:spPr/>
        <p:txBody>
          <a:bodyPr/>
          <a:lstStyle/>
          <a:p>
            <a:fld id="{F033D647-BA8E-114D-A7CC-C56E98786189}" type="datetimeFigureOut">
              <a:rPr lang="es-CO" smtClean="0"/>
              <a:t>26/02/21</a:t>
            </a:fld>
            <a:endParaRPr lang="es-CO"/>
          </a:p>
        </p:txBody>
      </p:sp>
      <p:sp>
        <p:nvSpPr>
          <p:cNvPr id="5" name="Marcador de pie de página 4">
            <a:extLst>
              <a:ext uri="{FF2B5EF4-FFF2-40B4-BE49-F238E27FC236}">
                <a16:creationId xmlns="" xmlns:a16="http://schemas.microsoft.com/office/drawing/2014/main" id="{C36FCA7B-3830-CE48-B62A-59C8D53DC61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3FEE7902-F9B3-FC40-88BC-6CFF48D91A51}"/>
              </a:ext>
            </a:extLst>
          </p:cNvPr>
          <p:cNvSpPr>
            <a:spLocks noGrp="1"/>
          </p:cNvSpPr>
          <p:nvPr>
            <p:ph type="sldNum" sz="quarter" idx="12"/>
          </p:nvPr>
        </p:nvSpPr>
        <p:spPr/>
        <p:txBody>
          <a:bodyPr/>
          <a:lstStyle/>
          <a:p>
            <a:fld id="{EB4FA2DA-92D0-4A4B-82E0-526465EB69D5}" type="slidenum">
              <a:rPr lang="es-CO" smtClean="0"/>
              <a:t>‹Nr.›</a:t>
            </a:fld>
            <a:endParaRPr lang="es-CO"/>
          </a:p>
        </p:txBody>
      </p:sp>
    </p:spTree>
    <p:extLst>
      <p:ext uri="{BB962C8B-B14F-4D97-AF65-F5344CB8AC3E}">
        <p14:creationId xmlns:p14="http://schemas.microsoft.com/office/powerpoint/2010/main" val="193867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BC2D01A4-BB75-DB45-86D2-2EC80A22AF6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 xmlns:a16="http://schemas.microsoft.com/office/drawing/2014/main" id="{AB84C4D2-DAA0-A64C-9A77-CED320AFBAD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 xmlns:a16="http://schemas.microsoft.com/office/drawing/2014/main" id="{C5017C70-F5CC-B544-989D-A691AD0E8547}"/>
              </a:ext>
            </a:extLst>
          </p:cNvPr>
          <p:cNvSpPr>
            <a:spLocks noGrp="1"/>
          </p:cNvSpPr>
          <p:nvPr>
            <p:ph type="dt" sz="half" idx="10"/>
          </p:nvPr>
        </p:nvSpPr>
        <p:spPr/>
        <p:txBody>
          <a:bodyPr/>
          <a:lstStyle/>
          <a:p>
            <a:fld id="{789B59E8-8B59-1649-81C0-F67E8F1E2FA2}" type="datetimeFigureOut">
              <a:rPr lang="es-CO" smtClean="0"/>
              <a:t>26/02/21</a:t>
            </a:fld>
            <a:endParaRPr lang="es-CO"/>
          </a:p>
        </p:txBody>
      </p:sp>
      <p:sp>
        <p:nvSpPr>
          <p:cNvPr id="5" name="Marcador de pie de página 4">
            <a:extLst>
              <a:ext uri="{FF2B5EF4-FFF2-40B4-BE49-F238E27FC236}">
                <a16:creationId xmlns="" xmlns:a16="http://schemas.microsoft.com/office/drawing/2014/main" id="{F779CADF-5EF1-8145-9E25-DB3A78C9565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32B07AFE-6B89-004D-986D-FB9607FF037F}"/>
              </a:ext>
            </a:extLst>
          </p:cNvPr>
          <p:cNvSpPr>
            <a:spLocks noGrp="1"/>
          </p:cNvSpPr>
          <p:nvPr>
            <p:ph type="sldNum" sz="quarter" idx="12"/>
          </p:nvPr>
        </p:nvSpPr>
        <p:spPr/>
        <p:txBody>
          <a:bodyPr/>
          <a:lstStyle/>
          <a:p>
            <a:fld id="{6E71E9A8-A42A-A94B-9118-0C618D240254}" type="slidenum">
              <a:rPr lang="es-CO" smtClean="0"/>
              <a:t>‹Nr.›</a:t>
            </a:fld>
            <a:endParaRPr lang="es-CO"/>
          </a:p>
        </p:txBody>
      </p:sp>
    </p:spTree>
    <p:extLst>
      <p:ext uri="{BB962C8B-B14F-4D97-AF65-F5344CB8AC3E}">
        <p14:creationId xmlns:p14="http://schemas.microsoft.com/office/powerpoint/2010/main" val="27314820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1460EDA-136B-8440-9376-CE41C1F01B53}"/>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935FE297-486B-804B-A1AB-B75B3085B858}"/>
              </a:ext>
            </a:extLst>
          </p:cNvPr>
          <p:cNvSpPr>
            <a:spLocks noGrp="1"/>
          </p:cNvSpPr>
          <p:nvPr>
            <p:ph idx="1"/>
          </p:nvPr>
        </p:nvSpPr>
        <p:spPr/>
        <p:txBody>
          <a:body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AC12AE49-76A9-124A-9926-B905B3143B0E}"/>
              </a:ext>
            </a:extLst>
          </p:cNvPr>
          <p:cNvSpPr>
            <a:spLocks noGrp="1"/>
          </p:cNvSpPr>
          <p:nvPr>
            <p:ph type="dt" sz="half" idx="10"/>
          </p:nvPr>
        </p:nvSpPr>
        <p:spPr/>
        <p:txBody>
          <a:bodyPr/>
          <a:lstStyle/>
          <a:p>
            <a:fld id="{789B59E8-8B59-1649-81C0-F67E8F1E2FA2}" type="datetimeFigureOut">
              <a:rPr lang="es-CO" smtClean="0"/>
              <a:t>26/02/21</a:t>
            </a:fld>
            <a:endParaRPr lang="es-CO"/>
          </a:p>
        </p:txBody>
      </p:sp>
      <p:sp>
        <p:nvSpPr>
          <p:cNvPr id="5" name="Marcador de pie de página 4">
            <a:extLst>
              <a:ext uri="{FF2B5EF4-FFF2-40B4-BE49-F238E27FC236}">
                <a16:creationId xmlns="" xmlns:a16="http://schemas.microsoft.com/office/drawing/2014/main" id="{1131DEA0-D3C3-4646-94A1-C1D4D7AD9DA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ECA640B2-2518-A04F-810E-E3D0543B5F1E}"/>
              </a:ext>
            </a:extLst>
          </p:cNvPr>
          <p:cNvSpPr>
            <a:spLocks noGrp="1"/>
          </p:cNvSpPr>
          <p:nvPr>
            <p:ph type="sldNum" sz="quarter" idx="12"/>
          </p:nvPr>
        </p:nvSpPr>
        <p:spPr/>
        <p:txBody>
          <a:bodyPr/>
          <a:lstStyle/>
          <a:p>
            <a:fld id="{6E71E9A8-A42A-A94B-9118-0C618D240254}" type="slidenum">
              <a:rPr lang="es-CO" smtClean="0"/>
              <a:t>‹Nr.›</a:t>
            </a:fld>
            <a:endParaRPr lang="es-CO"/>
          </a:p>
        </p:txBody>
      </p:sp>
    </p:spTree>
    <p:extLst>
      <p:ext uri="{BB962C8B-B14F-4D97-AF65-F5344CB8AC3E}">
        <p14:creationId xmlns:p14="http://schemas.microsoft.com/office/powerpoint/2010/main" val="38283815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11D365F5-71A9-9A46-A309-783116DAA17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C468C4DC-D519-9F48-92D6-A8EBB5DF5A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F7E0FA81-182E-C944-99A8-8697DDF66523}"/>
              </a:ext>
            </a:extLst>
          </p:cNvPr>
          <p:cNvSpPr>
            <a:spLocks noGrp="1"/>
          </p:cNvSpPr>
          <p:nvPr>
            <p:ph type="dt" sz="half" idx="10"/>
          </p:nvPr>
        </p:nvSpPr>
        <p:spPr/>
        <p:txBody>
          <a:bodyPr/>
          <a:lstStyle/>
          <a:p>
            <a:fld id="{789B59E8-8B59-1649-81C0-F67E8F1E2FA2}" type="datetimeFigureOut">
              <a:rPr lang="es-CO" smtClean="0"/>
              <a:t>26/02/21</a:t>
            </a:fld>
            <a:endParaRPr lang="es-CO"/>
          </a:p>
        </p:txBody>
      </p:sp>
      <p:sp>
        <p:nvSpPr>
          <p:cNvPr id="5" name="Marcador de pie de página 4">
            <a:extLst>
              <a:ext uri="{FF2B5EF4-FFF2-40B4-BE49-F238E27FC236}">
                <a16:creationId xmlns="" xmlns:a16="http://schemas.microsoft.com/office/drawing/2014/main" id="{F4CAF65B-1F73-AA45-A1C7-B513C443F8C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1EC89808-BBEA-5042-8487-4E748A796D62}"/>
              </a:ext>
            </a:extLst>
          </p:cNvPr>
          <p:cNvSpPr>
            <a:spLocks noGrp="1"/>
          </p:cNvSpPr>
          <p:nvPr>
            <p:ph type="sldNum" sz="quarter" idx="12"/>
          </p:nvPr>
        </p:nvSpPr>
        <p:spPr/>
        <p:txBody>
          <a:bodyPr/>
          <a:lstStyle/>
          <a:p>
            <a:fld id="{6E71E9A8-A42A-A94B-9118-0C618D240254}" type="slidenum">
              <a:rPr lang="es-CO" smtClean="0"/>
              <a:t>‹Nr.›</a:t>
            </a:fld>
            <a:endParaRPr lang="es-CO"/>
          </a:p>
        </p:txBody>
      </p:sp>
    </p:spTree>
    <p:extLst>
      <p:ext uri="{BB962C8B-B14F-4D97-AF65-F5344CB8AC3E}">
        <p14:creationId xmlns:p14="http://schemas.microsoft.com/office/powerpoint/2010/main" val="21033441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81A6D5B-6389-1D40-8E17-6471B55E3A4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B93DD796-7685-4744-8052-02105E5F907E}"/>
              </a:ext>
            </a:extLst>
          </p:cNvPr>
          <p:cNvSpPr>
            <a:spLocks noGrp="1"/>
          </p:cNvSpPr>
          <p:nvPr>
            <p:ph sz="half" idx="1"/>
          </p:nvPr>
        </p:nvSpPr>
        <p:spPr>
          <a:xfrm>
            <a:off x="838200" y="1825625"/>
            <a:ext cx="5181600" cy="4351338"/>
          </a:xfrm>
        </p:spPr>
        <p:txBody>
          <a:bodyPr/>
          <a:lstStyle/>
          <a:p>
            <a:r>
              <a:rPr lang="es-ES"/>
              <a:t>Editar los estilos de texto del patrón
Segundo nivel
Tercer nivel
Cuarto nivel
Quinto nivel</a:t>
            </a:r>
            <a:endParaRPr lang="es-CO"/>
          </a:p>
        </p:txBody>
      </p:sp>
      <p:sp>
        <p:nvSpPr>
          <p:cNvPr id="4" name="Marcador de contenido 3">
            <a:extLst>
              <a:ext uri="{FF2B5EF4-FFF2-40B4-BE49-F238E27FC236}">
                <a16:creationId xmlns="" xmlns:a16="http://schemas.microsoft.com/office/drawing/2014/main" id="{E595A3E1-B7E1-CB49-BA55-6EDF25B0E43E}"/>
              </a:ext>
            </a:extLst>
          </p:cNvPr>
          <p:cNvSpPr>
            <a:spLocks noGrp="1"/>
          </p:cNvSpPr>
          <p:nvPr>
            <p:ph sz="half" idx="2"/>
          </p:nvPr>
        </p:nvSpPr>
        <p:spPr>
          <a:xfrm>
            <a:off x="6172200" y="1825625"/>
            <a:ext cx="5181600" cy="4351338"/>
          </a:xfrm>
        </p:spPr>
        <p:txBody>
          <a:body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4111C325-0EB2-F443-9991-23DDD9952434}"/>
              </a:ext>
            </a:extLst>
          </p:cNvPr>
          <p:cNvSpPr>
            <a:spLocks noGrp="1"/>
          </p:cNvSpPr>
          <p:nvPr>
            <p:ph type="dt" sz="half" idx="10"/>
          </p:nvPr>
        </p:nvSpPr>
        <p:spPr/>
        <p:txBody>
          <a:bodyPr/>
          <a:lstStyle/>
          <a:p>
            <a:fld id="{789B59E8-8B59-1649-81C0-F67E8F1E2FA2}" type="datetimeFigureOut">
              <a:rPr lang="es-CO" smtClean="0"/>
              <a:t>26/02/21</a:t>
            </a:fld>
            <a:endParaRPr lang="es-CO"/>
          </a:p>
        </p:txBody>
      </p:sp>
      <p:sp>
        <p:nvSpPr>
          <p:cNvPr id="6" name="Marcador de pie de página 5">
            <a:extLst>
              <a:ext uri="{FF2B5EF4-FFF2-40B4-BE49-F238E27FC236}">
                <a16:creationId xmlns="" xmlns:a16="http://schemas.microsoft.com/office/drawing/2014/main" id="{9A446A63-5622-774E-83E9-517F501CDD3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4D11F347-8049-BE40-A2D6-C60778DFC566}"/>
              </a:ext>
            </a:extLst>
          </p:cNvPr>
          <p:cNvSpPr>
            <a:spLocks noGrp="1"/>
          </p:cNvSpPr>
          <p:nvPr>
            <p:ph type="sldNum" sz="quarter" idx="12"/>
          </p:nvPr>
        </p:nvSpPr>
        <p:spPr/>
        <p:txBody>
          <a:bodyPr/>
          <a:lstStyle/>
          <a:p>
            <a:fld id="{6E71E9A8-A42A-A94B-9118-0C618D240254}" type="slidenum">
              <a:rPr lang="es-CO" smtClean="0"/>
              <a:t>‹Nr.›</a:t>
            </a:fld>
            <a:endParaRPr lang="es-CO"/>
          </a:p>
        </p:txBody>
      </p:sp>
    </p:spTree>
    <p:extLst>
      <p:ext uri="{BB962C8B-B14F-4D97-AF65-F5344CB8AC3E}">
        <p14:creationId xmlns:p14="http://schemas.microsoft.com/office/powerpoint/2010/main" val="41385270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F8FA4417-C076-AD42-8587-CA4081AA2F04}"/>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350C4775-2E52-FD4B-B12F-5FA6A5F0C5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O"/>
          </a:p>
        </p:txBody>
      </p:sp>
      <p:sp>
        <p:nvSpPr>
          <p:cNvPr id="4" name="Marcador de contenido 3">
            <a:extLst>
              <a:ext uri="{FF2B5EF4-FFF2-40B4-BE49-F238E27FC236}">
                <a16:creationId xmlns="" xmlns:a16="http://schemas.microsoft.com/office/drawing/2014/main" id="{C59E229C-C119-1047-BF98-5BCB1D4B1BF9}"/>
              </a:ext>
            </a:extLst>
          </p:cNvPr>
          <p:cNvSpPr>
            <a:spLocks noGrp="1"/>
          </p:cNvSpPr>
          <p:nvPr>
            <p:ph sz="half" idx="2"/>
          </p:nvPr>
        </p:nvSpPr>
        <p:spPr>
          <a:xfrm>
            <a:off x="839788" y="2505075"/>
            <a:ext cx="5157787" cy="3684588"/>
          </a:xfrm>
        </p:spPr>
        <p:txBody>
          <a:bodyPr/>
          <a:lstStyle/>
          <a:p>
            <a:r>
              <a:rPr lang="es-ES"/>
              <a:t>Editar los estilos de texto del patrón
Segundo nivel
Tercer nivel
Cuarto nivel
Quinto nivel</a:t>
            </a:r>
            <a:endParaRPr lang="es-CO"/>
          </a:p>
        </p:txBody>
      </p:sp>
      <p:sp>
        <p:nvSpPr>
          <p:cNvPr id="5" name="Marcador de texto 4">
            <a:extLst>
              <a:ext uri="{FF2B5EF4-FFF2-40B4-BE49-F238E27FC236}">
                <a16:creationId xmlns="" xmlns:a16="http://schemas.microsoft.com/office/drawing/2014/main" id="{DD9B2C31-B3AB-0549-92FE-F27AB811F6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O"/>
          </a:p>
        </p:txBody>
      </p:sp>
      <p:sp>
        <p:nvSpPr>
          <p:cNvPr id="6" name="Marcador de contenido 5">
            <a:extLst>
              <a:ext uri="{FF2B5EF4-FFF2-40B4-BE49-F238E27FC236}">
                <a16:creationId xmlns="" xmlns:a16="http://schemas.microsoft.com/office/drawing/2014/main" id="{CDF3955A-3D24-FD47-A5E2-9D1F536B33C4}"/>
              </a:ext>
            </a:extLst>
          </p:cNvPr>
          <p:cNvSpPr>
            <a:spLocks noGrp="1"/>
          </p:cNvSpPr>
          <p:nvPr>
            <p:ph sz="quarter" idx="4"/>
          </p:nvPr>
        </p:nvSpPr>
        <p:spPr>
          <a:xfrm>
            <a:off x="6172200" y="2505075"/>
            <a:ext cx="5183188" cy="3684588"/>
          </a:xfrm>
        </p:spPr>
        <p:txBody>
          <a:bodyPr/>
          <a:lstStyle/>
          <a:p>
            <a:r>
              <a:rPr lang="es-ES"/>
              <a:t>Editar los estilos de texto del patrón
Segundo nivel
Tercer nivel
Cuarto nivel
Quinto nivel</a:t>
            </a:r>
            <a:endParaRPr lang="es-CO"/>
          </a:p>
        </p:txBody>
      </p:sp>
      <p:sp>
        <p:nvSpPr>
          <p:cNvPr id="7" name="Marcador de fecha 6">
            <a:extLst>
              <a:ext uri="{FF2B5EF4-FFF2-40B4-BE49-F238E27FC236}">
                <a16:creationId xmlns="" xmlns:a16="http://schemas.microsoft.com/office/drawing/2014/main" id="{36DEA1F3-99EB-044D-8400-9AAA57E099AF}"/>
              </a:ext>
            </a:extLst>
          </p:cNvPr>
          <p:cNvSpPr>
            <a:spLocks noGrp="1"/>
          </p:cNvSpPr>
          <p:nvPr>
            <p:ph type="dt" sz="half" idx="10"/>
          </p:nvPr>
        </p:nvSpPr>
        <p:spPr/>
        <p:txBody>
          <a:bodyPr/>
          <a:lstStyle/>
          <a:p>
            <a:fld id="{789B59E8-8B59-1649-81C0-F67E8F1E2FA2}" type="datetimeFigureOut">
              <a:rPr lang="es-CO" smtClean="0"/>
              <a:t>26/02/21</a:t>
            </a:fld>
            <a:endParaRPr lang="es-CO"/>
          </a:p>
        </p:txBody>
      </p:sp>
      <p:sp>
        <p:nvSpPr>
          <p:cNvPr id="8" name="Marcador de pie de página 7">
            <a:extLst>
              <a:ext uri="{FF2B5EF4-FFF2-40B4-BE49-F238E27FC236}">
                <a16:creationId xmlns="" xmlns:a16="http://schemas.microsoft.com/office/drawing/2014/main" id="{2FB4FB2F-4D09-E04A-8CD8-9A5765DAE2F3}"/>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 xmlns:a16="http://schemas.microsoft.com/office/drawing/2014/main" id="{D41F75BB-4C15-AD45-BB20-3E3C927ACEB1}"/>
              </a:ext>
            </a:extLst>
          </p:cNvPr>
          <p:cNvSpPr>
            <a:spLocks noGrp="1"/>
          </p:cNvSpPr>
          <p:nvPr>
            <p:ph type="sldNum" sz="quarter" idx="12"/>
          </p:nvPr>
        </p:nvSpPr>
        <p:spPr/>
        <p:txBody>
          <a:bodyPr/>
          <a:lstStyle/>
          <a:p>
            <a:fld id="{6E71E9A8-A42A-A94B-9118-0C618D240254}" type="slidenum">
              <a:rPr lang="es-CO" smtClean="0"/>
              <a:t>‹Nr.›</a:t>
            </a:fld>
            <a:endParaRPr lang="es-CO"/>
          </a:p>
        </p:txBody>
      </p:sp>
    </p:spTree>
    <p:extLst>
      <p:ext uri="{BB962C8B-B14F-4D97-AF65-F5344CB8AC3E}">
        <p14:creationId xmlns:p14="http://schemas.microsoft.com/office/powerpoint/2010/main" val="3860146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9FCC9C0F-0734-2240-B232-7A98D25F00A3}"/>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 xmlns:a16="http://schemas.microsoft.com/office/drawing/2014/main" id="{155D08A9-2571-3F45-8C78-68F7B14E790F}"/>
              </a:ext>
            </a:extLst>
          </p:cNvPr>
          <p:cNvSpPr>
            <a:spLocks noGrp="1"/>
          </p:cNvSpPr>
          <p:nvPr>
            <p:ph type="dt" sz="half" idx="10"/>
          </p:nvPr>
        </p:nvSpPr>
        <p:spPr/>
        <p:txBody>
          <a:bodyPr/>
          <a:lstStyle/>
          <a:p>
            <a:fld id="{789B59E8-8B59-1649-81C0-F67E8F1E2FA2}" type="datetimeFigureOut">
              <a:rPr lang="es-CO" smtClean="0"/>
              <a:t>26/02/21</a:t>
            </a:fld>
            <a:endParaRPr lang="es-CO"/>
          </a:p>
        </p:txBody>
      </p:sp>
      <p:sp>
        <p:nvSpPr>
          <p:cNvPr id="4" name="Marcador de pie de página 3">
            <a:extLst>
              <a:ext uri="{FF2B5EF4-FFF2-40B4-BE49-F238E27FC236}">
                <a16:creationId xmlns="" xmlns:a16="http://schemas.microsoft.com/office/drawing/2014/main" id="{1ED80B77-F681-674E-ADF9-8F45966220EF}"/>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 xmlns:a16="http://schemas.microsoft.com/office/drawing/2014/main" id="{D80B571C-314E-954F-9B09-33E3E8DAECB1}"/>
              </a:ext>
            </a:extLst>
          </p:cNvPr>
          <p:cNvSpPr>
            <a:spLocks noGrp="1"/>
          </p:cNvSpPr>
          <p:nvPr>
            <p:ph type="sldNum" sz="quarter" idx="12"/>
          </p:nvPr>
        </p:nvSpPr>
        <p:spPr/>
        <p:txBody>
          <a:bodyPr/>
          <a:lstStyle/>
          <a:p>
            <a:fld id="{6E71E9A8-A42A-A94B-9118-0C618D240254}" type="slidenum">
              <a:rPr lang="es-CO" smtClean="0"/>
              <a:t>‹Nr.›</a:t>
            </a:fld>
            <a:endParaRPr lang="es-CO"/>
          </a:p>
        </p:txBody>
      </p:sp>
    </p:spTree>
    <p:extLst>
      <p:ext uri="{BB962C8B-B14F-4D97-AF65-F5344CB8AC3E}">
        <p14:creationId xmlns:p14="http://schemas.microsoft.com/office/powerpoint/2010/main" val="19053936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 xmlns:a16="http://schemas.microsoft.com/office/drawing/2014/main" id="{40B0B7E8-B2E7-8F4E-9750-6B66C93E7AA7}"/>
              </a:ext>
            </a:extLst>
          </p:cNvPr>
          <p:cNvSpPr>
            <a:spLocks noGrp="1"/>
          </p:cNvSpPr>
          <p:nvPr>
            <p:ph type="dt" sz="half" idx="10"/>
          </p:nvPr>
        </p:nvSpPr>
        <p:spPr/>
        <p:txBody>
          <a:bodyPr/>
          <a:lstStyle/>
          <a:p>
            <a:fld id="{789B59E8-8B59-1649-81C0-F67E8F1E2FA2}" type="datetimeFigureOut">
              <a:rPr lang="es-CO" smtClean="0"/>
              <a:t>26/02/21</a:t>
            </a:fld>
            <a:endParaRPr lang="es-CO"/>
          </a:p>
        </p:txBody>
      </p:sp>
      <p:sp>
        <p:nvSpPr>
          <p:cNvPr id="3" name="Marcador de pie de página 2">
            <a:extLst>
              <a:ext uri="{FF2B5EF4-FFF2-40B4-BE49-F238E27FC236}">
                <a16:creationId xmlns="" xmlns:a16="http://schemas.microsoft.com/office/drawing/2014/main" id="{E3596092-8D11-A244-98A0-2193E17DE869}"/>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 xmlns:a16="http://schemas.microsoft.com/office/drawing/2014/main" id="{B038E2DE-34F1-4741-B965-4F67A08CBE0E}"/>
              </a:ext>
            </a:extLst>
          </p:cNvPr>
          <p:cNvSpPr>
            <a:spLocks noGrp="1"/>
          </p:cNvSpPr>
          <p:nvPr>
            <p:ph type="sldNum" sz="quarter" idx="12"/>
          </p:nvPr>
        </p:nvSpPr>
        <p:spPr/>
        <p:txBody>
          <a:bodyPr/>
          <a:lstStyle/>
          <a:p>
            <a:fld id="{6E71E9A8-A42A-A94B-9118-0C618D240254}" type="slidenum">
              <a:rPr lang="es-CO" smtClean="0"/>
              <a:t>‹Nr.›</a:t>
            </a:fld>
            <a:endParaRPr lang="es-CO"/>
          </a:p>
        </p:txBody>
      </p:sp>
    </p:spTree>
    <p:extLst>
      <p:ext uri="{BB962C8B-B14F-4D97-AF65-F5344CB8AC3E}">
        <p14:creationId xmlns:p14="http://schemas.microsoft.com/office/powerpoint/2010/main" val="38301221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C1B73EF-7D33-2F40-8C06-E3E5C00215F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B1E0D3DF-70CA-8A47-966A-39259CFDEB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s-ES"/>
              <a:t>Editar los estilos de texto del patrón
Segundo nivel
Tercer nivel
Cuarto nivel
Quinto nivel</a:t>
            </a:r>
            <a:endParaRPr lang="es-CO"/>
          </a:p>
        </p:txBody>
      </p:sp>
      <p:sp>
        <p:nvSpPr>
          <p:cNvPr id="4" name="Marcador de texto 3">
            <a:extLst>
              <a:ext uri="{FF2B5EF4-FFF2-40B4-BE49-F238E27FC236}">
                <a16:creationId xmlns="" xmlns:a16="http://schemas.microsoft.com/office/drawing/2014/main" id="{9B954151-91DA-1347-A2AC-AAF4A2B4BB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64AC970E-0BCC-174F-BAEB-7421F934EC4B}"/>
              </a:ext>
            </a:extLst>
          </p:cNvPr>
          <p:cNvSpPr>
            <a:spLocks noGrp="1"/>
          </p:cNvSpPr>
          <p:nvPr>
            <p:ph type="dt" sz="half" idx="10"/>
          </p:nvPr>
        </p:nvSpPr>
        <p:spPr/>
        <p:txBody>
          <a:bodyPr/>
          <a:lstStyle/>
          <a:p>
            <a:fld id="{789B59E8-8B59-1649-81C0-F67E8F1E2FA2}" type="datetimeFigureOut">
              <a:rPr lang="es-CO" smtClean="0"/>
              <a:t>26/02/21</a:t>
            </a:fld>
            <a:endParaRPr lang="es-CO"/>
          </a:p>
        </p:txBody>
      </p:sp>
      <p:sp>
        <p:nvSpPr>
          <p:cNvPr id="6" name="Marcador de pie de página 5">
            <a:extLst>
              <a:ext uri="{FF2B5EF4-FFF2-40B4-BE49-F238E27FC236}">
                <a16:creationId xmlns="" xmlns:a16="http://schemas.microsoft.com/office/drawing/2014/main" id="{DF2E5BEF-8DBF-F44B-91AB-0D1990DD0CF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5FFE74D4-4F44-1243-9E85-DF270384C8E7}"/>
              </a:ext>
            </a:extLst>
          </p:cNvPr>
          <p:cNvSpPr>
            <a:spLocks noGrp="1"/>
          </p:cNvSpPr>
          <p:nvPr>
            <p:ph type="sldNum" sz="quarter" idx="12"/>
          </p:nvPr>
        </p:nvSpPr>
        <p:spPr/>
        <p:txBody>
          <a:bodyPr/>
          <a:lstStyle/>
          <a:p>
            <a:fld id="{6E71E9A8-A42A-A94B-9118-0C618D240254}" type="slidenum">
              <a:rPr lang="es-CO" smtClean="0"/>
              <a:t>‹Nr.›</a:t>
            </a:fld>
            <a:endParaRPr lang="es-CO"/>
          </a:p>
        </p:txBody>
      </p:sp>
    </p:spTree>
    <p:extLst>
      <p:ext uri="{BB962C8B-B14F-4D97-AF65-F5344CB8AC3E}">
        <p14:creationId xmlns:p14="http://schemas.microsoft.com/office/powerpoint/2010/main" val="1149771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B7F5DBAD-94CD-9840-8B46-BC7E85F90D4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1C52322F-04F9-544E-B149-93B43F506D9B}"/>
              </a:ext>
            </a:extLst>
          </p:cNvPr>
          <p:cNvSpPr>
            <a:spLocks noGrp="1"/>
          </p:cNvSpPr>
          <p:nvPr>
            <p:ph idx="1"/>
          </p:nvPr>
        </p:nvSpPr>
        <p:spPr/>
        <p:txBody>
          <a:body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1DA817AC-4AC7-DF4F-8316-5ED8007F4D5E}"/>
              </a:ext>
            </a:extLst>
          </p:cNvPr>
          <p:cNvSpPr>
            <a:spLocks noGrp="1"/>
          </p:cNvSpPr>
          <p:nvPr>
            <p:ph type="dt" sz="half" idx="10"/>
          </p:nvPr>
        </p:nvSpPr>
        <p:spPr/>
        <p:txBody>
          <a:bodyPr/>
          <a:lstStyle/>
          <a:p>
            <a:fld id="{F033D647-BA8E-114D-A7CC-C56E98786189}" type="datetimeFigureOut">
              <a:rPr lang="es-CO" smtClean="0"/>
              <a:t>26/02/21</a:t>
            </a:fld>
            <a:endParaRPr lang="es-CO"/>
          </a:p>
        </p:txBody>
      </p:sp>
      <p:sp>
        <p:nvSpPr>
          <p:cNvPr id="5" name="Marcador de pie de página 4">
            <a:extLst>
              <a:ext uri="{FF2B5EF4-FFF2-40B4-BE49-F238E27FC236}">
                <a16:creationId xmlns="" xmlns:a16="http://schemas.microsoft.com/office/drawing/2014/main" id="{0917DF28-6046-E54B-9A1C-DF61EC80EB0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2F435D11-EFAA-6844-8149-0D152E3F3877}"/>
              </a:ext>
            </a:extLst>
          </p:cNvPr>
          <p:cNvSpPr>
            <a:spLocks noGrp="1"/>
          </p:cNvSpPr>
          <p:nvPr>
            <p:ph type="sldNum" sz="quarter" idx="12"/>
          </p:nvPr>
        </p:nvSpPr>
        <p:spPr/>
        <p:txBody>
          <a:bodyPr/>
          <a:lstStyle/>
          <a:p>
            <a:fld id="{EB4FA2DA-92D0-4A4B-82E0-526465EB69D5}" type="slidenum">
              <a:rPr lang="es-CO" smtClean="0"/>
              <a:t>‹Nr.›</a:t>
            </a:fld>
            <a:endParaRPr lang="es-CO"/>
          </a:p>
        </p:txBody>
      </p:sp>
    </p:spTree>
    <p:extLst>
      <p:ext uri="{BB962C8B-B14F-4D97-AF65-F5344CB8AC3E}">
        <p14:creationId xmlns:p14="http://schemas.microsoft.com/office/powerpoint/2010/main" val="8741254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CB8F445-C571-BD46-9EC5-253234875DE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 xmlns:a16="http://schemas.microsoft.com/office/drawing/2014/main" id="{C1E19736-454A-EE4A-AFC3-B8E90FD40B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 xmlns:a16="http://schemas.microsoft.com/office/drawing/2014/main" id="{DB5BF52A-2B45-0140-BC8B-B501773479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1A21223E-01DD-654A-A43D-66483F47E073}"/>
              </a:ext>
            </a:extLst>
          </p:cNvPr>
          <p:cNvSpPr>
            <a:spLocks noGrp="1"/>
          </p:cNvSpPr>
          <p:nvPr>
            <p:ph type="dt" sz="half" idx="10"/>
          </p:nvPr>
        </p:nvSpPr>
        <p:spPr/>
        <p:txBody>
          <a:bodyPr/>
          <a:lstStyle/>
          <a:p>
            <a:fld id="{789B59E8-8B59-1649-81C0-F67E8F1E2FA2}" type="datetimeFigureOut">
              <a:rPr lang="es-CO" smtClean="0"/>
              <a:t>26/02/21</a:t>
            </a:fld>
            <a:endParaRPr lang="es-CO"/>
          </a:p>
        </p:txBody>
      </p:sp>
      <p:sp>
        <p:nvSpPr>
          <p:cNvPr id="6" name="Marcador de pie de página 5">
            <a:extLst>
              <a:ext uri="{FF2B5EF4-FFF2-40B4-BE49-F238E27FC236}">
                <a16:creationId xmlns="" xmlns:a16="http://schemas.microsoft.com/office/drawing/2014/main" id="{99E321EB-8F4A-7247-9BC9-A17811071AFE}"/>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4E343380-C46C-D741-B89A-EA9CA3D1CB54}"/>
              </a:ext>
            </a:extLst>
          </p:cNvPr>
          <p:cNvSpPr>
            <a:spLocks noGrp="1"/>
          </p:cNvSpPr>
          <p:nvPr>
            <p:ph type="sldNum" sz="quarter" idx="12"/>
          </p:nvPr>
        </p:nvSpPr>
        <p:spPr/>
        <p:txBody>
          <a:bodyPr/>
          <a:lstStyle/>
          <a:p>
            <a:fld id="{6E71E9A8-A42A-A94B-9118-0C618D240254}" type="slidenum">
              <a:rPr lang="es-CO" smtClean="0"/>
              <a:t>‹Nr.›</a:t>
            </a:fld>
            <a:endParaRPr lang="es-CO"/>
          </a:p>
        </p:txBody>
      </p:sp>
    </p:spTree>
    <p:extLst>
      <p:ext uri="{BB962C8B-B14F-4D97-AF65-F5344CB8AC3E}">
        <p14:creationId xmlns:p14="http://schemas.microsoft.com/office/powerpoint/2010/main" val="40900098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9EC029A9-AC33-1B48-8527-02416CB8129B}"/>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 xmlns:a16="http://schemas.microsoft.com/office/drawing/2014/main" id="{A09A45B2-AFB5-054A-BCDC-26EE248E0146}"/>
              </a:ext>
            </a:extLst>
          </p:cNvPr>
          <p:cNvSpPr>
            <a:spLocks noGrp="1"/>
          </p:cNvSpPr>
          <p:nvPr>
            <p:ph type="body" orient="vert" idx="1"/>
          </p:nvPr>
        </p:nvSpPr>
        <p:spPr/>
        <p:txBody>
          <a:bodyPr vert="eaVert"/>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44677DA9-33B4-9E45-870D-F1FD11A76A73}"/>
              </a:ext>
            </a:extLst>
          </p:cNvPr>
          <p:cNvSpPr>
            <a:spLocks noGrp="1"/>
          </p:cNvSpPr>
          <p:nvPr>
            <p:ph type="dt" sz="half" idx="10"/>
          </p:nvPr>
        </p:nvSpPr>
        <p:spPr/>
        <p:txBody>
          <a:bodyPr/>
          <a:lstStyle/>
          <a:p>
            <a:fld id="{789B59E8-8B59-1649-81C0-F67E8F1E2FA2}" type="datetimeFigureOut">
              <a:rPr lang="es-CO" smtClean="0"/>
              <a:t>26/02/21</a:t>
            </a:fld>
            <a:endParaRPr lang="es-CO"/>
          </a:p>
        </p:txBody>
      </p:sp>
      <p:sp>
        <p:nvSpPr>
          <p:cNvPr id="5" name="Marcador de pie de página 4">
            <a:extLst>
              <a:ext uri="{FF2B5EF4-FFF2-40B4-BE49-F238E27FC236}">
                <a16:creationId xmlns="" xmlns:a16="http://schemas.microsoft.com/office/drawing/2014/main" id="{19E60B91-FF9D-CB45-9EBF-9F955C28580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357A6E61-6BA4-6341-9BB7-BA83A77DA189}"/>
              </a:ext>
            </a:extLst>
          </p:cNvPr>
          <p:cNvSpPr>
            <a:spLocks noGrp="1"/>
          </p:cNvSpPr>
          <p:nvPr>
            <p:ph type="sldNum" sz="quarter" idx="12"/>
          </p:nvPr>
        </p:nvSpPr>
        <p:spPr/>
        <p:txBody>
          <a:bodyPr/>
          <a:lstStyle/>
          <a:p>
            <a:fld id="{6E71E9A8-A42A-A94B-9118-0C618D240254}" type="slidenum">
              <a:rPr lang="es-CO" smtClean="0"/>
              <a:t>‹Nr.›</a:t>
            </a:fld>
            <a:endParaRPr lang="es-CO"/>
          </a:p>
        </p:txBody>
      </p:sp>
    </p:spTree>
    <p:extLst>
      <p:ext uri="{BB962C8B-B14F-4D97-AF65-F5344CB8AC3E}">
        <p14:creationId xmlns:p14="http://schemas.microsoft.com/office/powerpoint/2010/main" val="22014520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 xmlns:a16="http://schemas.microsoft.com/office/drawing/2014/main" id="{40E0CC68-EC10-1E4E-A85A-48E72FBA588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 xmlns:a16="http://schemas.microsoft.com/office/drawing/2014/main" id="{46FEC05D-2A2D-364E-B3D0-B760CCB227AA}"/>
              </a:ext>
            </a:extLst>
          </p:cNvPr>
          <p:cNvSpPr>
            <a:spLocks noGrp="1"/>
          </p:cNvSpPr>
          <p:nvPr>
            <p:ph type="body" orient="vert" idx="1"/>
          </p:nvPr>
        </p:nvSpPr>
        <p:spPr>
          <a:xfrm>
            <a:off x="838200" y="365125"/>
            <a:ext cx="7734300" cy="5811838"/>
          </a:xfrm>
        </p:spPr>
        <p:txBody>
          <a:bodyPr vert="eaVert"/>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AB202AB1-8A79-9049-9C94-189D24EF91DE}"/>
              </a:ext>
            </a:extLst>
          </p:cNvPr>
          <p:cNvSpPr>
            <a:spLocks noGrp="1"/>
          </p:cNvSpPr>
          <p:nvPr>
            <p:ph type="dt" sz="half" idx="10"/>
          </p:nvPr>
        </p:nvSpPr>
        <p:spPr/>
        <p:txBody>
          <a:bodyPr/>
          <a:lstStyle/>
          <a:p>
            <a:fld id="{789B59E8-8B59-1649-81C0-F67E8F1E2FA2}" type="datetimeFigureOut">
              <a:rPr lang="es-CO" smtClean="0"/>
              <a:t>26/02/21</a:t>
            </a:fld>
            <a:endParaRPr lang="es-CO"/>
          </a:p>
        </p:txBody>
      </p:sp>
      <p:sp>
        <p:nvSpPr>
          <p:cNvPr id="5" name="Marcador de pie de página 4">
            <a:extLst>
              <a:ext uri="{FF2B5EF4-FFF2-40B4-BE49-F238E27FC236}">
                <a16:creationId xmlns="" xmlns:a16="http://schemas.microsoft.com/office/drawing/2014/main" id="{DEB65300-8AC6-6E49-B2A1-47AF0471379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C3ADBF72-B314-6343-A3C5-00F5A72D93E5}"/>
              </a:ext>
            </a:extLst>
          </p:cNvPr>
          <p:cNvSpPr>
            <a:spLocks noGrp="1"/>
          </p:cNvSpPr>
          <p:nvPr>
            <p:ph type="sldNum" sz="quarter" idx="12"/>
          </p:nvPr>
        </p:nvSpPr>
        <p:spPr/>
        <p:txBody>
          <a:bodyPr/>
          <a:lstStyle/>
          <a:p>
            <a:fld id="{6E71E9A8-A42A-A94B-9118-0C618D240254}" type="slidenum">
              <a:rPr lang="es-CO" smtClean="0"/>
              <a:t>‹Nr.›</a:t>
            </a:fld>
            <a:endParaRPr lang="es-CO"/>
          </a:p>
        </p:txBody>
      </p:sp>
    </p:spTree>
    <p:extLst>
      <p:ext uri="{BB962C8B-B14F-4D97-AF65-F5344CB8AC3E}">
        <p14:creationId xmlns:p14="http://schemas.microsoft.com/office/powerpoint/2010/main" val="30678596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0658457-A015-E543-A09B-BC4700ADE853}"/>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 xmlns:a16="http://schemas.microsoft.com/office/drawing/2014/main" id="{B2EFB566-BCC7-FC4F-A3A3-4B0C35A180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 xmlns:a16="http://schemas.microsoft.com/office/drawing/2014/main" id="{D609BD49-C3A8-4E4E-8C81-EAAE79591386}"/>
              </a:ext>
            </a:extLst>
          </p:cNvPr>
          <p:cNvSpPr>
            <a:spLocks noGrp="1"/>
          </p:cNvSpPr>
          <p:nvPr>
            <p:ph type="dt" sz="half" idx="10"/>
          </p:nvPr>
        </p:nvSpPr>
        <p:spPr/>
        <p:txBody>
          <a:bodyPr/>
          <a:lstStyle/>
          <a:p>
            <a:fld id="{D7F9EB28-4BF3-EE41-BD64-06D9F06B4123}" type="datetimeFigureOut">
              <a:rPr lang="es-CO" smtClean="0"/>
              <a:t>26/02/21</a:t>
            </a:fld>
            <a:endParaRPr lang="es-CO"/>
          </a:p>
        </p:txBody>
      </p:sp>
      <p:sp>
        <p:nvSpPr>
          <p:cNvPr id="5" name="Marcador de pie de página 4">
            <a:extLst>
              <a:ext uri="{FF2B5EF4-FFF2-40B4-BE49-F238E27FC236}">
                <a16:creationId xmlns="" xmlns:a16="http://schemas.microsoft.com/office/drawing/2014/main" id="{2AA83026-F14A-2542-A753-DEF4ACA2C0C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340B2736-D036-B742-89F5-53288BE54DDA}"/>
              </a:ext>
            </a:extLst>
          </p:cNvPr>
          <p:cNvSpPr>
            <a:spLocks noGrp="1"/>
          </p:cNvSpPr>
          <p:nvPr>
            <p:ph type="sldNum" sz="quarter" idx="12"/>
          </p:nvPr>
        </p:nvSpPr>
        <p:spPr/>
        <p:txBody>
          <a:bodyPr/>
          <a:lstStyle/>
          <a:p>
            <a:fld id="{D172454C-FC01-0E4D-8CD8-54A9CA5D61B2}" type="slidenum">
              <a:rPr lang="es-CO" smtClean="0"/>
              <a:t>‹Nr.›</a:t>
            </a:fld>
            <a:endParaRPr lang="es-CO"/>
          </a:p>
        </p:txBody>
      </p:sp>
    </p:spTree>
    <p:extLst>
      <p:ext uri="{BB962C8B-B14F-4D97-AF65-F5344CB8AC3E}">
        <p14:creationId xmlns:p14="http://schemas.microsoft.com/office/powerpoint/2010/main" val="34763397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83E7252-1406-5048-905A-08350100963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87A889B3-9E96-CA48-8E6C-43BB01975E06}"/>
              </a:ext>
            </a:extLst>
          </p:cNvPr>
          <p:cNvSpPr>
            <a:spLocks noGrp="1"/>
          </p:cNvSpPr>
          <p:nvPr>
            <p:ph idx="1"/>
          </p:nvPr>
        </p:nvSpPr>
        <p:spPr/>
        <p:txBody>
          <a:body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B698DB2C-A223-D041-A340-41C181FED11F}"/>
              </a:ext>
            </a:extLst>
          </p:cNvPr>
          <p:cNvSpPr>
            <a:spLocks noGrp="1"/>
          </p:cNvSpPr>
          <p:nvPr>
            <p:ph type="dt" sz="half" idx="10"/>
          </p:nvPr>
        </p:nvSpPr>
        <p:spPr/>
        <p:txBody>
          <a:bodyPr/>
          <a:lstStyle/>
          <a:p>
            <a:fld id="{D7F9EB28-4BF3-EE41-BD64-06D9F06B4123}" type="datetimeFigureOut">
              <a:rPr lang="es-CO" smtClean="0"/>
              <a:t>26/02/21</a:t>
            </a:fld>
            <a:endParaRPr lang="es-CO"/>
          </a:p>
        </p:txBody>
      </p:sp>
      <p:sp>
        <p:nvSpPr>
          <p:cNvPr id="5" name="Marcador de pie de página 4">
            <a:extLst>
              <a:ext uri="{FF2B5EF4-FFF2-40B4-BE49-F238E27FC236}">
                <a16:creationId xmlns="" xmlns:a16="http://schemas.microsoft.com/office/drawing/2014/main" id="{93DF3B9B-F89B-E845-AE20-E57CD9AD6AF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089F0281-B5D4-0344-A63C-C996B66EC878}"/>
              </a:ext>
            </a:extLst>
          </p:cNvPr>
          <p:cNvSpPr>
            <a:spLocks noGrp="1"/>
          </p:cNvSpPr>
          <p:nvPr>
            <p:ph type="sldNum" sz="quarter" idx="12"/>
          </p:nvPr>
        </p:nvSpPr>
        <p:spPr/>
        <p:txBody>
          <a:bodyPr/>
          <a:lstStyle/>
          <a:p>
            <a:fld id="{D172454C-FC01-0E4D-8CD8-54A9CA5D61B2}" type="slidenum">
              <a:rPr lang="es-CO" smtClean="0"/>
              <a:t>‹Nr.›</a:t>
            </a:fld>
            <a:endParaRPr lang="es-CO"/>
          </a:p>
        </p:txBody>
      </p:sp>
    </p:spTree>
    <p:extLst>
      <p:ext uri="{BB962C8B-B14F-4D97-AF65-F5344CB8AC3E}">
        <p14:creationId xmlns:p14="http://schemas.microsoft.com/office/powerpoint/2010/main" val="30072004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C79FBB2-9D8B-1940-B655-C96256D31619}"/>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3CF9CEDB-5F46-1F40-AD44-DC51842255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0C5C5940-EF08-FA48-AC3E-10F8FD32F788}"/>
              </a:ext>
            </a:extLst>
          </p:cNvPr>
          <p:cNvSpPr>
            <a:spLocks noGrp="1"/>
          </p:cNvSpPr>
          <p:nvPr>
            <p:ph type="dt" sz="half" idx="10"/>
          </p:nvPr>
        </p:nvSpPr>
        <p:spPr/>
        <p:txBody>
          <a:bodyPr/>
          <a:lstStyle/>
          <a:p>
            <a:fld id="{D7F9EB28-4BF3-EE41-BD64-06D9F06B4123}" type="datetimeFigureOut">
              <a:rPr lang="es-CO" smtClean="0"/>
              <a:t>26/02/21</a:t>
            </a:fld>
            <a:endParaRPr lang="es-CO"/>
          </a:p>
        </p:txBody>
      </p:sp>
      <p:sp>
        <p:nvSpPr>
          <p:cNvPr id="5" name="Marcador de pie de página 4">
            <a:extLst>
              <a:ext uri="{FF2B5EF4-FFF2-40B4-BE49-F238E27FC236}">
                <a16:creationId xmlns="" xmlns:a16="http://schemas.microsoft.com/office/drawing/2014/main" id="{9A1E9756-3C31-1547-83A3-10C869C9151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5905B97B-7582-AD41-A12B-AC6E138A1CA4}"/>
              </a:ext>
            </a:extLst>
          </p:cNvPr>
          <p:cNvSpPr>
            <a:spLocks noGrp="1"/>
          </p:cNvSpPr>
          <p:nvPr>
            <p:ph type="sldNum" sz="quarter" idx="12"/>
          </p:nvPr>
        </p:nvSpPr>
        <p:spPr/>
        <p:txBody>
          <a:bodyPr/>
          <a:lstStyle/>
          <a:p>
            <a:fld id="{D172454C-FC01-0E4D-8CD8-54A9CA5D61B2}" type="slidenum">
              <a:rPr lang="es-CO" smtClean="0"/>
              <a:t>‹Nr.›</a:t>
            </a:fld>
            <a:endParaRPr lang="es-CO"/>
          </a:p>
        </p:txBody>
      </p:sp>
    </p:spTree>
    <p:extLst>
      <p:ext uri="{BB962C8B-B14F-4D97-AF65-F5344CB8AC3E}">
        <p14:creationId xmlns:p14="http://schemas.microsoft.com/office/powerpoint/2010/main" val="23797063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6D0484A-E593-7543-8A90-99360DBFCBAE}"/>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9C8271A7-A529-0B42-AC57-7C15A34080E3}"/>
              </a:ext>
            </a:extLst>
          </p:cNvPr>
          <p:cNvSpPr>
            <a:spLocks noGrp="1"/>
          </p:cNvSpPr>
          <p:nvPr>
            <p:ph sz="half" idx="1"/>
          </p:nvPr>
        </p:nvSpPr>
        <p:spPr>
          <a:xfrm>
            <a:off x="838200" y="1825625"/>
            <a:ext cx="5181600" cy="4351338"/>
          </a:xfrm>
        </p:spPr>
        <p:txBody>
          <a:bodyPr/>
          <a:lstStyle/>
          <a:p>
            <a:r>
              <a:rPr lang="es-ES"/>
              <a:t>Editar los estilos de texto del patrón
Segundo nivel
Tercer nivel
Cuarto nivel
Quinto nivel</a:t>
            </a:r>
            <a:endParaRPr lang="es-CO"/>
          </a:p>
        </p:txBody>
      </p:sp>
      <p:sp>
        <p:nvSpPr>
          <p:cNvPr id="4" name="Marcador de contenido 3">
            <a:extLst>
              <a:ext uri="{FF2B5EF4-FFF2-40B4-BE49-F238E27FC236}">
                <a16:creationId xmlns="" xmlns:a16="http://schemas.microsoft.com/office/drawing/2014/main" id="{F7F1E7CF-4333-3248-85BA-7CB69082B2B2}"/>
              </a:ext>
            </a:extLst>
          </p:cNvPr>
          <p:cNvSpPr>
            <a:spLocks noGrp="1"/>
          </p:cNvSpPr>
          <p:nvPr>
            <p:ph sz="half" idx="2"/>
          </p:nvPr>
        </p:nvSpPr>
        <p:spPr>
          <a:xfrm>
            <a:off x="6172200" y="1825625"/>
            <a:ext cx="5181600" cy="4351338"/>
          </a:xfrm>
        </p:spPr>
        <p:txBody>
          <a:body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0CC1DBD1-6DA1-D542-893F-3B00FD019AB0}"/>
              </a:ext>
            </a:extLst>
          </p:cNvPr>
          <p:cNvSpPr>
            <a:spLocks noGrp="1"/>
          </p:cNvSpPr>
          <p:nvPr>
            <p:ph type="dt" sz="half" idx="10"/>
          </p:nvPr>
        </p:nvSpPr>
        <p:spPr/>
        <p:txBody>
          <a:bodyPr/>
          <a:lstStyle/>
          <a:p>
            <a:fld id="{D7F9EB28-4BF3-EE41-BD64-06D9F06B4123}" type="datetimeFigureOut">
              <a:rPr lang="es-CO" smtClean="0"/>
              <a:t>26/02/21</a:t>
            </a:fld>
            <a:endParaRPr lang="es-CO"/>
          </a:p>
        </p:txBody>
      </p:sp>
      <p:sp>
        <p:nvSpPr>
          <p:cNvPr id="6" name="Marcador de pie de página 5">
            <a:extLst>
              <a:ext uri="{FF2B5EF4-FFF2-40B4-BE49-F238E27FC236}">
                <a16:creationId xmlns="" xmlns:a16="http://schemas.microsoft.com/office/drawing/2014/main" id="{3FCB3DF9-BA77-274D-B636-21F08D865EE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C9D6D6E9-36EA-7B47-934C-8514A2BA7DB1}"/>
              </a:ext>
            </a:extLst>
          </p:cNvPr>
          <p:cNvSpPr>
            <a:spLocks noGrp="1"/>
          </p:cNvSpPr>
          <p:nvPr>
            <p:ph type="sldNum" sz="quarter" idx="12"/>
          </p:nvPr>
        </p:nvSpPr>
        <p:spPr/>
        <p:txBody>
          <a:bodyPr/>
          <a:lstStyle/>
          <a:p>
            <a:fld id="{D172454C-FC01-0E4D-8CD8-54A9CA5D61B2}" type="slidenum">
              <a:rPr lang="es-CO" smtClean="0"/>
              <a:t>‹Nr.›</a:t>
            </a:fld>
            <a:endParaRPr lang="es-CO"/>
          </a:p>
        </p:txBody>
      </p:sp>
    </p:spTree>
    <p:extLst>
      <p:ext uri="{BB962C8B-B14F-4D97-AF65-F5344CB8AC3E}">
        <p14:creationId xmlns:p14="http://schemas.microsoft.com/office/powerpoint/2010/main" val="30017096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6DBFCC4B-EDE6-374A-8E3A-C783D7742FFE}"/>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17BA879D-495C-6146-9654-A8E35F9CEE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O"/>
          </a:p>
        </p:txBody>
      </p:sp>
      <p:sp>
        <p:nvSpPr>
          <p:cNvPr id="4" name="Marcador de contenido 3">
            <a:extLst>
              <a:ext uri="{FF2B5EF4-FFF2-40B4-BE49-F238E27FC236}">
                <a16:creationId xmlns="" xmlns:a16="http://schemas.microsoft.com/office/drawing/2014/main" id="{7D31DDA5-9727-FA44-8B51-17CC5AA010CC}"/>
              </a:ext>
            </a:extLst>
          </p:cNvPr>
          <p:cNvSpPr>
            <a:spLocks noGrp="1"/>
          </p:cNvSpPr>
          <p:nvPr>
            <p:ph sz="half" idx="2"/>
          </p:nvPr>
        </p:nvSpPr>
        <p:spPr>
          <a:xfrm>
            <a:off x="839788" y="2505075"/>
            <a:ext cx="5157787" cy="3684588"/>
          </a:xfrm>
        </p:spPr>
        <p:txBody>
          <a:bodyPr/>
          <a:lstStyle/>
          <a:p>
            <a:r>
              <a:rPr lang="es-ES"/>
              <a:t>Editar los estilos de texto del patrón
Segundo nivel
Tercer nivel
Cuarto nivel
Quinto nivel</a:t>
            </a:r>
            <a:endParaRPr lang="es-CO"/>
          </a:p>
        </p:txBody>
      </p:sp>
      <p:sp>
        <p:nvSpPr>
          <p:cNvPr id="5" name="Marcador de texto 4">
            <a:extLst>
              <a:ext uri="{FF2B5EF4-FFF2-40B4-BE49-F238E27FC236}">
                <a16:creationId xmlns="" xmlns:a16="http://schemas.microsoft.com/office/drawing/2014/main" id="{FD34399B-E042-124F-8593-4E3A0B74DC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O"/>
          </a:p>
        </p:txBody>
      </p:sp>
      <p:sp>
        <p:nvSpPr>
          <p:cNvPr id="6" name="Marcador de contenido 5">
            <a:extLst>
              <a:ext uri="{FF2B5EF4-FFF2-40B4-BE49-F238E27FC236}">
                <a16:creationId xmlns="" xmlns:a16="http://schemas.microsoft.com/office/drawing/2014/main" id="{2F3C28CD-8CAC-844E-9A81-BA58E7A3F939}"/>
              </a:ext>
            </a:extLst>
          </p:cNvPr>
          <p:cNvSpPr>
            <a:spLocks noGrp="1"/>
          </p:cNvSpPr>
          <p:nvPr>
            <p:ph sz="quarter" idx="4"/>
          </p:nvPr>
        </p:nvSpPr>
        <p:spPr>
          <a:xfrm>
            <a:off x="6172200" y="2505075"/>
            <a:ext cx="5183188" cy="3684588"/>
          </a:xfrm>
        </p:spPr>
        <p:txBody>
          <a:bodyPr/>
          <a:lstStyle/>
          <a:p>
            <a:r>
              <a:rPr lang="es-ES"/>
              <a:t>Editar los estilos de texto del patrón
Segundo nivel
Tercer nivel
Cuarto nivel
Quinto nivel</a:t>
            </a:r>
            <a:endParaRPr lang="es-CO"/>
          </a:p>
        </p:txBody>
      </p:sp>
      <p:sp>
        <p:nvSpPr>
          <p:cNvPr id="7" name="Marcador de fecha 6">
            <a:extLst>
              <a:ext uri="{FF2B5EF4-FFF2-40B4-BE49-F238E27FC236}">
                <a16:creationId xmlns="" xmlns:a16="http://schemas.microsoft.com/office/drawing/2014/main" id="{2AF7A003-272D-FF4C-8BF5-48EBC799DFCB}"/>
              </a:ext>
            </a:extLst>
          </p:cNvPr>
          <p:cNvSpPr>
            <a:spLocks noGrp="1"/>
          </p:cNvSpPr>
          <p:nvPr>
            <p:ph type="dt" sz="half" idx="10"/>
          </p:nvPr>
        </p:nvSpPr>
        <p:spPr/>
        <p:txBody>
          <a:bodyPr/>
          <a:lstStyle/>
          <a:p>
            <a:fld id="{D7F9EB28-4BF3-EE41-BD64-06D9F06B4123}" type="datetimeFigureOut">
              <a:rPr lang="es-CO" smtClean="0"/>
              <a:t>26/02/21</a:t>
            </a:fld>
            <a:endParaRPr lang="es-CO"/>
          </a:p>
        </p:txBody>
      </p:sp>
      <p:sp>
        <p:nvSpPr>
          <p:cNvPr id="8" name="Marcador de pie de página 7">
            <a:extLst>
              <a:ext uri="{FF2B5EF4-FFF2-40B4-BE49-F238E27FC236}">
                <a16:creationId xmlns="" xmlns:a16="http://schemas.microsoft.com/office/drawing/2014/main" id="{DADD4C57-3354-B249-A063-F4569B7CD894}"/>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 xmlns:a16="http://schemas.microsoft.com/office/drawing/2014/main" id="{269BDA48-F83C-E648-AFC1-D2B53454180C}"/>
              </a:ext>
            </a:extLst>
          </p:cNvPr>
          <p:cNvSpPr>
            <a:spLocks noGrp="1"/>
          </p:cNvSpPr>
          <p:nvPr>
            <p:ph type="sldNum" sz="quarter" idx="12"/>
          </p:nvPr>
        </p:nvSpPr>
        <p:spPr/>
        <p:txBody>
          <a:bodyPr/>
          <a:lstStyle/>
          <a:p>
            <a:fld id="{D172454C-FC01-0E4D-8CD8-54A9CA5D61B2}" type="slidenum">
              <a:rPr lang="es-CO" smtClean="0"/>
              <a:t>‹Nr.›</a:t>
            </a:fld>
            <a:endParaRPr lang="es-CO"/>
          </a:p>
        </p:txBody>
      </p:sp>
    </p:spTree>
    <p:extLst>
      <p:ext uri="{BB962C8B-B14F-4D97-AF65-F5344CB8AC3E}">
        <p14:creationId xmlns:p14="http://schemas.microsoft.com/office/powerpoint/2010/main" val="26250613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B742028D-2310-E64D-A5B6-750B2196A7B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 xmlns:a16="http://schemas.microsoft.com/office/drawing/2014/main" id="{FEA1BE78-5726-D342-B57E-68A0F5C7F9EB}"/>
              </a:ext>
            </a:extLst>
          </p:cNvPr>
          <p:cNvSpPr>
            <a:spLocks noGrp="1"/>
          </p:cNvSpPr>
          <p:nvPr>
            <p:ph type="dt" sz="half" idx="10"/>
          </p:nvPr>
        </p:nvSpPr>
        <p:spPr/>
        <p:txBody>
          <a:bodyPr/>
          <a:lstStyle/>
          <a:p>
            <a:fld id="{D7F9EB28-4BF3-EE41-BD64-06D9F06B4123}" type="datetimeFigureOut">
              <a:rPr lang="es-CO" smtClean="0"/>
              <a:t>26/02/21</a:t>
            </a:fld>
            <a:endParaRPr lang="es-CO"/>
          </a:p>
        </p:txBody>
      </p:sp>
      <p:sp>
        <p:nvSpPr>
          <p:cNvPr id="4" name="Marcador de pie de página 3">
            <a:extLst>
              <a:ext uri="{FF2B5EF4-FFF2-40B4-BE49-F238E27FC236}">
                <a16:creationId xmlns="" xmlns:a16="http://schemas.microsoft.com/office/drawing/2014/main" id="{69BB645D-8DF5-744A-A6A8-BC52023FFEBE}"/>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 xmlns:a16="http://schemas.microsoft.com/office/drawing/2014/main" id="{AA57EA31-EBF2-3345-9F86-0896DBA92AF3}"/>
              </a:ext>
            </a:extLst>
          </p:cNvPr>
          <p:cNvSpPr>
            <a:spLocks noGrp="1"/>
          </p:cNvSpPr>
          <p:nvPr>
            <p:ph type="sldNum" sz="quarter" idx="12"/>
          </p:nvPr>
        </p:nvSpPr>
        <p:spPr/>
        <p:txBody>
          <a:bodyPr/>
          <a:lstStyle/>
          <a:p>
            <a:fld id="{D172454C-FC01-0E4D-8CD8-54A9CA5D61B2}" type="slidenum">
              <a:rPr lang="es-CO" smtClean="0"/>
              <a:t>‹Nr.›</a:t>
            </a:fld>
            <a:endParaRPr lang="es-CO"/>
          </a:p>
        </p:txBody>
      </p:sp>
    </p:spTree>
    <p:extLst>
      <p:ext uri="{BB962C8B-B14F-4D97-AF65-F5344CB8AC3E}">
        <p14:creationId xmlns:p14="http://schemas.microsoft.com/office/powerpoint/2010/main" val="28766318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 xmlns:a16="http://schemas.microsoft.com/office/drawing/2014/main" id="{EF14B21F-9D57-F649-B24F-02A381D88038}"/>
              </a:ext>
            </a:extLst>
          </p:cNvPr>
          <p:cNvSpPr>
            <a:spLocks noGrp="1"/>
          </p:cNvSpPr>
          <p:nvPr>
            <p:ph type="dt" sz="half" idx="10"/>
          </p:nvPr>
        </p:nvSpPr>
        <p:spPr/>
        <p:txBody>
          <a:bodyPr/>
          <a:lstStyle/>
          <a:p>
            <a:fld id="{D7F9EB28-4BF3-EE41-BD64-06D9F06B4123}" type="datetimeFigureOut">
              <a:rPr lang="es-CO" smtClean="0"/>
              <a:t>26/02/21</a:t>
            </a:fld>
            <a:endParaRPr lang="es-CO"/>
          </a:p>
        </p:txBody>
      </p:sp>
      <p:sp>
        <p:nvSpPr>
          <p:cNvPr id="3" name="Marcador de pie de página 2">
            <a:extLst>
              <a:ext uri="{FF2B5EF4-FFF2-40B4-BE49-F238E27FC236}">
                <a16:creationId xmlns="" xmlns:a16="http://schemas.microsoft.com/office/drawing/2014/main" id="{E19A46CA-4BC0-134F-9547-F5E8C18E4210}"/>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 xmlns:a16="http://schemas.microsoft.com/office/drawing/2014/main" id="{43E25BF6-E6F1-994B-B6AD-BE03AA504CF8}"/>
              </a:ext>
            </a:extLst>
          </p:cNvPr>
          <p:cNvSpPr>
            <a:spLocks noGrp="1"/>
          </p:cNvSpPr>
          <p:nvPr>
            <p:ph type="sldNum" sz="quarter" idx="12"/>
          </p:nvPr>
        </p:nvSpPr>
        <p:spPr/>
        <p:txBody>
          <a:bodyPr/>
          <a:lstStyle/>
          <a:p>
            <a:fld id="{D172454C-FC01-0E4D-8CD8-54A9CA5D61B2}" type="slidenum">
              <a:rPr lang="es-CO" smtClean="0"/>
              <a:t>‹Nr.›</a:t>
            </a:fld>
            <a:endParaRPr lang="es-CO"/>
          </a:p>
        </p:txBody>
      </p:sp>
    </p:spTree>
    <p:extLst>
      <p:ext uri="{BB962C8B-B14F-4D97-AF65-F5344CB8AC3E}">
        <p14:creationId xmlns:p14="http://schemas.microsoft.com/office/powerpoint/2010/main" val="2359793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F0BE652-FC2C-DD46-820E-A168900DE04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0FE5A464-56B8-C24D-A988-C1CB29DEAC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C4EA2583-2A14-9B40-A308-85F8BF4C34B4}"/>
              </a:ext>
            </a:extLst>
          </p:cNvPr>
          <p:cNvSpPr>
            <a:spLocks noGrp="1"/>
          </p:cNvSpPr>
          <p:nvPr>
            <p:ph type="dt" sz="half" idx="10"/>
          </p:nvPr>
        </p:nvSpPr>
        <p:spPr/>
        <p:txBody>
          <a:bodyPr/>
          <a:lstStyle/>
          <a:p>
            <a:fld id="{F033D647-BA8E-114D-A7CC-C56E98786189}" type="datetimeFigureOut">
              <a:rPr lang="es-CO" smtClean="0"/>
              <a:t>26/02/21</a:t>
            </a:fld>
            <a:endParaRPr lang="es-CO"/>
          </a:p>
        </p:txBody>
      </p:sp>
      <p:sp>
        <p:nvSpPr>
          <p:cNvPr id="5" name="Marcador de pie de página 4">
            <a:extLst>
              <a:ext uri="{FF2B5EF4-FFF2-40B4-BE49-F238E27FC236}">
                <a16:creationId xmlns="" xmlns:a16="http://schemas.microsoft.com/office/drawing/2014/main" id="{7274B7A4-36FA-4D4B-9166-E0BE521E8DD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2E0D10C2-8F0A-D94E-9635-799288A7E99A}"/>
              </a:ext>
            </a:extLst>
          </p:cNvPr>
          <p:cNvSpPr>
            <a:spLocks noGrp="1"/>
          </p:cNvSpPr>
          <p:nvPr>
            <p:ph type="sldNum" sz="quarter" idx="12"/>
          </p:nvPr>
        </p:nvSpPr>
        <p:spPr/>
        <p:txBody>
          <a:bodyPr/>
          <a:lstStyle/>
          <a:p>
            <a:fld id="{EB4FA2DA-92D0-4A4B-82E0-526465EB69D5}" type="slidenum">
              <a:rPr lang="es-CO" smtClean="0"/>
              <a:t>‹Nr.›</a:t>
            </a:fld>
            <a:endParaRPr lang="es-CO"/>
          </a:p>
        </p:txBody>
      </p:sp>
    </p:spTree>
    <p:extLst>
      <p:ext uri="{BB962C8B-B14F-4D97-AF65-F5344CB8AC3E}">
        <p14:creationId xmlns:p14="http://schemas.microsoft.com/office/powerpoint/2010/main" val="31088292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6873699F-54EF-D04C-A631-7ED07B602A2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4E73561B-9669-8047-87E9-8BA49BD915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s-ES"/>
              <a:t>Editar los estilos de texto del patrón
Segundo nivel
Tercer nivel
Cuarto nivel
Quinto nivel</a:t>
            </a:r>
            <a:endParaRPr lang="es-CO"/>
          </a:p>
        </p:txBody>
      </p:sp>
      <p:sp>
        <p:nvSpPr>
          <p:cNvPr id="4" name="Marcador de texto 3">
            <a:extLst>
              <a:ext uri="{FF2B5EF4-FFF2-40B4-BE49-F238E27FC236}">
                <a16:creationId xmlns="" xmlns:a16="http://schemas.microsoft.com/office/drawing/2014/main" id="{C65F1EDF-AAD8-834B-9E27-7FCB9E4898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3F4AC7B2-4AAA-274E-986B-0B23675AE262}"/>
              </a:ext>
            </a:extLst>
          </p:cNvPr>
          <p:cNvSpPr>
            <a:spLocks noGrp="1"/>
          </p:cNvSpPr>
          <p:nvPr>
            <p:ph type="dt" sz="half" idx="10"/>
          </p:nvPr>
        </p:nvSpPr>
        <p:spPr/>
        <p:txBody>
          <a:bodyPr/>
          <a:lstStyle/>
          <a:p>
            <a:fld id="{D7F9EB28-4BF3-EE41-BD64-06D9F06B4123}" type="datetimeFigureOut">
              <a:rPr lang="es-CO" smtClean="0"/>
              <a:t>26/02/21</a:t>
            </a:fld>
            <a:endParaRPr lang="es-CO"/>
          </a:p>
        </p:txBody>
      </p:sp>
      <p:sp>
        <p:nvSpPr>
          <p:cNvPr id="6" name="Marcador de pie de página 5">
            <a:extLst>
              <a:ext uri="{FF2B5EF4-FFF2-40B4-BE49-F238E27FC236}">
                <a16:creationId xmlns="" xmlns:a16="http://schemas.microsoft.com/office/drawing/2014/main" id="{BFF0F9AE-61C9-0040-B40B-82DDAC94488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4299CE11-9CFD-A548-BFBB-5BE7424ECF0C}"/>
              </a:ext>
            </a:extLst>
          </p:cNvPr>
          <p:cNvSpPr>
            <a:spLocks noGrp="1"/>
          </p:cNvSpPr>
          <p:nvPr>
            <p:ph type="sldNum" sz="quarter" idx="12"/>
          </p:nvPr>
        </p:nvSpPr>
        <p:spPr/>
        <p:txBody>
          <a:bodyPr/>
          <a:lstStyle/>
          <a:p>
            <a:fld id="{D172454C-FC01-0E4D-8CD8-54A9CA5D61B2}" type="slidenum">
              <a:rPr lang="es-CO" smtClean="0"/>
              <a:t>‹Nr.›</a:t>
            </a:fld>
            <a:endParaRPr lang="es-CO"/>
          </a:p>
        </p:txBody>
      </p:sp>
    </p:spTree>
    <p:extLst>
      <p:ext uri="{BB962C8B-B14F-4D97-AF65-F5344CB8AC3E}">
        <p14:creationId xmlns:p14="http://schemas.microsoft.com/office/powerpoint/2010/main" val="41400485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42A463F2-AC4D-684E-86C3-CC7EEEA5201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 xmlns:a16="http://schemas.microsoft.com/office/drawing/2014/main" id="{84A1786C-8F8C-F744-8E1B-F1BB01AACA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 xmlns:a16="http://schemas.microsoft.com/office/drawing/2014/main" id="{3EEEFEE0-ED83-824F-AB86-2C89CE1EE2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82375057-37AB-504B-AC55-3CDFD4C7980E}"/>
              </a:ext>
            </a:extLst>
          </p:cNvPr>
          <p:cNvSpPr>
            <a:spLocks noGrp="1"/>
          </p:cNvSpPr>
          <p:nvPr>
            <p:ph type="dt" sz="half" idx="10"/>
          </p:nvPr>
        </p:nvSpPr>
        <p:spPr/>
        <p:txBody>
          <a:bodyPr/>
          <a:lstStyle/>
          <a:p>
            <a:fld id="{D7F9EB28-4BF3-EE41-BD64-06D9F06B4123}" type="datetimeFigureOut">
              <a:rPr lang="es-CO" smtClean="0"/>
              <a:t>26/02/21</a:t>
            </a:fld>
            <a:endParaRPr lang="es-CO"/>
          </a:p>
        </p:txBody>
      </p:sp>
      <p:sp>
        <p:nvSpPr>
          <p:cNvPr id="6" name="Marcador de pie de página 5">
            <a:extLst>
              <a:ext uri="{FF2B5EF4-FFF2-40B4-BE49-F238E27FC236}">
                <a16:creationId xmlns="" xmlns:a16="http://schemas.microsoft.com/office/drawing/2014/main" id="{CDC8E08F-052B-C14F-A61E-14ACBF559277}"/>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CFF0AA7E-361B-1E42-AE4B-B77F40C6E8FB}"/>
              </a:ext>
            </a:extLst>
          </p:cNvPr>
          <p:cNvSpPr>
            <a:spLocks noGrp="1"/>
          </p:cNvSpPr>
          <p:nvPr>
            <p:ph type="sldNum" sz="quarter" idx="12"/>
          </p:nvPr>
        </p:nvSpPr>
        <p:spPr/>
        <p:txBody>
          <a:bodyPr/>
          <a:lstStyle/>
          <a:p>
            <a:fld id="{D172454C-FC01-0E4D-8CD8-54A9CA5D61B2}" type="slidenum">
              <a:rPr lang="es-CO" smtClean="0"/>
              <a:t>‹Nr.›</a:t>
            </a:fld>
            <a:endParaRPr lang="es-CO"/>
          </a:p>
        </p:txBody>
      </p:sp>
    </p:spTree>
    <p:extLst>
      <p:ext uri="{BB962C8B-B14F-4D97-AF65-F5344CB8AC3E}">
        <p14:creationId xmlns:p14="http://schemas.microsoft.com/office/powerpoint/2010/main" val="22117883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24440CC4-2494-4142-A8CB-8A561542305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 xmlns:a16="http://schemas.microsoft.com/office/drawing/2014/main" id="{A3611625-4B11-8948-B9A9-84C517466FDB}"/>
              </a:ext>
            </a:extLst>
          </p:cNvPr>
          <p:cNvSpPr>
            <a:spLocks noGrp="1"/>
          </p:cNvSpPr>
          <p:nvPr>
            <p:ph type="body" orient="vert" idx="1"/>
          </p:nvPr>
        </p:nvSpPr>
        <p:spPr/>
        <p:txBody>
          <a:bodyPr vert="eaVert"/>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949A22A1-E451-A74B-86E7-CFE274908B02}"/>
              </a:ext>
            </a:extLst>
          </p:cNvPr>
          <p:cNvSpPr>
            <a:spLocks noGrp="1"/>
          </p:cNvSpPr>
          <p:nvPr>
            <p:ph type="dt" sz="half" idx="10"/>
          </p:nvPr>
        </p:nvSpPr>
        <p:spPr/>
        <p:txBody>
          <a:bodyPr/>
          <a:lstStyle/>
          <a:p>
            <a:fld id="{D7F9EB28-4BF3-EE41-BD64-06D9F06B4123}" type="datetimeFigureOut">
              <a:rPr lang="es-CO" smtClean="0"/>
              <a:t>26/02/21</a:t>
            </a:fld>
            <a:endParaRPr lang="es-CO"/>
          </a:p>
        </p:txBody>
      </p:sp>
      <p:sp>
        <p:nvSpPr>
          <p:cNvPr id="5" name="Marcador de pie de página 4">
            <a:extLst>
              <a:ext uri="{FF2B5EF4-FFF2-40B4-BE49-F238E27FC236}">
                <a16:creationId xmlns="" xmlns:a16="http://schemas.microsoft.com/office/drawing/2014/main" id="{778028C4-9C2F-AC4B-AF31-33471C510D1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79F6CACB-1A2B-0944-B274-8B3F8356141F}"/>
              </a:ext>
            </a:extLst>
          </p:cNvPr>
          <p:cNvSpPr>
            <a:spLocks noGrp="1"/>
          </p:cNvSpPr>
          <p:nvPr>
            <p:ph type="sldNum" sz="quarter" idx="12"/>
          </p:nvPr>
        </p:nvSpPr>
        <p:spPr/>
        <p:txBody>
          <a:bodyPr/>
          <a:lstStyle/>
          <a:p>
            <a:fld id="{D172454C-FC01-0E4D-8CD8-54A9CA5D61B2}" type="slidenum">
              <a:rPr lang="es-CO" smtClean="0"/>
              <a:t>‹Nr.›</a:t>
            </a:fld>
            <a:endParaRPr lang="es-CO"/>
          </a:p>
        </p:txBody>
      </p:sp>
    </p:spTree>
    <p:extLst>
      <p:ext uri="{BB962C8B-B14F-4D97-AF65-F5344CB8AC3E}">
        <p14:creationId xmlns:p14="http://schemas.microsoft.com/office/powerpoint/2010/main" val="23613982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 xmlns:a16="http://schemas.microsoft.com/office/drawing/2014/main" id="{F9B70974-BEED-2E47-AE4B-6746DB25CDEA}"/>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 xmlns:a16="http://schemas.microsoft.com/office/drawing/2014/main" id="{9DF29514-486E-ED42-8D59-FB1AEAEBE9E7}"/>
              </a:ext>
            </a:extLst>
          </p:cNvPr>
          <p:cNvSpPr>
            <a:spLocks noGrp="1"/>
          </p:cNvSpPr>
          <p:nvPr>
            <p:ph type="body" orient="vert" idx="1"/>
          </p:nvPr>
        </p:nvSpPr>
        <p:spPr>
          <a:xfrm>
            <a:off x="838200" y="365125"/>
            <a:ext cx="7734300" cy="5811838"/>
          </a:xfrm>
        </p:spPr>
        <p:txBody>
          <a:bodyPr vert="eaVert"/>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3FF416B7-B6FA-FD47-9FAE-DADA261BC555}"/>
              </a:ext>
            </a:extLst>
          </p:cNvPr>
          <p:cNvSpPr>
            <a:spLocks noGrp="1"/>
          </p:cNvSpPr>
          <p:nvPr>
            <p:ph type="dt" sz="half" idx="10"/>
          </p:nvPr>
        </p:nvSpPr>
        <p:spPr/>
        <p:txBody>
          <a:bodyPr/>
          <a:lstStyle/>
          <a:p>
            <a:fld id="{D7F9EB28-4BF3-EE41-BD64-06D9F06B4123}" type="datetimeFigureOut">
              <a:rPr lang="es-CO" smtClean="0"/>
              <a:t>26/02/21</a:t>
            </a:fld>
            <a:endParaRPr lang="es-CO"/>
          </a:p>
        </p:txBody>
      </p:sp>
      <p:sp>
        <p:nvSpPr>
          <p:cNvPr id="5" name="Marcador de pie de página 4">
            <a:extLst>
              <a:ext uri="{FF2B5EF4-FFF2-40B4-BE49-F238E27FC236}">
                <a16:creationId xmlns="" xmlns:a16="http://schemas.microsoft.com/office/drawing/2014/main" id="{2ADB59DA-3404-964A-B580-7A5D49FCB6C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F8DE1AA7-5822-9842-9AE6-E3B21BC0B4CB}"/>
              </a:ext>
            </a:extLst>
          </p:cNvPr>
          <p:cNvSpPr>
            <a:spLocks noGrp="1"/>
          </p:cNvSpPr>
          <p:nvPr>
            <p:ph type="sldNum" sz="quarter" idx="12"/>
          </p:nvPr>
        </p:nvSpPr>
        <p:spPr/>
        <p:txBody>
          <a:bodyPr/>
          <a:lstStyle/>
          <a:p>
            <a:fld id="{D172454C-FC01-0E4D-8CD8-54A9CA5D61B2}" type="slidenum">
              <a:rPr lang="es-CO" smtClean="0"/>
              <a:t>‹Nr.›</a:t>
            </a:fld>
            <a:endParaRPr lang="es-CO"/>
          </a:p>
        </p:txBody>
      </p:sp>
    </p:spTree>
    <p:extLst>
      <p:ext uri="{BB962C8B-B14F-4D97-AF65-F5344CB8AC3E}">
        <p14:creationId xmlns:p14="http://schemas.microsoft.com/office/powerpoint/2010/main" val="42758205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EB2C34F3-1D79-D84C-9AEE-5BBF4FC3FBF0}"/>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 xmlns:a16="http://schemas.microsoft.com/office/drawing/2014/main" id="{915A18B5-B6DE-3442-A8E8-34153439C2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 xmlns:a16="http://schemas.microsoft.com/office/drawing/2014/main" id="{120E8004-FA3F-6047-89C1-826FC1AFF1DD}"/>
              </a:ext>
            </a:extLst>
          </p:cNvPr>
          <p:cNvSpPr>
            <a:spLocks noGrp="1"/>
          </p:cNvSpPr>
          <p:nvPr>
            <p:ph type="dt" sz="half" idx="10"/>
          </p:nvPr>
        </p:nvSpPr>
        <p:spPr/>
        <p:txBody>
          <a:bodyPr/>
          <a:lstStyle/>
          <a:p>
            <a:fld id="{D9CA49F3-84B4-4C45-ABEC-589A87BA059A}" type="datetimeFigureOut">
              <a:rPr lang="es-CO" smtClean="0"/>
              <a:t>26/02/21</a:t>
            </a:fld>
            <a:endParaRPr lang="es-CO"/>
          </a:p>
        </p:txBody>
      </p:sp>
      <p:sp>
        <p:nvSpPr>
          <p:cNvPr id="5" name="Marcador de pie de página 4">
            <a:extLst>
              <a:ext uri="{FF2B5EF4-FFF2-40B4-BE49-F238E27FC236}">
                <a16:creationId xmlns="" xmlns:a16="http://schemas.microsoft.com/office/drawing/2014/main" id="{0A2C1ABB-C8A2-5140-BB12-5BC3DC87860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BF35601D-3853-C544-B491-50442F4DE287}"/>
              </a:ext>
            </a:extLst>
          </p:cNvPr>
          <p:cNvSpPr>
            <a:spLocks noGrp="1"/>
          </p:cNvSpPr>
          <p:nvPr>
            <p:ph type="sldNum" sz="quarter" idx="12"/>
          </p:nvPr>
        </p:nvSpPr>
        <p:spPr/>
        <p:txBody>
          <a:bodyPr/>
          <a:lstStyle/>
          <a:p>
            <a:fld id="{78530676-6D56-BA4C-9677-6A423D71F4E9}" type="slidenum">
              <a:rPr lang="es-CO" smtClean="0"/>
              <a:t>‹Nr.›</a:t>
            </a:fld>
            <a:endParaRPr lang="es-CO"/>
          </a:p>
        </p:txBody>
      </p:sp>
    </p:spTree>
    <p:extLst>
      <p:ext uri="{BB962C8B-B14F-4D97-AF65-F5344CB8AC3E}">
        <p14:creationId xmlns:p14="http://schemas.microsoft.com/office/powerpoint/2010/main" val="21762542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E4F1C307-0F71-404F-B0CB-0ABFAE2F964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5F1F5C31-F2B1-4748-B866-556E723EF971}"/>
              </a:ext>
            </a:extLst>
          </p:cNvPr>
          <p:cNvSpPr>
            <a:spLocks noGrp="1"/>
          </p:cNvSpPr>
          <p:nvPr>
            <p:ph idx="1"/>
          </p:nvPr>
        </p:nvSpPr>
        <p:spPr/>
        <p:txBody>
          <a:body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88A2EE51-23AD-2F46-A112-FEB8F804FF60}"/>
              </a:ext>
            </a:extLst>
          </p:cNvPr>
          <p:cNvSpPr>
            <a:spLocks noGrp="1"/>
          </p:cNvSpPr>
          <p:nvPr>
            <p:ph type="dt" sz="half" idx="10"/>
          </p:nvPr>
        </p:nvSpPr>
        <p:spPr/>
        <p:txBody>
          <a:bodyPr/>
          <a:lstStyle/>
          <a:p>
            <a:fld id="{D9CA49F3-84B4-4C45-ABEC-589A87BA059A}" type="datetimeFigureOut">
              <a:rPr lang="es-CO" smtClean="0"/>
              <a:t>26/02/21</a:t>
            </a:fld>
            <a:endParaRPr lang="es-CO"/>
          </a:p>
        </p:txBody>
      </p:sp>
      <p:sp>
        <p:nvSpPr>
          <p:cNvPr id="5" name="Marcador de pie de página 4">
            <a:extLst>
              <a:ext uri="{FF2B5EF4-FFF2-40B4-BE49-F238E27FC236}">
                <a16:creationId xmlns="" xmlns:a16="http://schemas.microsoft.com/office/drawing/2014/main" id="{AFAED685-0B81-9A4C-B527-72240FE0A49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F8421B6F-AB0D-6148-928D-8966BC3D1DD5}"/>
              </a:ext>
            </a:extLst>
          </p:cNvPr>
          <p:cNvSpPr>
            <a:spLocks noGrp="1"/>
          </p:cNvSpPr>
          <p:nvPr>
            <p:ph type="sldNum" sz="quarter" idx="12"/>
          </p:nvPr>
        </p:nvSpPr>
        <p:spPr/>
        <p:txBody>
          <a:bodyPr/>
          <a:lstStyle/>
          <a:p>
            <a:fld id="{78530676-6D56-BA4C-9677-6A423D71F4E9}" type="slidenum">
              <a:rPr lang="es-CO" smtClean="0"/>
              <a:t>‹Nr.›</a:t>
            </a:fld>
            <a:endParaRPr lang="es-CO"/>
          </a:p>
        </p:txBody>
      </p:sp>
    </p:spTree>
    <p:extLst>
      <p:ext uri="{BB962C8B-B14F-4D97-AF65-F5344CB8AC3E}">
        <p14:creationId xmlns:p14="http://schemas.microsoft.com/office/powerpoint/2010/main" val="21976014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7C799E2B-31D4-F94C-A867-885B004607C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F77E108F-2FD5-7A46-A6A7-BD4176C290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B9FDDA8F-629D-8E47-AB30-9AE97FC805F1}"/>
              </a:ext>
            </a:extLst>
          </p:cNvPr>
          <p:cNvSpPr>
            <a:spLocks noGrp="1"/>
          </p:cNvSpPr>
          <p:nvPr>
            <p:ph type="dt" sz="half" idx="10"/>
          </p:nvPr>
        </p:nvSpPr>
        <p:spPr/>
        <p:txBody>
          <a:bodyPr/>
          <a:lstStyle/>
          <a:p>
            <a:fld id="{D9CA49F3-84B4-4C45-ABEC-589A87BA059A}" type="datetimeFigureOut">
              <a:rPr lang="es-CO" smtClean="0"/>
              <a:t>26/02/21</a:t>
            </a:fld>
            <a:endParaRPr lang="es-CO"/>
          </a:p>
        </p:txBody>
      </p:sp>
      <p:sp>
        <p:nvSpPr>
          <p:cNvPr id="5" name="Marcador de pie de página 4">
            <a:extLst>
              <a:ext uri="{FF2B5EF4-FFF2-40B4-BE49-F238E27FC236}">
                <a16:creationId xmlns="" xmlns:a16="http://schemas.microsoft.com/office/drawing/2014/main" id="{67727F3A-5A2A-7846-86A1-A4DB17C41E3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C8B0E564-8F2A-2141-948E-FD3DC8050E28}"/>
              </a:ext>
            </a:extLst>
          </p:cNvPr>
          <p:cNvSpPr>
            <a:spLocks noGrp="1"/>
          </p:cNvSpPr>
          <p:nvPr>
            <p:ph type="sldNum" sz="quarter" idx="12"/>
          </p:nvPr>
        </p:nvSpPr>
        <p:spPr/>
        <p:txBody>
          <a:bodyPr/>
          <a:lstStyle/>
          <a:p>
            <a:fld id="{78530676-6D56-BA4C-9677-6A423D71F4E9}" type="slidenum">
              <a:rPr lang="es-CO" smtClean="0"/>
              <a:t>‹Nr.›</a:t>
            </a:fld>
            <a:endParaRPr lang="es-CO"/>
          </a:p>
        </p:txBody>
      </p:sp>
    </p:spTree>
    <p:extLst>
      <p:ext uri="{BB962C8B-B14F-4D97-AF65-F5344CB8AC3E}">
        <p14:creationId xmlns:p14="http://schemas.microsoft.com/office/powerpoint/2010/main" val="25100516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9E74FAF2-2194-804F-8BDF-3383F1ADE815}"/>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1F4264D5-4C9C-1048-9DA2-45204788006D}"/>
              </a:ext>
            </a:extLst>
          </p:cNvPr>
          <p:cNvSpPr>
            <a:spLocks noGrp="1"/>
          </p:cNvSpPr>
          <p:nvPr>
            <p:ph sz="half" idx="1"/>
          </p:nvPr>
        </p:nvSpPr>
        <p:spPr>
          <a:xfrm>
            <a:off x="838200" y="1825625"/>
            <a:ext cx="5181600" cy="4351338"/>
          </a:xfrm>
        </p:spPr>
        <p:txBody>
          <a:bodyPr/>
          <a:lstStyle/>
          <a:p>
            <a:r>
              <a:rPr lang="es-ES"/>
              <a:t>Editar los estilos de texto del patrón
Segundo nivel
Tercer nivel
Cuarto nivel
Quinto nivel</a:t>
            </a:r>
            <a:endParaRPr lang="es-CO"/>
          </a:p>
        </p:txBody>
      </p:sp>
      <p:sp>
        <p:nvSpPr>
          <p:cNvPr id="4" name="Marcador de contenido 3">
            <a:extLst>
              <a:ext uri="{FF2B5EF4-FFF2-40B4-BE49-F238E27FC236}">
                <a16:creationId xmlns="" xmlns:a16="http://schemas.microsoft.com/office/drawing/2014/main" id="{43D34F48-BECA-0349-8414-90A6CD918E75}"/>
              </a:ext>
            </a:extLst>
          </p:cNvPr>
          <p:cNvSpPr>
            <a:spLocks noGrp="1"/>
          </p:cNvSpPr>
          <p:nvPr>
            <p:ph sz="half" idx="2"/>
          </p:nvPr>
        </p:nvSpPr>
        <p:spPr>
          <a:xfrm>
            <a:off x="6172200" y="1825625"/>
            <a:ext cx="5181600" cy="4351338"/>
          </a:xfrm>
        </p:spPr>
        <p:txBody>
          <a:body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3B1FC567-B0F9-EB4E-A647-772BCF01AECC}"/>
              </a:ext>
            </a:extLst>
          </p:cNvPr>
          <p:cNvSpPr>
            <a:spLocks noGrp="1"/>
          </p:cNvSpPr>
          <p:nvPr>
            <p:ph type="dt" sz="half" idx="10"/>
          </p:nvPr>
        </p:nvSpPr>
        <p:spPr/>
        <p:txBody>
          <a:bodyPr/>
          <a:lstStyle/>
          <a:p>
            <a:fld id="{D9CA49F3-84B4-4C45-ABEC-589A87BA059A}" type="datetimeFigureOut">
              <a:rPr lang="es-CO" smtClean="0"/>
              <a:t>26/02/21</a:t>
            </a:fld>
            <a:endParaRPr lang="es-CO"/>
          </a:p>
        </p:txBody>
      </p:sp>
      <p:sp>
        <p:nvSpPr>
          <p:cNvPr id="6" name="Marcador de pie de página 5">
            <a:extLst>
              <a:ext uri="{FF2B5EF4-FFF2-40B4-BE49-F238E27FC236}">
                <a16:creationId xmlns="" xmlns:a16="http://schemas.microsoft.com/office/drawing/2014/main" id="{4D84422F-3042-2B41-B17F-99F388581F18}"/>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EE6FC0C4-5C3C-F24D-B47C-5558102FABD5}"/>
              </a:ext>
            </a:extLst>
          </p:cNvPr>
          <p:cNvSpPr>
            <a:spLocks noGrp="1"/>
          </p:cNvSpPr>
          <p:nvPr>
            <p:ph type="sldNum" sz="quarter" idx="12"/>
          </p:nvPr>
        </p:nvSpPr>
        <p:spPr/>
        <p:txBody>
          <a:bodyPr/>
          <a:lstStyle/>
          <a:p>
            <a:fld id="{78530676-6D56-BA4C-9677-6A423D71F4E9}" type="slidenum">
              <a:rPr lang="es-CO" smtClean="0"/>
              <a:t>‹Nr.›</a:t>
            </a:fld>
            <a:endParaRPr lang="es-CO"/>
          </a:p>
        </p:txBody>
      </p:sp>
    </p:spTree>
    <p:extLst>
      <p:ext uri="{BB962C8B-B14F-4D97-AF65-F5344CB8AC3E}">
        <p14:creationId xmlns:p14="http://schemas.microsoft.com/office/powerpoint/2010/main" val="39330679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4A9D3248-FF3E-BC4D-89AB-C18ED5DAD15F}"/>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A945B2B0-8FE7-C34A-B199-26A251EF9B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O"/>
          </a:p>
        </p:txBody>
      </p:sp>
      <p:sp>
        <p:nvSpPr>
          <p:cNvPr id="4" name="Marcador de contenido 3">
            <a:extLst>
              <a:ext uri="{FF2B5EF4-FFF2-40B4-BE49-F238E27FC236}">
                <a16:creationId xmlns="" xmlns:a16="http://schemas.microsoft.com/office/drawing/2014/main" id="{76D08922-55F3-1745-9477-CB901720A375}"/>
              </a:ext>
            </a:extLst>
          </p:cNvPr>
          <p:cNvSpPr>
            <a:spLocks noGrp="1"/>
          </p:cNvSpPr>
          <p:nvPr>
            <p:ph sz="half" idx="2"/>
          </p:nvPr>
        </p:nvSpPr>
        <p:spPr>
          <a:xfrm>
            <a:off x="839788" y="2505075"/>
            <a:ext cx="5157787" cy="3684588"/>
          </a:xfrm>
        </p:spPr>
        <p:txBody>
          <a:bodyPr/>
          <a:lstStyle/>
          <a:p>
            <a:r>
              <a:rPr lang="es-ES"/>
              <a:t>Editar los estilos de texto del patrón
Segundo nivel
Tercer nivel
Cuarto nivel
Quinto nivel</a:t>
            </a:r>
            <a:endParaRPr lang="es-CO"/>
          </a:p>
        </p:txBody>
      </p:sp>
      <p:sp>
        <p:nvSpPr>
          <p:cNvPr id="5" name="Marcador de texto 4">
            <a:extLst>
              <a:ext uri="{FF2B5EF4-FFF2-40B4-BE49-F238E27FC236}">
                <a16:creationId xmlns="" xmlns:a16="http://schemas.microsoft.com/office/drawing/2014/main" id="{5D721245-2F61-BB48-99ED-5720EB37F1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O"/>
          </a:p>
        </p:txBody>
      </p:sp>
      <p:sp>
        <p:nvSpPr>
          <p:cNvPr id="6" name="Marcador de contenido 5">
            <a:extLst>
              <a:ext uri="{FF2B5EF4-FFF2-40B4-BE49-F238E27FC236}">
                <a16:creationId xmlns="" xmlns:a16="http://schemas.microsoft.com/office/drawing/2014/main" id="{F6BE6623-E43E-3D44-B0BA-B9627DC030E5}"/>
              </a:ext>
            </a:extLst>
          </p:cNvPr>
          <p:cNvSpPr>
            <a:spLocks noGrp="1"/>
          </p:cNvSpPr>
          <p:nvPr>
            <p:ph sz="quarter" idx="4"/>
          </p:nvPr>
        </p:nvSpPr>
        <p:spPr>
          <a:xfrm>
            <a:off x="6172200" y="2505075"/>
            <a:ext cx="5183188" cy="3684588"/>
          </a:xfrm>
        </p:spPr>
        <p:txBody>
          <a:bodyPr/>
          <a:lstStyle/>
          <a:p>
            <a:r>
              <a:rPr lang="es-ES"/>
              <a:t>Editar los estilos de texto del patrón
Segundo nivel
Tercer nivel
Cuarto nivel
Quinto nivel</a:t>
            </a:r>
            <a:endParaRPr lang="es-CO"/>
          </a:p>
        </p:txBody>
      </p:sp>
      <p:sp>
        <p:nvSpPr>
          <p:cNvPr id="7" name="Marcador de fecha 6">
            <a:extLst>
              <a:ext uri="{FF2B5EF4-FFF2-40B4-BE49-F238E27FC236}">
                <a16:creationId xmlns="" xmlns:a16="http://schemas.microsoft.com/office/drawing/2014/main" id="{4AFCAE11-DA24-1249-98A4-8F1DCF21AA79}"/>
              </a:ext>
            </a:extLst>
          </p:cNvPr>
          <p:cNvSpPr>
            <a:spLocks noGrp="1"/>
          </p:cNvSpPr>
          <p:nvPr>
            <p:ph type="dt" sz="half" idx="10"/>
          </p:nvPr>
        </p:nvSpPr>
        <p:spPr/>
        <p:txBody>
          <a:bodyPr/>
          <a:lstStyle/>
          <a:p>
            <a:fld id="{D9CA49F3-84B4-4C45-ABEC-589A87BA059A}" type="datetimeFigureOut">
              <a:rPr lang="es-CO" smtClean="0"/>
              <a:t>26/02/21</a:t>
            </a:fld>
            <a:endParaRPr lang="es-CO"/>
          </a:p>
        </p:txBody>
      </p:sp>
      <p:sp>
        <p:nvSpPr>
          <p:cNvPr id="8" name="Marcador de pie de página 7">
            <a:extLst>
              <a:ext uri="{FF2B5EF4-FFF2-40B4-BE49-F238E27FC236}">
                <a16:creationId xmlns="" xmlns:a16="http://schemas.microsoft.com/office/drawing/2014/main" id="{C63EF1C3-17F6-8244-AB3C-963FD8B56829}"/>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 xmlns:a16="http://schemas.microsoft.com/office/drawing/2014/main" id="{A4FDD0D8-1BC8-1442-A9AE-CEDB178CDCC4}"/>
              </a:ext>
            </a:extLst>
          </p:cNvPr>
          <p:cNvSpPr>
            <a:spLocks noGrp="1"/>
          </p:cNvSpPr>
          <p:nvPr>
            <p:ph type="sldNum" sz="quarter" idx="12"/>
          </p:nvPr>
        </p:nvSpPr>
        <p:spPr/>
        <p:txBody>
          <a:bodyPr/>
          <a:lstStyle/>
          <a:p>
            <a:fld id="{78530676-6D56-BA4C-9677-6A423D71F4E9}" type="slidenum">
              <a:rPr lang="es-CO" smtClean="0"/>
              <a:t>‹Nr.›</a:t>
            </a:fld>
            <a:endParaRPr lang="es-CO"/>
          </a:p>
        </p:txBody>
      </p:sp>
    </p:spTree>
    <p:extLst>
      <p:ext uri="{BB962C8B-B14F-4D97-AF65-F5344CB8AC3E}">
        <p14:creationId xmlns:p14="http://schemas.microsoft.com/office/powerpoint/2010/main" val="18987288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B8EAF63-F738-8946-821D-352D5331BE59}"/>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 xmlns:a16="http://schemas.microsoft.com/office/drawing/2014/main" id="{C6317392-E7A8-DB4C-AAF5-BFA7F6B4D255}"/>
              </a:ext>
            </a:extLst>
          </p:cNvPr>
          <p:cNvSpPr>
            <a:spLocks noGrp="1"/>
          </p:cNvSpPr>
          <p:nvPr>
            <p:ph type="dt" sz="half" idx="10"/>
          </p:nvPr>
        </p:nvSpPr>
        <p:spPr/>
        <p:txBody>
          <a:bodyPr/>
          <a:lstStyle/>
          <a:p>
            <a:fld id="{D9CA49F3-84B4-4C45-ABEC-589A87BA059A}" type="datetimeFigureOut">
              <a:rPr lang="es-CO" smtClean="0"/>
              <a:t>26/02/21</a:t>
            </a:fld>
            <a:endParaRPr lang="es-CO"/>
          </a:p>
        </p:txBody>
      </p:sp>
      <p:sp>
        <p:nvSpPr>
          <p:cNvPr id="4" name="Marcador de pie de página 3">
            <a:extLst>
              <a:ext uri="{FF2B5EF4-FFF2-40B4-BE49-F238E27FC236}">
                <a16:creationId xmlns="" xmlns:a16="http://schemas.microsoft.com/office/drawing/2014/main" id="{B60C4A43-D2A2-EA43-905B-14BC4F471AEC}"/>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 xmlns:a16="http://schemas.microsoft.com/office/drawing/2014/main" id="{D09536F6-44A9-6847-9569-D1698944BD65}"/>
              </a:ext>
            </a:extLst>
          </p:cNvPr>
          <p:cNvSpPr>
            <a:spLocks noGrp="1"/>
          </p:cNvSpPr>
          <p:nvPr>
            <p:ph type="sldNum" sz="quarter" idx="12"/>
          </p:nvPr>
        </p:nvSpPr>
        <p:spPr/>
        <p:txBody>
          <a:bodyPr/>
          <a:lstStyle/>
          <a:p>
            <a:fld id="{78530676-6D56-BA4C-9677-6A423D71F4E9}" type="slidenum">
              <a:rPr lang="es-CO" smtClean="0"/>
              <a:t>‹Nr.›</a:t>
            </a:fld>
            <a:endParaRPr lang="es-CO"/>
          </a:p>
        </p:txBody>
      </p:sp>
    </p:spTree>
    <p:extLst>
      <p:ext uri="{BB962C8B-B14F-4D97-AF65-F5344CB8AC3E}">
        <p14:creationId xmlns:p14="http://schemas.microsoft.com/office/powerpoint/2010/main" val="3085750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2D9133DB-267F-6440-A9EA-834BDB8A2E72}"/>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1623C085-F597-3846-99B9-822E2D4E3F88}"/>
              </a:ext>
            </a:extLst>
          </p:cNvPr>
          <p:cNvSpPr>
            <a:spLocks noGrp="1"/>
          </p:cNvSpPr>
          <p:nvPr>
            <p:ph sz="half" idx="1"/>
          </p:nvPr>
        </p:nvSpPr>
        <p:spPr>
          <a:xfrm>
            <a:off x="838200" y="1825625"/>
            <a:ext cx="5181600" cy="4351338"/>
          </a:xfrm>
        </p:spPr>
        <p:txBody>
          <a:bodyPr/>
          <a:lstStyle/>
          <a:p>
            <a:r>
              <a:rPr lang="es-ES"/>
              <a:t>Editar los estilos de texto del patrón
Segundo nivel
Tercer nivel
Cuarto nivel
Quinto nivel</a:t>
            </a:r>
            <a:endParaRPr lang="es-CO"/>
          </a:p>
        </p:txBody>
      </p:sp>
      <p:sp>
        <p:nvSpPr>
          <p:cNvPr id="4" name="Marcador de contenido 3">
            <a:extLst>
              <a:ext uri="{FF2B5EF4-FFF2-40B4-BE49-F238E27FC236}">
                <a16:creationId xmlns="" xmlns:a16="http://schemas.microsoft.com/office/drawing/2014/main" id="{C9A2B1AD-BA4D-4845-8382-FF63FC0BB801}"/>
              </a:ext>
            </a:extLst>
          </p:cNvPr>
          <p:cNvSpPr>
            <a:spLocks noGrp="1"/>
          </p:cNvSpPr>
          <p:nvPr>
            <p:ph sz="half" idx="2"/>
          </p:nvPr>
        </p:nvSpPr>
        <p:spPr>
          <a:xfrm>
            <a:off x="6172200" y="1825625"/>
            <a:ext cx="5181600" cy="4351338"/>
          </a:xfrm>
        </p:spPr>
        <p:txBody>
          <a:body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F914D61F-0A80-5542-9B39-DD3E9864C593}"/>
              </a:ext>
            </a:extLst>
          </p:cNvPr>
          <p:cNvSpPr>
            <a:spLocks noGrp="1"/>
          </p:cNvSpPr>
          <p:nvPr>
            <p:ph type="dt" sz="half" idx="10"/>
          </p:nvPr>
        </p:nvSpPr>
        <p:spPr/>
        <p:txBody>
          <a:bodyPr/>
          <a:lstStyle/>
          <a:p>
            <a:fld id="{F033D647-BA8E-114D-A7CC-C56E98786189}" type="datetimeFigureOut">
              <a:rPr lang="es-CO" smtClean="0"/>
              <a:t>26/02/21</a:t>
            </a:fld>
            <a:endParaRPr lang="es-CO"/>
          </a:p>
        </p:txBody>
      </p:sp>
      <p:sp>
        <p:nvSpPr>
          <p:cNvPr id="6" name="Marcador de pie de página 5">
            <a:extLst>
              <a:ext uri="{FF2B5EF4-FFF2-40B4-BE49-F238E27FC236}">
                <a16:creationId xmlns="" xmlns:a16="http://schemas.microsoft.com/office/drawing/2014/main" id="{6EDBF577-D36D-C34E-AFBB-38DF03859A58}"/>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704669C8-0817-FD44-9DDA-D0C72ABBFE96}"/>
              </a:ext>
            </a:extLst>
          </p:cNvPr>
          <p:cNvSpPr>
            <a:spLocks noGrp="1"/>
          </p:cNvSpPr>
          <p:nvPr>
            <p:ph type="sldNum" sz="quarter" idx="12"/>
          </p:nvPr>
        </p:nvSpPr>
        <p:spPr/>
        <p:txBody>
          <a:bodyPr/>
          <a:lstStyle/>
          <a:p>
            <a:fld id="{EB4FA2DA-92D0-4A4B-82E0-526465EB69D5}" type="slidenum">
              <a:rPr lang="es-CO" smtClean="0"/>
              <a:t>‹Nr.›</a:t>
            </a:fld>
            <a:endParaRPr lang="es-CO"/>
          </a:p>
        </p:txBody>
      </p:sp>
    </p:spTree>
    <p:extLst>
      <p:ext uri="{BB962C8B-B14F-4D97-AF65-F5344CB8AC3E}">
        <p14:creationId xmlns:p14="http://schemas.microsoft.com/office/powerpoint/2010/main" val="34653084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 xmlns:a16="http://schemas.microsoft.com/office/drawing/2014/main" id="{86471124-C91C-9341-A1CA-2AC330A7FF8D}"/>
              </a:ext>
            </a:extLst>
          </p:cNvPr>
          <p:cNvSpPr>
            <a:spLocks noGrp="1"/>
          </p:cNvSpPr>
          <p:nvPr>
            <p:ph type="dt" sz="half" idx="10"/>
          </p:nvPr>
        </p:nvSpPr>
        <p:spPr/>
        <p:txBody>
          <a:bodyPr/>
          <a:lstStyle/>
          <a:p>
            <a:fld id="{D9CA49F3-84B4-4C45-ABEC-589A87BA059A}" type="datetimeFigureOut">
              <a:rPr lang="es-CO" smtClean="0"/>
              <a:t>26/02/21</a:t>
            </a:fld>
            <a:endParaRPr lang="es-CO"/>
          </a:p>
        </p:txBody>
      </p:sp>
      <p:sp>
        <p:nvSpPr>
          <p:cNvPr id="3" name="Marcador de pie de página 2">
            <a:extLst>
              <a:ext uri="{FF2B5EF4-FFF2-40B4-BE49-F238E27FC236}">
                <a16:creationId xmlns="" xmlns:a16="http://schemas.microsoft.com/office/drawing/2014/main" id="{75CFC1CA-5326-B048-BE88-4AB578D7742D}"/>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 xmlns:a16="http://schemas.microsoft.com/office/drawing/2014/main" id="{CBE6F345-66AC-3B45-843D-C34455BB7C5C}"/>
              </a:ext>
            </a:extLst>
          </p:cNvPr>
          <p:cNvSpPr>
            <a:spLocks noGrp="1"/>
          </p:cNvSpPr>
          <p:nvPr>
            <p:ph type="sldNum" sz="quarter" idx="12"/>
          </p:nvPr>
        </p:nvSpPr>
        <p:spPr/>
        <p:txBody>
          <a:bodyPr/>
          <a:lstStyle/>
          <a:p>
            <a:fld id="{78530676-6D56-BA4C-9677-6A423D71F4E9}" type="slidenum">
              <a:rPr lang="es-CO" smtClean="0"/>
              <a:t>‹Nr.›</a:t>
            </a:fld>
            <a:endParaRPr lang="es-CO"/>
          </a:p>
        </p:txBody>
      </p:sp>
    </p:spTree>
    <p:extLst>
      <p:ext uri="{BB962C8B-B14F-4D97-AF65-F5344CB8AC3E}">
        <p14:creationId xmlns:p14="http://schemas.microsoft.com/office/powerpoint/2010/main" val="34254856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F1A5454-62AA-CD42-ABE3-836FE155F82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4890FEE8-835D-FD43-AD4E-AF826448C4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s-ES"/>
              <a:t>Editar los estilos de texto del patrón
Segundo nivel
Tercer nivel
Cuarto nivel
Quinto nivel</a:t>
            </a:r>
            <a:endParaRPr lang="es-CO"/>
          </a:p>
        </p:txBody>
      </p:sp>
      <p:sp>
        <p:nvSpPr>
          <p:cNvPr id="4" name="Marcador de texto 3">
            <a:extLst>
              <a:ext uri="{FF2B5EF4-FFF2-40B4-BE49-F238E27FC236}">
                <a16:creationId xmlns="" xmlns:a16="http://schemas.microsoft.com/office/drawing/2014/main" id="{20437696-D71E-0947-9280-8F88F311FF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FD3C3EB6-9EDD-BB41-BF80-8D0E65F4A806}"/>
              </a:ext>
            </a:extLst>
          </p:cNvPr>
          <p:cNvSpPr>
            <a:spLocks noGrp="1"/>
          </p:cNvSpPr>
          <p:nvPr>
            <p:ph type="dt" sz="half" idx="10"/>
          </p:nvPr>
        </p:nvSpPr>
        <p:spPr/>
        <p:txBody>
          <a:bodyPr/>
          <a:lstStyle/>
          <a:p>
            <a:fld id="{D9CA49F3-84B4-4C45-ABEC-589A87BA059A}" type="datetimeFigureOut">
              <a:rPr lang="es-CO" smtClean="0"/>
              <a:t>26/02/21</a:t>
            </a:fld>
            <a:endParaRPr lang="es-CO"/>
          </a:p>
        </p:txBody>
      </p:sp>
      <p:sp>
        <p:nvSpPr>
          <p:cNvPr id="6" name="Marcador de pie de página 5">
            <a:extLst>
              <a:ext uri="{FF2B5EF4-FFF2-40B4-BE49-F238E27FC236}">
                <a16:creationId xmlns="" xmlns:a16="http://schemas.microsoft.com/office/drawing/2014/main" id="{3E09ABD9-6BC7-EB45-9DB8-D3A7E154CB1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E6A0B4F6-A04D-7744-A7B2-7592E5F1DBFE}"/>
              </a:ext>
            </a:extLst>
          </p:cNvPr>
          <p:cNvSpPr>
            <a:spLocks noGrp="1"/>
          </p:cNvSpPr>
          <p:nvPr>
            <p:ph type="sldNum" sz="quarter" idx="12"/>
          </p:nvPr>
        </p:nvSpPr>
        <p:spPr/>
        <p:txBody>
          <a:bodyPr/>
          <a:lstStyle/>
          <a:p>
            <a:fld id="{78530676-6D56-BA4C-9677-6A423D71F4E9}" type="slidenum">
              <a:rPr lang="es-CO" smtClean="0"/>
              <a:t>‹Nr.›</a:t>
            </a:fld>
            <a:endParaRPr lang="es-CO"/>
          </a:p>
        </p:txBody>
      </p:sp>
    </p:spTree>
    <p:extLst>
      <p:ext uri="{BB962C8B-B14F-4D97-AF65-F5344CB8AC3E}">
        <p14:creationId xmlns:p14="http://schemas.microsoft.com/office/powerpoint/2010/main" val="42039024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A8FDED05-065B-7D4E-9B15-AB398F150A2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 xmlns:a16="http://schemas.microsoft.com/office/drawing/2014/main" id="{6B31E21D-6D12-4940-8721-66E89C670B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 xmlns:a16="http://schemas.microsoft.com/office/drawing/2014/main" id="{1962128A-10BC-274E-84CD-ACF4A7B665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39576213-9C1F-DF40-880C-7AF50B3BBC77}"/>
              </a:ext>
            </a:extLst>
          </p:cNvPr>
          <p:cNvSpPr>
            <a:spLocks noGrp="1"/>
          </p:cNvSpPr>
          <p:nvPr>
            <p:ph type="dt" sz="half" idx="10"/>
          </p:nvPr>
        </p:nvSpPr>
        <p:spPr/>
        <p:txBody>
          <a:bodyPr/>
          <a:lstStyle/>
          <a:p>
            <a:fld id="{D9CA49F3-84B4-4C45-ABEC-589A87BA059A}" type="datetimeFigureOut">
              <a:rPr lang="es-CO" smtClean="0"/>
              <a:t>26/02/21</a:t>
            </a:fld>
            <a:endParaRPr lang="es-CO"/>
          </a:p>
        </p:txBody>
      </p:sp>
      <p:sp>
        <p:nvSpPr>
          <p:cNvPr id="6" name="Marcador de pie de página 5">
            <a:extLst>
              <a:ext uri="{FF2B5EF4-FFF2-40B4-BE49-F238E27FC236}">
                <a16:creationId xmlns="" xmlns:a16="http://schemas.microsoft.com/office/drawing/2014/main" id="{0658CF2C-1E8B-734D-A59B-8F00AC2A0EC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EF8D5588-6354-CD45-AA9B-82324D40022E}"/>
              </a:ext>
            </a:extLst>
          </p:cNvPr>
          <p:cNvSpPr>
            <a:spLocks noGrp="1"/>
          </p:cNvSpPr>
          <p:nvPr>
            <p:ph type="sldNum" sz="quarter" idx="12"/>
          </p:nvPr>
        </p:nvSpPr>
        <p:spPr/>
        <p:txBody>
          <a:bodyPr/>
          <a:lstStyle/>
          <a:p>
            <a:fld id="{78530676-6D56-BA4C-9677-6A423D71F4E9}" type="slidenum">
              <a:rPr lang="es-CO" smtClean="0"/>
              <a:t>‹Nr.›</a:t>
            </a:fld>
            <a:endParaRPr lang="es-CO"/>
          </a:p>
        </p:txBody>
      </p:sp>
    </p:spTree>
    <p:extLst>
      <p:ext uri="{BB962C8B-B14F-4D97-AF65-F5344CB8AC3E}">
        <p14:creationId xmlns:p14="http://schemas.microsoft.com/office/powerpoint/2010/main" val="18519165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A7E6D0F5-1053-DC4E-B29A-0333ADDED26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 xmlns:a16="http://schemas.microsoft.com/office/drawing/2014/main" id="{48052792-7016-9F47-8363-6133D41A71AE}"/>
              </a:ext>
            </a:extLst>
          </p:cNvPr>
          <p:cNvSpPr>
            <a:spLocks noGrp="1"/>
          </p:cNvSpPr>
          <p:nvPr>
            <p:ph type="body" orient="vert" idx="1"/>
          </p:nvPr>
        </p:nvSpPr>
        <p:spPr/>
        <p:txBody>
          <a:bodyPr vert="eaVert"/>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55AEC138-E032-734D-9AD1-71883FA9FF75}"/>
              </a:ext>
            </a:extLst>
          </p:cNvPr>
          <p:cNvSpPr>
            <a:spLocks noGrp="1"/>
          </p:cNvSpPr>
          <p:nvPr>
            <p:ph type="dt" sz="half" idx="10"/>
          </p:nvPr>
        </p:nvSpPr>
        <p:spPr/>
        <p:txBody>
          <a:bodyPr/>
          <a:lstStyle/>
          <a:p>
            <a:fld id="{D9CA49F3-84B4-4C45-ABEC-589A87BA059A}" type="datetimeFigureOut">
              <a:rPr lang="es-CO" smtClean="0"/>
              <a:t>26/02/21</a:t>
            </a:fld>
            <a:endParaRPr lang="es-CO"/>
          </a:p>
        </p:txBody>
      </p:sp>
      <p:sp>
        <p:nvSpPr>
          <p:cNvPr id="5" name="Marcador de pie de página 4">
            <a:extLst>
              <a:ext uri="{FF2B5EF4-FFF2-40B4-BE49-F238E27FC236}">
                <a16:creationId xmlns="" xmlns:a16="http://schemas.microsoft.com/office/drawing/2014/main" id="{CD03A168-89DD-F94C-9244-FD2D2CAA6D0B}"/>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E03A0CC0-B7CC-7949-BBD1-8398A9EAB55F}"/>
              </a:ext>
            </a:extLst>
          </p:cNvPr>
          <p:cNvSpPr>
            <a:spLocks noGrp="1"/>
          </p:cNvSpPr>
          <p:nvPr>
            <p:ph type="sldNum" sz="quarter" idx="12"/>
          </p:nvPr>
        </p:nvSpPr>
        <p:spPr/>
        <p:txBody>
          <a:bodyPr/>
          <a:lstStyle/>
          <a:p>
            <a:fld id="{78530676-6D56-BA4C-9677-6A423D71F4E9}" type="slidenum">
              <a:rPr lang="es-CO" smtClean="0"/>
              <a:t>‹Nr.›</a:t>
            </a:fld>
            <a:endParaRPr lang="es-CO"/>
          </a:p>
        </p:txBody>
      </p:sp>
    </p:spTree>
    <p:extLst>
      <p:ext uri="{BB962C8B-B14F-4D97-AF65-F5344CB8AC3E}">
        <p14:creationId xmlns:p14="http://schemas.microsoft.com/office/powerpoint/2010/main" val="110756643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 xmlns:a16="http://schemas.microsoft.com/office/drawing/2014/main" id="{46315AC2-CC28-414E-BDA7-EB66263F7FE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 xmlns:a16="http://schemas.microsoft.com/office/drawing/2014/main" id="{0FA601D2-6375-8F47-B15F-038C9C4C64BF}"/>
              </a:ext>
            </a:extLst>
          </p:cNvPr>
          <p:cNvSpPr>
            <a:spLocks noGrp="1"/>
          </p:cNvSpPr>
          <p:nvPr>
            <p:ph type="body" orient="vert" idx="1"/>
          </p:nvPr>
        </p:nvSpPr>
        <p:spPr>
          <a:xfrm>
            <a:off x="838200" y="365125"/>
            <a:ext cx="7734300" cy="5811838"/>
          </a:xfrm>
        </p:spPr>
        <p:txBody>
          <a:bodyPr vert="eaVert"/>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CAF89727-371F-0249-9AD7-9A646AA24484}"/>
              </a:ext>
            </a:extLst>
          </p:cNvPr>
          <p:cNvSpPr>
            <a:spLocks noGrp="1"/>
          </p:cNvSpPr>
          <p:nvPr>
            <p:ph type="dt" sz="half" idx="10"/>
          </p:nvPr>
        </p:nvSpPr>
        <p:spPr/>
        <p:txBody>
          <a:bodyPr/>
          <a:lstStyle/>
          <a:p>
            <a:fld id="{D9CA49F3-84B4-4C45-ABEC-589A87BA059A}" type="datetimeFigureOut">
              <a:rPr lang="es-CO" smtClean="0"/>
              <a:t>26/02/21</a:t>
            </a:fld>
            <a:endParaRPr lang="es-CO"/>
          </a:p>
        </p:txBody>
      </p:sp>
      <p:sp>
        <p:nvSpPr>
          <p:cNvPr id="5" name="Marcador de pie de página 4">
            <a:extLst>
              <a:ext uri="{FF2B5EF4-FFF2-40B4-BE49-F238E27FC236}">
                <a16:creationId xmlns="" xmlns:a16="http://schemas.microsoft.com/office/drawing/2014/main" id="{130671EB-BA13-F54F-9F81-67399731ED5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 xmlns:a16="http://schemas.microsoft.com/office/drawing/2014/main" id="{F23C1E0D-329F-D645-973C-11FBD54385F0}"/>
              </a:ext>
            </a:extLst>
          </p:cNvPr>
          <p:cNvSpPr>
            <a:spLocks noGrp="1"/>
          </p:cNvSpPr>
          <p:nvPr>
            <p:ph type="sldNum" sz="quarter" idx="12"/>
          </p:nvPr>
        </p:nvSpPr>
        <p:spPr/>
        <p:txBody>
          <a:bodyPr/>
          <a:lstStyle/>
          <a:p>
            <a:fld id="{78530676-6D56-BA4C-9677-6A423D71F4E9}" type="slidenum">
              <a:rPr lang="es-CO" smtClean="0"/>
              <a:t>‹Nr.›</a:t>
            </a:fld>
            <a:endParaRPr lang="es-CO"/>
          </a:p>
        </p:txBody>
      </p:sp>
    </p:spTree>
    <p:extLst>
      <p:ext uri="{BB962C8B-B14F-4D97-AF65-F5344CB8AC3E}">
        <p14:creationId xmlns:p14="http://schemas.microsoft.com/office/powerpoint/2010/main" val="1953306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489259DF-C816-9B45-85F4-08855BEA99CC}"/>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ED9A20E1-5EA8-3C47-BDE5-7FC578C71E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O"/>
          </a:p>
        </p:txBody>
      </p:sp>
      <p:sp>
        <p:nvSpPr>
          <p:cNvPr id="4" name="Marcador de contenido 3">
            <a:extLst>
              <a:ext uri="{FF2B5EF4-FFF2-40B4-BE49-F238E27FC236}">
                <a16:creationId xmlns="" xmlns:a16="http://schemas.microsoft.com/office/drawing/2014/main" id="{CD3B6109-B236-FB42-85DD-0C4173E507BC}"/>
              </a:ext>
            </a:extLst>
          </p:cNvPr>
          <p:cNvSpPr>
            <a:spLocks noGrp="1"/>
          </p:cNvSpPr>
          <p:nvPr>
            <p:ph sz="half" idx="2"/>
          </p:nvPr>
        </p:nvSpPr>
        <p:spPr>
          <a:xfrm>
            <a:off x="839788" y="2505075"/>
            <a:ext cx="5157787" cy="3684588"/>
          </a:xfrm>
        </p:spPr>
        <p:txBody>
          <a:bodyPr/>
          <a:lstStyle/>
          <a:p>
            <a:r>
              <a:rPr lang="es-ES"/>
              <a:t>Editar los estilos de texto del patrón
Segundo nivel
Tercer nivel
Cuarto nivel
Quinto nivel</a:t>
            </a:r>
            <a:endParaRPr lang="es-CO"/>
          </a:p>
        </p:txBody>
      </p:sp>
      <p:sp>
        <p:nvSpPr>
          <p:cNvPr id="5" name="Marcador de texto 4">
            <a:extLst>
              <a:ext uri="{FF2B5EF4-FFF2-40B4-BE49-F238E27FC236}">
                <a16:creationId xmlns="" xmlns:a16="http://schemas.microsoft.com/office/drawing/2014/main" id="{2192C8E4-A9D4-BB43-AC9B-FD4E9A568F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O"/>
          </a:p>
        </p:txBody>
      </p:sp>
      <p:sp>
        <p:nvSpPr>
          <p:cNvPr id="6" name="Marcador de contenido 5">
            <a:extLst>
              <a:ext uri="{FF2B5EF4-FFF2-40B4-BE49-F238E27FC236}">
                <a16:creationId xmlns="" xmlns:a16="http://schemas.microsoft.com/office/drawing/2014/main" id="{D56877E3-676B-634E-A327-5861B3B051CB}"/>
              </a:ext>
            </a:extLst>
          </p:cNvPr>
          <p:cNvSpPr>
            <a:spLocks noGrp="1"/>
          </p:cNvSpPr>
          <p:nvPr>
            <p:ph sz="quarter" idx="4"/>
          </p:nvPr>
        </p:nvSpPr>
        <p:spPr>
          <a:xfrm>
            <a:off x="6172200" y="2505075"/>
            <a:ext cx="5183188" cy="3684588"/>
          </a:xfrm>
        </p:spPr>
        <p:txBody>
          <a:bodyPr/>
          <a:lstStyle/>
          <a:p>
            <a:r>
              <a:rPr lang="es-ES"/>
              <a:t>Editar los estilos de texto del patrón
Segundo nivel
Tercer nivel
Cuarto nivel
Quinto nivel</a:t>
            </a:r>
            <a:endParaRPr lang="es-CO"/>
          </a:p>
        </p:txBody>
      </p:sp>
      <p:sp>
        <p:nvSpPr>
          <p:cNvPr id="7" name="Marcador de fecha 6">
            <a:extLst>
              <a:ext uri="{FF2B5EF4-FFF2-40B4-BE49-F238E27FC236}">
                <a16:creationId xmlns="" xmlns:a16="http://schemas.microsoft.com/office/drawing/2014/main" id="{3240C7B1-B1A8-2F49-BCE3-E53BA39E9388}"/>
              </a:ext>
            </a:extLst>
          </p:cNvPr>
          <p:cNvSpPr>
            <a:spLocks noGrp="1"/>
          </p:cNvSpPr>
          <p:nvPr>
            <p:ph type="dt" sz="half" idx="10"/>
          </p:nvPr>
        </p:nvSpPr>
        <p:spPr/>
        <p:txBody>
          <a:bodyPr/>
          <a:lstStyle/>
          <a:p>
            <a:fld id="{F033D647-BA8E-114D-A7CC-C56E98786189}" type="datetimeFigureOut">
              <a:rPr lang="es-CO" smtClean="0"/>
              <a:t>26/02/21</a:t>
            </a:fld>
            <a:endParaRPr lang="es-CO"/>
          </a:p>
        </p:txBody>
      </p:sp>
      <p:sp>
        <p:nvSpPr>
          <p:cNvPr id="8" name="Marcador de pie de página 7">
            <a:extLst>
              <a:ext uri="{FF2B5EF4-FFF2-40B4-BE49-F238E27FC236}">
                <a16:creationId xmlns="" xmlns:a16="http://schemas.microsoft.com/office/drawing/2014/main" id="{6D6F006C-D7FA-F24E-9383-3F6739C7C273}"/>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 xmlns:a16="http://schemas.microsoft.com/office/drawing/2014/main" id="{36E2A790-5183-8A47-8137-4E49A8E3EC96}"/>
              </a:ext>
            </a:extLst>
          </p:cNvPr>
          <p:cNvSpPr>
            <a:spLocks noGrp="1"/>
          </p:cNvSpPr>
          <p:nvPr>
            <p:ph type="sldNum" sz="quarter" idx="12"/>
          </p:nvPr>
        </p:nvSpPr>
        <p:spPr/>
        <p:txBody>
          <a:bodyPr/>
          <a:lstStyle/>
          <a:p>
            <a:fld id="{EB4FA2DA-92D0-4A4B-82E0-526465EB69D5}" type="slidenum">
              <a:rPr lang="es-CO" smtClean="0"/>
              <a:t>‹Nr.›</a:t>
            </a:fld>
            <a:endParaRPr lang="es-CO"/>
          </a:p>
        </p:txBody>
      </p:sp>
    </p:spTree>
    <p:extLst>
      <p:ext uri="{BB962C8B-B14F-4D97-AF65-F5344CB8AC3E}">
        <p14:creationId xmlns:p14="http://schemas.microsoft.com/office/powerpoint/2010/main" val="1284528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C4725462-F434-5E4D-9251-A11200E3F4B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 xmlns:a16="http://schemas.microsoft.com/office/drawing/2014/main" id="{A08CDEA3-04C0-0B40-9C0A-265EF455A1E2}"/>
              </a:ext>
            </a:extLst>
          </p:cNvPr>
          <p:cNvSpPr>
            <a:spLocks noGrp="1"/>
          </p:cNvSpPr>
          <p:nvPr>
            <p:ph type="dt" sz="half" idx="10"/>
          </p:nvPr>
        </p:nvSpPr>
        <p:spPr/>
        <p:txBody>
          <a:bodyPr/>
          <a:lstStyle/>
          <a:p>
            <a:fld id="{F033D647-BA8E-114D-A7CC-C56E98786189}" type="datetimeFigureOut">
              <a:rPr lang="es-CO" smtClean="0"/>
              <a:t>26/02/21</a:t>
            </a:fld>
            <a:endParaRPr lang="es-CO"/>
          </a:p>
        </p:txBody>
      </p:sp>
      <p:sp>
        <p:nvSpPr>
          <p:cNvPr id="4" name="Marcador de pie de página 3">
            <a:extLst>
              <a:ext uri="{FF2B5EF4-FFF2-40B4-BE49-F238E27FC236}">
                <a16:creationId xmlns="" xmlns:a16="http://schemas.microsoft.com/office/drawing/2014/main" id="{A106C06D-282F-7442-A661-4EDE14E78C26}"/>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 xmlns:a16="http://schemas.microsoft.com/office/drawing/2014/main" id="{80B7B0A8-C493-F545-9F44-5D2BD5DE9125}"/>
              </a:ext>
            </a:extLst>
          </p:cNvPr>
          <p:cNvSpPr>
            <a:spLocks noGrp="1"/>
          </p:cNvSpPr>
          <p:nvPr>
            <p:ph type="sldNum" sz="quarter" idx="12"/>
          </p:nvPr>
        </p:nvSpPr>
        <p:spPr/>
        <p:txBody>
          <a:bodyPr/>
          <a:lstStyle/>
          <a:p>
            <a:fld id="{EB4FA2DA-92D0-4A4B-82E0-526465EB69D5}" type="slidenum">
              <a:rPr lang="es-CO" smtClean="0"/>
              <a:t>‹Nr.›</a:t>
            </a:fld>
            <a:endParaRPr lang="es-CO"/>
          </a:p>
        </p:txBody>
      </p:sp>
    </p:spTree>
    <p:extLst>
      <p:ext uri="{BB962C8B-B14F-4D97-AF65-F5344CB8AC3E}">
        <p14:creationId xmlns:p14="http://schemas.microsoft.com/office/powerpoint/2010/main" val="2707653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 xmlns:a16="http://schemas.microsoft.com/office/drawing/2014/main" id="{D6C2B615-E770-3A49-8440-0F4C5765DF03}"/>
              </a:ext>
            </a:extLst>
          </p:cNvPr>
          <p:cNvSpPr>
            <a:spLocks noGrp="1"/>
          </p:cNvSpPr>
          <p:nvPr>
            <p:ph type="dt" sz="half" idx="10"/>
          </p:nvPr>
        </p:nvSpPr>
        <p:spPr/>
        <p:txBody>
          <a:bodyPr/>
          <a:lstStyle/>
          <a:p>
            <a:fld id="{F033D647-BA8E-114D-A7CC-C56E98786189}" type="datetimeFigureOut">
              <a:rPr lang="es-CO" smtClean="0"/>
              <a:t>26/02/21</a:t>
            </a:fld>
            <a:endParaRPr lang="es-CO"/>
          </a:p>
        </p:txBody>
      </p:sp>
      <p:sp>
        <p:nvSpPr>
          <p:cNvPr id="3" name="Marcador de pie de página 2">
            <a:extLst>
              <a:ext uri="{FF2B5EF4-FFF2-40B4-BE49-F238E27FC236}">
                <a16:creationId xmlns="" xmlns:a16="http://schemas.microsoft.com/office/drawing/2014/main" id="{E8946A10-5A70-A645-9935-73D55DD8DEC2}"/>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 xmlns:a16="http://schemas.microsoft.com/office/drawing/2014/main" id="{C7271BA7-AD8F-A645-AB7C-3D7FA5B557AE}"/>
              </a:ext>
            </a:extLst>
          </p:cNvPr>
          <p:cNvSpPr>
            <a:spLocks noGrp="1"/>
          </p:cNvSpPr>
          <p:nvPr>
            <p:ph type="sldNum" sz="quarter" idx="12"/>
          </p:nvPr>
        </p:nvSpPr>
        <p:spPr/>
        <p:txBody>
          <a:bodyPr/>
          <a:lstStyle/>
          <a:p>
            <a:fld id="{EB4FA2DA-92D0-4A4B-82E0-526465EB69D5}" type="slidenum">
              <a:rPr lang="es-CO" smtClean="0"/>
              <a:t>‹Nr.›</a:t>
            </a:fld>
            <a:endParaRPr lang="es-CO"/>
          </a:p>
        </p:txBody>
      </p:sp>
    </p:spTree>
    <p:extLst>
      <p:ext uri="{BB962C8B-B14F-4D97-AF65-F5344CB8AC3E}">
        <p14:creationId xmlns:p14="http://schemas.microsoft.com/office/powerpoint/2010/main" val="1685584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E91143A0-D68E-6B4F-88A9-AF7970B51E6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 xmlns:a16="http://schemas.microsoft.com/office/drawing/2014/main" id="{664BCEEF-EB42-494E-99EC-180958B38F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s-ES"/>
              <a:t>Editar los estilos de texto del patrón
Segundo nivel
Tercer nivel
Cuarto nivel
Quinto nivel</a:t>
            </a:r>
            <a:endParaRPr lang="es-CO"/>
          </a:p>
        </p:txBody>
      </p:sp>
      <p:sp>
        <p:nvSpPr>
          <p:cNvPr id="4" name="Marcador de texto 3">
            <a:extLst>
              <a:ext uri="{FF2B5EF4-FFF2-40B4-BE49-F238E27FC236}">
                <a16:creationId xmlns="" xmlns:a16="http://schemas.microsoft.com/office/drawing/2014/main" id="{388AC344-3737-624A-AE8F-BECF16215B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71A94C89-3FAF-9E42-A79D-82E0475406F8}"/>
              </a:ext>
            </a:extLst>
          </p:cNvPr>
          <p:cNvSpPr>
            <a:spLocks noGrp="1"/>
          </p:cNvSpPr>
          <p:nvPr>
            <p:ph type="dt" sz="half" idx="10"/>
          </p:nvPr>
        </p:nvSpPr>
        <p:spPr/>
        <p:txBody>
          <a:bodyPr/>
          <a:lstStyle/>
          <a:p>
            <a:fld id="{F033D647-BA8E-114D-A7CC-C56E98786189}" type="datetimeFigureOut">
              <a:rPr lang="es-CO" smtClean="0"/>
              <a:t>26/02/21</a:t>
            </a:fld>
            <a:endParaRPr lang="es-CO"/>
          </a:p>
        </p:txBody>
      </p:sp>
      <p:sp>
        <p:nvSpPr>
          <p:cNvPr id="6" name="Marcador de pie de página 5">
            <a:extLst>
              <a:ext uri="{FF2B5EF4-FFF2-40B4-BE49-F238E27FC236}">
                <a16:creationId xmlns="" xmlns:a16="http://schemas.microsoft.com/office/drawing/2014/main" id="{54A0F559-7D62-1B43-BA2B-2F9093E7C70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39FEEFBF-6FA7-4E4E-9948-42F4A04C3B3B}"/>
              </a:ext>
            </a:extLst>
          </p:cNvPr>
          <p:cNvSpPr>
            <a:spLocks noGrp="1"/>
          </p:cNvSpPr>
          <p:nvPr>
            <p:ph type="sldNum" sz="quarter" idx="12"/>
          </p:nvPr>
        </p:nvSpPr>
        <p:spPr/>
        <p:txBody>
          <a:bodyPr/>
          <a:lstStyle/>
          <a:p>
            <a:fld id="{EB4FA2DA-92D0-4A4B-82E0-526465EB69D5}" type="slidenum">
              <a:rPr lang="es-CO" smtClean="0"/>
              <a:t>‹Nr.›</a:t>
            </a:fld>
            <a:endParaRPr lang="es-CO"/>
          </a:p>
        </p:txBody>
      </p:sp>
    </p:spTree>
    <p:extLst>
      <p:ext uri="{BB962C8B-B14F-4D97-AF65-F5344CB8AC3E}">
        <p14:creationId xmlns:p14="http://schemas.microsoft.com/office/powerpoint/2010/main" val="3244232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6ACCFC39-2FDD-AC4E-A7A0-01BFB4FABC9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 xmlns:a16="http://schemas.microsoft.com/office/drawing/2014/main" id="{E2516379-4105-4E4F-A2A4-2F85EFF460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 xmlns:a16="http://schemas.microsoft.com/office/drawing/2014/main" id="{C11C6A5C-A1CA-4A47-BDAB-86BFC7978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O"/>
          </a:p>
        </p:txBody>
      </p:sp>
      <p:sp>
        <p:nvSpPr>
          <p:cNvPr id="5" name="Marcador de fecha 4">
            <a:extLst>
              <a:ext uri="{FF2B5EF4-FFF2-40B4-BE49-F238E27FC236}">
                <a16:creationId xmlns="" xmlns:a16="http://schemas.microsoft.com/office/drawing/2014/main" id="{9D5B0ED0-B9F3-8D49-B7E4-9F95B7B81303}"/>
              </a:ext>
            </a:extLst>
          </p:cNvPr>
          <p:cNvSpPr>
            <a:spLocks noGrp="1"/>
          </p:cNvSpPr>
          <p:nvPr>
            <p:ph type="dt" sz="half" idx="10"/>
          </p:nvPr>
        </p:nvSpPr>
        <p:spPr/>
        <p:txBody>
          <a:bodyPr/>
          <a:lstStyle/>
          <a:p>
            <a:fld id="{F033D647-BA8E-114D-A7CC-C56E98786189}" type="datetimeFigureOut">
              <a:rPr lang="es-CO" smtClean="0"/>
              <a:t>26/02/21</a:t>
            </a:fld>
            <a:endParaRPr lang="es-CO"/>
          </a:p>
        </p:txBody>
      </p:sp>
      <p:sp>
        <p:nvSpPr>
          <p:cNvPr id="6" name="Marcador de pie de página 5">
            <a:extLst>
              <a:ext uri="{FF2B5EF4-FFF2-40B4-BE49-F238E27FC236}">
                <a16:creationId xmlns="" xmlns:a16="http://schemas.microsoft.com/office/drawing/2014/main" id="{B9358A26-95A0-5242-B6DE-049088067356}"/>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 xmlns:a16="http://schemas.microsoft.com/office/drawing/2014/main" id="{D09DB431-5293-3949-9517-8F85294AB757}"/>
              </a:ext>
            </a:extLst>
          </p:cNvPr>
          <p:cNvSpPr>
            <a:spLocks noGrp="1"/>
          </p:cNvSpPr>
          <p:nvPr>
            <p:ph type="sldNum" sz="quarter" idx="12"/>
          </p:nvPr>
        </p:nvSpPr>
        <p:spPr/>
        <p:txBody>
          <a:bodyPr/>
          <a:lstStyle/>
          <a:p>
            <a:fld id="{EB4FA2DA-92D0-4A4B-82E0-526465EB69D5}" type="slidenum">
              <a:rPr lang="es-CO" smtClean="0"/>
              <a:t>‹Nr.›</a:t>
            </a:fld>
            <a:endParaRPr lang="es-CO"/>
          </a:p>
        </p:txBody>
      </p:sp>
    </p:spTree>
    <p:extLst>
      <p:ext uri="{BB962C8B-B14F-4D97-AF65-F5344CB8AC3E}">
        <p14:creationId xmlns:p14="http://schemas.microsoft.com/office/powerpoint/2010/main" val="153836528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2.jp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 xmlns:a16="http://schemas.microsoft.com/office/drawing/2014/main" id="{017BC423-F75A-DC46-A282-E307F86780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9EEDFA14-0A5E-FF41-BE2D-79232B5CF1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04E1B1CC-02BC-794E-9A22-91B040E1CB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33D647-BA8E-114D-A7CC-C56E98786189}" type="datetimeFigureOut">
              <a:rPr lang="es-CO" smtClean="0"/>
              <a:t>26/02/21</a:t>
            </a:fld>
            <a:endParaRPr lang="es-CO"/>
          </a:p>
        </p:txBody>
      </p:sp>
      <p:sp>
        <p:nvSpPr>
          <p:cNvPr id="5" name="Marcador de pie de página 4">
            <a:extLst>
              <a:ext uri="{FF2B5EF4-FFF2-40B4-BE49-F238E27FC236}">
                <a16:creationId xmlns="" xmlns:a16="http://schemas.microsoft.com/office/drawing/2014/main" id="{61C4B283-74A9-D545-853F-EE7F58768F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 xmlns:a16="http://schemas.microsoft.com/office/drawing/2014/main" id="{75EDD63F-BE4F-2943-B767-9BF30B4832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4FA2DA-92D0-4A4B-82E0-526465EB69D5}" type="slidenum">
              <a:rPr lang="es-CO" smtClean="0"/>
              <a:t>‹Nr.›</a:t>
            </a:fld>
            <a:endParaRPr lang="es-CO"/>
          </a:p>
        </p:txBody>
      </p:sp>
    </p:spTree>
    <p:extLst>
      <p:ext uri="{BB962C8B-B14F-4D97-AF65-F5344CB8AC3E}">
        <p14:creationId xmlns:p14="http://schemas.microsoft.com/office/powerpoint/2010/main" val="35268010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 xmlns:a16="http://schemas.microsoft.com/office/drawing/2014/main" id="{60BCE512-FC2E-704C-AB8F-A4363B388B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80231A70-0B69-4547-BF4D-D22AF57D52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348075A5-8050-DD44-9716-9345C2BC8E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9B59E8-8B59-1649-81C0-F67E8F1E2FA2}" type="datetimeFigureOut">
              <a:rPr lang="es-CO" smtClean="0"/>
              <a:t>26/02/21</a:t>
            </a:fld>
            <a:endParaRPr lang="es-CO"/>
          </a:p>
        </p:txBody>
      </p:sp>
      <p:sp>
        <p:nvSpPr>
          <p:cNvPr id="5" name="Marcador de pie de página 4">
            <a:extLst>
              <a:ext uri="{FF2B5EF4-FFF2-40B4-BE49-F238E27FC236}">
                <a16:creationId xmlns="" xmlns:a16="http://schemas.microsoft.com/office/drawing/2014/main" id="{A687473F-6D7E-E745-841B-D4C9586F6B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 xmlns:a16="http://schemas.microsoft.com/office/drawing/2014/main" id="{81E90FBD-4CA3-1648-B17E-772FCEA3EA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71E9A8-A42A-A94B-9118-0C618D240254}" type="slidenum">
              <a:rPr lang="es-CO" smtClean="0"/>
              <a:t>‹Nr.›</a:t>
            </a:fld>
            <a:endParaRPr lang="es-CO"/>
          </a:p>
        </p:txBody>
      </p:sp>
      <p:pic>
        <p:nvPicPr>
          <p:cNvPr id="9" name="Imagen 8">
            <a:extLst>
              <a:ext uri="{FF2B5EF4-FFF2-40B4-BE49-F238E27FC236}">
                <a16:creationId xmlns="" xmlns:a16="http://schemas.microsoft.com/office/drawing/2014/main" id="{779064E1-3D74-CA49-862F-DB4F2B09EB65}"/>
              </a:ext>
            </a:extLst>
          </p:cNvPr>
          <p:cNvPicPr>
            <a:picLocks noChangeAspect="1"/>
          </p:cNvPicPr>
          <p:nvPr userDrawn="1"/>
        </p:nvPicPr>
        <p:blipFill>
          <a:blip r:embed="rId13"/>
          <a:stretch>
            <a:fillRect/>
          </a:stretch>
        </p:blipFill>
        <p:spPr>
          <a:xfrm>
            <a:off x="0" y="0"/>
            <a:ext cx="12192000" cy="6858000"/>
          </a:xfrm>
          <a:prstGeom prst="rect">
            <a:avLst/>
          </a:prstGeom>
        </p:spPr>
      </p:pic>
    </p:spTree>
    <p:extLst>
      <p:ext uri="{BB962C8B-B14F-4D97-AF65-F5344CB8AC3E}">
        <p14:creationId xmlns:p14="http://schemas.microsoft.com/office/powerpoint/2010/main" val="2446296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 xmlns:a16="http://schemas.microsoft.com/office/drawing/2014/main" id="{19C60DC0-F1C8-C443-B5A5-842F725917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2696A923-89E6-2443-B146-B6FA741CCD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A7B0CA98-77D4-644D-BDA8-D3EC2BAEA7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F9EB28-4BF3-EE41-BD64-06D9F06B4123}" type="datetimeFigureOut">
              <a:rPr lang="es-CO" smtClean="0"/>
              <a:t>26/02/21</a:t>
            </a:fld>
            <a:endParaRPr lang="es-CO"/>
          </a:p>
        </p:txBody>
      </p:sp>
      <p:sp>
        <p:nvSpPr>
          <p:cNvPr id="5" name="Marcador de pie de página 4">
            <a:extLst>
              <a:ext uri="{FF2B5EF4-FFF2-40B4-BE49-F238E27FC236}">
                <a16:creationId xmlns="" xmlns:a16="http://schemas.microsoft.com/office/drawing/2014/main" id="{B7CC5FCB-C4D6-C244-A263-49E4C772C7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 xmlns:a16="http://schemas.microsoft.com/office/drawing/2014/main" id="{E9581C97-D740-A84D-9942-32EFAB68DE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72454C-FC01-0E4D-8CD8-54A9CA5D61B2}" type="slidenum">
              <a:rPr lang="es-CO" smtClean="0"/>
              <a:t>‹Nr.›</a:t>
            </a:fld>
            <a:endParaRPr lang="es-CO"/>
          </a:p>
        </p:txBody>
      </p:sp>
      <p:pic>
        <p:nvPicPr>
          <p:cNvPr id="7" name="Imagen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5858107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 xmlns:a16="http://schemas.microsoft.com/office/drawing/2014/main" id="{830E190B-D947-C941-9471-37FFAA3430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 xmlns:a16="http://schemas.microsoft.com/office/drawing/2014/main" id="{635E2A6F-B397-844E-8748-1B3B548980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CO"/>
          </a:p>
        </p:txBody>
      </p:sp>
      <p:sp>
        <p:nvSpPr>
          <p:cNvPr id="4" name="Marcador de fecha 3">
            <a:extLst>
              <a:ext uri="{FF2B5EF4-FFF2-40B4-BE49-F238E27FC236}">
                <a16:creationId xmlns="" xmlns:a16="http://schemas.microsoft.com/office/drawing/2014/main" id="{5F406F38-D6AF-3B45-9F9C-7B1B234D4D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CA49F3-84B4-4C45-ABEC-589A87BA059A}" type="datetimeFigureOut">
              <a:rPr lang="es-CO" smtClean="0"/>
              <a:t>26/02/21</a:t>
            </a:fld>
            <a:endParaRPr lang="es-CO"/>
          </a:p>
        </p:txBody>
      </p:sp>
      <p:sp>
        <p:nvSpPr>
          <p:cNvPr id="5" name="Marcador de pie de página 4">
            <a:extLst>
              <a:ext uri="{FF2B5EF4-FFF2-40B4-BE49-F238E27FC236}">
                <a16:creationId xmlns="" xmlns:a16="http://schemas.microsoft.com/office/drawing/2014/main" id="{F875FB8F-F35C-0E40-8C85-945145BF53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 xmlns:a16="http://schemas.microsoft.com/office/drawing/2014/main" id="{CA905FAC-AC91-F142-9563-3C9645529A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530676-6D56-BA4C-9677-6A423D71F4E9}" type="slidenum">
              <a:rPr lang="es-CO" smtClean="0"/>
              <a:t>‹Nr.›</a:t>
            </a:fld>
            <a:endParaRPr lang="es-CO"/>
          </a:p>
        </p:txBody>
      </p:sp>
    </p:spTree>
    <p:extLst>
      <p:ext uri="{BB962C8B-B14F-4D97-AF65-F5344CB8AC3E}">
        <p14:creationId xmlns:p14="http://schemas.microsoft.com/office/powerpoint/2010/main" val="392250146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1.png"/><Relationship Id="rId6"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2.png"/><Relationship Id="rId6" Type="http://schemas.openxmlformats.org/officeDocument/2006/relationships/image" Target="../media/image7.png"/><Relationship Id="rId7"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6" Type="http://schemas.openxmlformats.org/officeDocument/2006/relationships/image" Target="../media/image7.png"/><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2.png"/><Relationship Id="rId5" Type="http://schemas.openxmlformats.org/officeDocument/2006/relationships/image" Target="../media/image11.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hyperlink" Target="http://www.idiger.gov.co/" TargetMode="External"/><Relationship Id="rId4"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21.xml.rels><?xml version="1.0" encoding="UTF-8" standalone="yes"?>
<Relationships xmlns="http://schemas.openxmlformats.org/package/2006/relationships"><Relationship Id="rId9" Type="http://schemas.openxmlformats.org/officeDocument/2006/relationships/image" Target="../media/image11.png"/><Relationship Id="rId20" Type="http://schemas.openxmlformats.org/officeDocument/2006/relationships/image" Target="../media/image39.jpeg"/><Relationship Id="rId10" Type="http://schemas.openxmlformats.org/officeDocument/2006/relationships/image" Target="../media/image29.png"/><Relationship Id="rId11" Type="http://schemas.openxmlformats.org/officeDocument/2006/relationships/image" Target="../media/image30.jpeg"/><Relationship Id="rId12" Type="http://schemas.openxmlformats.org/officeDocument/2006/relationships/image" Target="../media/image31.png"/><Relationship Id="rId13" Type="http://schemas.openxmlformats.org/officeDocument/2006/relationships/image" Target="../media/image32.png"/><Relationship Id="rId14" Type="http://schemas.openxmlformats.org/officeDocument/2006/relationships/image" Target="../media/image33.png"/><Relationship Id="rId15" Type="http://schemas.openxmlformats.org/officeDocument/2006/relationships/image" Target="../media/image34.png"/><Relationship Id="rId16" Type="http://schemas.openxmlformats.org/officeDocument/2006/relationships/image" Target="../media/image35.jpeg"/><Relationship Id="rId17" Type="http://schemas.openxmlformats.org/officeDocument/2006/relationships/image" Target="../media/image36.png"/><Relationship Id="rId18" Type="http://schemas.openxmlformats.org/officeDocument/2006/relationships/image" Target="../media/image37.png"/><Relationship Id="rId19"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27.jpeg"/><Relationship Id="rId6" Type="http://schemas.openxmlformats.org/officeDocument/2006/relationships/image" Target="../media/image28.jpeg"/><Relationship Id="rId7" Type="http://schemas.openxmlformats.org/officeDocument/2006/relationships/image" Target="../media/image12.png"/><Relationship Id="rId8"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1.png"/><Relationship Id="rId6" Type="http://schemas.openxmlformats.org/officeDocument/2006/relationships/image" Target="../media/image40.emf"/><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0.xml.rels><?xml version="1.0" encoding="UTF-8" standalone="yes"?>
<Relationships xmlns="http://schemas.openxmlformats.org/package/2006/relationships"><Relationship Id="rId11" Type="http://schemas.openxmlformats.org/officeDocument/2006/relationships/image" Target="../media/image34.png"/><Relationship Id="rId12" Type="http://schemas.openxmlformats.org/officeDocument/2006/relationships/image" Target="../media/image35.jpeg"/><Relationship Id="rId13" Type="http://schemas.openxmlformats.org/officeDocument/2006/relationships/image" Target="../media/image36.png"/><Relationship Id="rId14" Type="http://schemas.openxmlformats.org/officeDocument/2006/relationships/image" Target="../media/image37.png"/><Relationship Id="rId15"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png"/><Relationship Id="rId4" Type="http://schemas.openxmlformats.org/officeDocument/2006/relationships/image" Target="../media/image29.png"/><Relationship Id="rId5" Type="http://schemas.openxmlformats.org/officeDocument/2006/relationships/image" Target="../media/image7.png"/><Relationship Id="rId6" Type="http://schemas.openxmlformats.org/officeDocument/2006/relationships/image" Target="../media/image11.png"/><Relationship Id="rId7" Type="http://schemas.openxmlformats.org/officeDocument/2006/relationships/image" Target="../media/image30.jpeg"/><Relationship Id="rId8" Type="http://schemas.openxmlformats.org/officeDocument/2006/relationships/image" Target="../media/image31.png"/><Relationship Id="rId9" Type="http://schemas.openxmlformats.org/officeDocument/2006/relationships/image" Target="../media/image32.png"/><Relationship Id="rId10"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 xmlns:a16="http://schemas.microsoft.com/office/drawing/2014/main" id="{7D31A4FB-D8BE-474C-9CA4-C2F67369303F}"/>
              </a:ext>
            </a:extLst>
          </p:cNvPr>
          <p:cNvPicPr>
            <a:picLocks noChangeAspect="1"/>
          </p:cNvPicPr>
          <p:nvPr/>
        </p:nvPicPr>
        <p:blipFill>
          <a:blip r:embed="rId2"/>
          <a:stretch>
            <a:fillRect/>
          </a:stretch>
        </p:blipFill>
        <p:spPr>
          <a:xfrm>
            <a:off x="0" y="0"/>
            <a:ext cx="12192000" cy="6858000"/>
          </a:xfrm>
          <a:prstGeom prst="rect">
            <a:avLst/>
          </a:prstGeom>
        </p:spPr>
      </p:pic>
      <p:sp>
        <p:nvSpPr>
          <p:cNvPr id="4" name="Título 1">
            <a:extLst>
              <a:ext uri="{FF2B5EF4-FFF2-40B4-BE49-F238E27FC236}">
                <a16:creationId xmlns:a16="http://schemas.microsoft.com/office/drawing/2014/main" xmlns="" id="{31DE9A87-C2F6-7B46-BB0A-DDFD639A9841}"/>
              </a:ext>
            </a:extLst>
          </p:cNvPr>
          <p:cNvSpPr txBox="1">
            <a:spLocks/>
          </p:cNvSpPr>
          <p:nvPr/>
        </p:nvSpPr>
        <p:spPr>
          <a:xfrm>
            <a:off x="-121834" y="2050214"/>
            <a:ext cx="7998941" cy="114434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3200" b="1" dirty="0" smtClean="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Segunda Mesa</a:t>
            </a:r>
            <a:endParaRPr lang="es-MX" sz="3200" b="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r>
              <a:rPr lang="es-MX" sz="3200" b="1" dirty="0" smtClean="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Ordinaria para </a:t>
            </a:r>
            <a:r>
              <a:rPr lang="es-MX" sz="3200" b="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el Manejo de Emergencias y Desastres</a:t>
            </a:r>
            <a:endParaRPr lang="es-CO" sz="3200" b="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
        <p:nvSpPr>
          <p:cNvPr id="5" name="Rectángulo 4"/>
          <p:cNvSpPr/>
          <p:nvPr/>
        </p:nvSpPr>
        <p:spPr>
          <a:xfrm>
            <a:off x="177595" y="5937146"/>
            <a:ext cx="3009357" cy="400110"/>
          </a:xfrm>
          <a:prstGeom prst="rect">
            <a:avLst/>
          </a:prstGeom>
        </p:spPr>
        <p:txBody>
          <a:bodyPr wrap="square">
            <a:spAutoFit/>
          </a:bodyPr>
          <a:lstStyle/>
          <a:p>
            <a:pPr algn="ctr"/>
            <a:r>
              <a:rPr lang="es-CO" sz="20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26 </a:t>
            </a:r>
            <a:r>
              <a:rPr lang="es-CO" sz="2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 </a:t>
            </a:r>
            <a:r>
              <a:rPr lang="es-CO" sz="20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febrero</a:t>
            </a:r>
            <a:endParaRPr lang="es-CO" sz="2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Rectángulo 5"/>
          <p:cNvSpPr/>
          <p:nvPr/>
        </p:nvSpPr>
        <p:spPr>
          <a:xfrm>
            <a:off x="419529" y="3330687"/>
            <a:ext cx="6916221" cy="369332"/>
          </a:xfrm>
          <a:prstGeom prst="rect">
            <a:avLst/>
          </a:prstGeom>
        </p:spPr>
        <p:txBody>
          <a:bodyPr wrap="square">
            <a:spAutoFit/>
          </a:bodyPr>
          <a:lstStyle/>
          <a:p>
            <a:pPr algn="ctr"/>
            <a:r>
              <a:rPr lang="es-CO"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Comisión Intersectorial de Gestión de Riesgo y Cambio Climático</a:t>
            </a:r>
          </a:p>
        </p:txBody>
      </p:sp>
      <p:pic>
        <p:nvPicPr>
          <p:cNvPr id="2" name="Imagen 1"/>
          <p:cNvPicPr>
            <a:picLocks noChangeAspect="1"/>
          </p:cNvPicPr>
          <p:nvPr/>
        </p:nvPicPr>
        <p:blipFill>
          <a:blip r:embed="rId3"/>
          <a:stretch>
            <a:fillRect/>
          </a:stretch>
        </p:blipFill>
        <p:spPr>
          <a:xfrm flipV="1">
            <a:off x="583638" y="3736274"/>
            <a:ext cx="6588000" cy="38537"/>
          </a:xfrm>
          <a:prstGeom prst="rect">
            <a:avLst/>
          </a:prstGeom>
        </p:spPr>
      </p:pic>
      <p:pic>
        <p:nvPicPr>
          <p:cNvPr id="8" name="Imagen 7"/>
          <p:cNvPicPr>
            <a:picLocks noChangeAspect="1"/>
          </p:cNvPicPr>
          <p:nvPr/>
        </p:nvPicPr>
        <p:blipFill>
          <a:blip r:embed="rId3"/>
          <a:stretch>
            <a:fillRect/>
          </a:stretch>
        </p:blipFill>
        <p:spPr>
          <a:xfrm flipV="1">
            <a:off x="583638" y="3295259"/>
            <a:ext cx="6588000" cy="38537"/>
          </a:xfrm>
          <a:prstGeom prst="rect">
            <a:avLst/>
          </a:prstGeom>
        </p:spPr>
      </p:pic>
      <p:sp>
        <p:nvSpPr>
          <p:cNvPr id="3" name="Rectángulo 2"/>
          <p:cNvSpPr/>
          <p:nvPr/>
        </p:nvSpPr>
        <p:spPr>
          <a:xfrm>
            <a:off x="6994056" y="5931307"/>
            <a:ext cx="870751" cy="461665"/>
          </a:xfrm>
          <a:prstGeom prst="rect">
            <a:avLst/>
          </a:prstGeom>
        </p:spPr>
        <p:txBody>
          <a:bodyPr wrap="none">
            <a:spAutoFit/>
          </a:bodyPr>
          <a:lstStyle/>
          <a:p>
            <a:pPr algn="ctr"/>
            <a:r>
              <a:rPr lang="es-ES" sz="2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2021</a:t>
            </a:r>
            <a:endParaRPr lang="es-CO" sz="2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32932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rotWithShape="1">
          <a:blip r:embed="rId2"/>
          <a:srcRect t="1377"/>
          <a:stretch/>
        </p:blipFill>
        <p:spPr>
          <a:xfrm>
            <a:off x="-44224" y="0"/>
            <a:ext cx="12236224" cy="6858000"/>
          </a:xfrm>
          <a:prstGeom prst="rect">
            <a:avLst/>
          </a:prstGeom>
        </p:spPr>
      </p:pic>
      <p:sp>
        <p:nvSpPr>
          <p:cNvPr id="4" name="CuadroTexto 3">
            <a:extLst>
              <a:ext uri="{FF2B5EF4-FFF2-40B4-BE49-F238E27FC236}">
                <a16:creationId xmlns="" xmlns:a16="http://schemas.microsoft.com/office/drawing/2014/main" id="{1E70CA04-45A6-5343-800A-44CF1ED3BDBA}"/>
              </a:ext>
            </a:extLst>
          </p:cNvPr>
          <p:cNvSpPr txBox="1"/>
          <p:nvPr/>
        </p:nvSpPr>
        <p:spPr>
          <a:xfrm>
            <a:off x="2532010" y="2228671"/>
            <a:ext cx="7974246" cy="1200329"/>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s-CO"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PLAN </a:t>
            </a:r>
            <a:r>
              <a:rPr lang="es-CO"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 </a:t>
            </a:r>
            <a:r>
              <a:rPr lang="es-CO"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ACCIÓN </a:t>
            </a:r>
            <a:r>
              <a:rPr lang="es-CO"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DISTRITAL</a:t>
            </a:r>
          </a:p>
          <a:p>
            <a:pPr algn="ctr"/>
            <a:r>
              <a:rPr lang="es-CO"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Primera </a:t>
            </a:r>
            <a:r>
              <a:rPr lang="es-CO"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temporada de lluvias </a:t>
            </a:r>
            <a:r>
              <a:rPr lang="es-CO"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2021</a:t>
            </a:r>
            <a:endParaRPr lang="es-CO"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5" name="Imagen 4">
            <a:extLst>
              <a:ext uri="{FF2B5EF4-FFF2-40B4-BE49-F238E27FC236}">
                <a16:creationId xmlns="" xmlns:a16="http://schemas.microsoft.com/office/drawing/2014/main" id="{A7F68CEE-D5FF-6C43-BE34-3A12113CD40E}"/>
              </a:ext>
            </a:extLst>
          </p:cNvPr>
          <p:cNvPicPr>
            <a:picLocks noChangeAspect="1"/>
          </p:cNvPicPr>
          <p:nvPr/>
        </p:nvPicPr>
        <p:blipFill>
          <a:blip r:embed="rId3"/>
          <a:stretch>
            <a:fillRect/>
          </a:stretch>
        </p:blipFill>
        <p:spPr>
          <a:xfrm>
            <a:off x="184149" y="3492882"/>
            <a:ext cx="10114230" cy="98821"/>
          </a:xfrm>
          <a:prstGeom prst="rect">
            <a:avLst/>
          </a:prstGeom>
        </p:spPr>
      </p:pic>
      <p:sp>
        <p:nvSpPr>
          <p:cNvPr id="6" name="CuadroTexto 5">
            <a:extLst>
              <a:ext uri="{FF2B5EF4-FFF2-40B4-BE49-F238E27FC236}">
                <a16:creationId xmlns="" xmlns:a16="http://schemas.microsoft.com/office/drawing/2014/main" id="{9987B1AD-967B-454D-A21E-BF24BFC9E1E0}"/>
              </a:ext>
            </a:extLst>
          </p:cNvPr>
          <p:cNvSpPr txBox="1"/>
          <p:nvPr/>
        </p:nvSpPr>
        <p:spPr>
          <a:xfrm>
            <a:off x="2550086" y="3622447"/>
            <a:ext cx="7748293"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s-CO"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Marzo – Abril – Mayo</a:t>
            </a:r>
            <a:endParaRPr lang="es-CO"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9" name="Imagen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4224" y="4390898"/>
            <a:ext cx="1009702" cy="2467102"/>
          </a:xfrm>
          <a:prstGeom prst="rect">
            <a:avLst/>
          </a:prstGeom>
        </p:spPr>
      </p:pic>
      <p:pic>
        <p:nvPicPr>
          <p:cNvPr id="10" name="Imagen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4931" y="0"/>
            <a:ext cx="3037069" cy="6858000"/>
          </a:xfrm>
          <a:prstGeom prst="rect">
            <a:avLst/>
          </a:prstGeom>
        </p:spPr>
      </p:pic>
      <p:sp>
        <p:nvSpPr>
          <p:cNvPr id="11" name="Rectángulo 10"/>
          <p:cNvSpPr/>
          <p:nvPr/>
        </p:nvSpPr>
        <p:spPr>
          <a:xfrm>
            <a:off x="184148" y="1430867"/>
            <a:ext cx="2153154" cy="2215991"/>
          </a:xfrm>
          <a:prstGeom prst="rect">
            <a:avLst/>
          </a:prstGeom>
        </p:spPr>
        <p:txBody>
          <a:bodyPr wrap="none">
            <a:spAutoFit/>
          </a:bodyPr>
          <a:lstStyle/>
          <a:p>
            <a:r>
              <a:rPr lang="es-CO" sz="13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 </a:t>
            </a:r>
            <a:endParaRPr lang="es-ES_tradnl" sz="2400" dirty="0"/>
          </a:p>
        </p:txBody>
      </p:sp>
    </p:spTree>
    <p:extLst>
      <p:ext uri="{BB962C8B-B14F-4D97-AF65-F5344CB8AC3E}">
        <p14:creationId xmlns:p14="http://schemas.microsoft.com/office/powerpoint/2010/main" val="10350208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463365" y="62803"/>
            <a:ext cx="9526215" cy="523220"/>
          </a:xfrm>
          <a:prstGeom prst="rect">
            <a:avLst/>
          </a:prstGeom>
          <a:noFill/>
          <a:effectLst/>
        </p:spPr>
        <p:txBody>
          <a:bodyPr wrap="square">
            <a:spAutoFit/>
          </a:bodyPr>
          <a:lstStyle/>
          <a:p>
            <a:pPr algn="ctr"/>
            <a:r>
              <a:rPr lang="es-CO" sz="2800" b="1" dirty="0">
                <a:solidFill>
                  <a:schemeClr val="bg1"/>
                </a:solidFill>
                <a:latin typeface="Arial" panose="020B0604020202020204" pitchFamily="34" charset="0"/>
                <a:cs typeface="Arial" panose="020B0604020202020204" pitchFamily="34" charset="0"/>
              </a:rPr>
              <a:t>Plan de contingencia 2</a:t>
            </a:r>
            <a:r>
              <a:rPr lang="es-CO" sz="2800" b="1" baseline="30000" dirty="0">
                <a:solidFill>
                  <a:schemeClr val="bg1"/>
                </a:solidFill>
                <a:latin typeface="Arial" panose="020B0604020202020204" pitchFamily="34" charset="0"/>
                <a:cs typeface="Arial" panose="020B0604020202020204" pitchFamily="34" charset="0"/>
              </a:rPr>
              <a:t>da</a:t>
            </a:r>
            <a:r>
              <a:rPr lang="es-CO" sz="2800" b="1" dirty="0">
                <a:solidFill>
                  <a:schemeClr val="bg1"/>
                </a:solidFill>
                <a:latin typeface="Arial" panose="020B0604020202020204" pitchFamily="34" charset="0"/>
                <a:cs typeface="Arial" panose="020B0604020202020204" pitchFamily="34" charset="0"/>
              </a:rPr>
              <a:t> temporada de lluvias</a:t>
            </a:r>
          </a:p>
        </p:txBody>
      </p:sp>
      <p:sp>
        <p:nvSpPr>
          <p:cNvPr id="11" name="Rectángulo 10"/>
          <p:cNvSpPr/>
          <p:nvPr/>
        </p:nvSpPr>
        <p:spPr>
          <a:xfrm>
            <a:off x="2548350" y="413411"/>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nvGrpSpPr>
          <p:cNvPr id="20" name="Agrupar 19"/>
          <p:cNvGrpSpPr/>
          <p:nvPr/>
        </p:nvGrpSpPr>
        <p:grpSpPr>
          <a:xfrm>
            <a:off x="-1067538" y="2"/>
            <a:ext cx="13259538" cy="728113"/>
            <a:chOff x="-1067538" y="2"/>
            <a:chExt cx="13259538" cy="728113"/>
          </a:xfrm>
        </p:grpSpPr>
        <p:pic>
          <p:nvPicPr>
            <p:cNvPr id="21" name="Imagen 20"/>
            <p:cNvPicPr>
              <a:picLocks noChangeAspect="1"/>
            </p:cNvPicPr>
            <p:nvPr/>
          </p:nvPicPr>
          <p:blipFill>
            <a:blip r:embed="rId3"/>
            <a:stretch>
              <a:fillRect/>
            </a:stretch>
          </p:blipFill>
          <p:spPr>
            <a:xfrm>
              <a:off x="0" y="2"/>
              <a:ext cx="12192000" cy="690408"/>
            </a:xfrm>
            <a:prstGeom prst="rect">
              <a:avLst/>
            </a:prstGeom>
          </p:spPr>
        </p:pic>
        <p:sp>
          <p:nvSpPr>
            <p:cNvPr id="22" name="Rectángulo 21"/>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23" name="Rectángulo 22"/>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Instrumento Articulador</a:t>
              </a:r>
            </a:p>
          </p:txBody>
        </p:sp>
      </p:grpSp>
      <p:pic>
        <p:nvPicPr>
          <p:cNvPr id="16" name="Imagen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9" name="Imagen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pic>
        <p:nvPicPr>
          <p:cNvPr id="4" name="Imagen 3">
            <a:extLst>
              <a:ext uri="{FF2B5EF4-FFF2-40B4-BE49-F238E27FC236}">
                <a16:creationId xmlns="" xmlns:a16="http://schemas.microsoft.com/office/drawing/2014/main" id="{DA53FAB8-C263-41EA-83EB-15EC24CC1AB9}"/>
              </a:ext>
            </a:extLst>
          </p:cNvPr>
          <p:cNvPicPr>
            <a:picLocks noChangeAspect="1"/>
          </p:cNvPicPr>
          <p:nvPr/>
        </p:nvPicPr>
        <p:blipFill rotWithShape="1">
          <a:blip r:embed="rId6"/>
          <a:srcRect l="12576" t="16394" r="15884" b="8698"/>
          <a:stretch/>
        </p:blipFill>
        <p:spPr>
          <a:xfrm>
            <a:off x="1533378" y="837371"/>
            <a:ext cx="8721970" cy="5134709"/>
          </a:xfrm>
          <a:prstGeom prst="rect">
            <a:avLst/>
          </a:prstGeom>
        </p:spPr>
      </p:pic>
      <p:sp>
        <p:nvSpPr>
          <p:cNvPr id="25" name="CuadroTexto 24">
            <a:extLst>
              <a:ext uri="{FF2B5EF4-FFF2-40B4-BE49-F238E27FC236}">
                <a16:creationId xmlns="" xmlns:a16="http://schemas.microsoft.com/office/drawing/2014/main" id="{9474181E-730F-415C-BB99-EDC4AC0A1FF3}"/>
              </a:ext>
            </a:extLst>
          </p:cNvPr>
          <p:cNvSpPr txBox="1"/>
          <p:nvPr/>
        </p:nvSpPr>
        <p:spPr>
          <a:xfrm>
            <a:off x="2037999" y="6222218"/>
            <a:ext cx="8721969" cy="369332"/>
          </a:xfrm>
          <a:prstGeom prst="rect">
            <a:avLst/>
          </a:prstGeom>
          <a:noFill/>
        </p:spPr>
        <p:txBody>
          <a:bodyPr wrap="square">
            <a:spAutoFit/>
          </a:bodyPr>
          <a:lstStyle/>
          <a:p>
            <a:r>
              <a:rPr lang="es-CO" b="1" cap="small" dirty="0"/>
              <a:t>Normograma Gestión de Riesgos</a:t>
            </a:r>
            <a:r>
              <a:rPr lang="es-CO" dirty="0"/>
              <a:t>: </a:t>
            </a:r>
            <a:r>
              <a:rPr lang="es-CO" u="sng" dirty="0">
                <a:solidFill>
                  <a:schemeClr val="accent5">
                    <a:lumMod val="75000"/>
                  </a:schemeClr>
                </a:solidFill>
                <a:effectLst>
                  <a:outerShdw blurRad="38100" dist="38100" dir="2700000" algn="tl">
                    <a:srgbClr val="000000">
                      <a:alpha val="43137"/>
                    </a:srgbClr>
                  </a:outerShdw>
                </a:effectLst>
              </a:rPr>
              <a:t>https://www.idiger.gov.co/normograma</a:t>
            </a:r>
          </a:p>
        </p:txBody>
      </p:sp>
    </p:spTree>
    <p:extLst>
      <p:ext uri="{BB962C8B-B14F-4D97-AF65-F5344CB8AC3E}">
        <p14:creationId xmlns:p14="http://schemas.microsoft.com/office/powerpoint/2010/main" val="14029992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463365" y="62803"/>
            <a:ext cx="9526215" cy="523220"/>
          </a:xfrm>
          <a:prstGeom prst="rect">
            <a:avLst/>
          </a:prstGeom>
          <a:noFill/>
          <a:effectLst/>
        </p:spPr>
        <p:txBody>
          <a:bodyPr wrap="square">
            <a:spAutoFit/>
          </a:bodyPr>
          <a:lstStyle/>
          <a:p>
            <a:pPr algn="ctr"/>
            <a:r>
              <a:rPr lang="es-CO" sz="2800" b="1" dirty="0">
                <a:solidFill>
                  <a:schemeClr val="bg1"/>
                </a:solidFill>
                <a:latin typeface="Arial" panose="020B0604020202020204" pitchFamily="34" charset="0"/>
                <a:cs typeface="Arial" panose="020B0604020202020204" pitchFamily="34" charset="0"/>
              </a:rPr>
              <a:t>Plan de contingencia 2</a:t>
            </a:r>
            <a:r>
              <a:rPr lang="es-CO" sz="2800" b="1" baseline="30000" dirty="0">
                <a:solidFill>
                  <a:schemeClr val="bg1"/>
                </a:solidFill>
                <a:latin typeface="Arial" panose="020B0604020202020204" pitchFamily="34" charset="0"/>
                <a:cs typeface="Arial" panose="020B0604020202020204" pitchFamily="34" charset="0"/>
              </a:rPr>
              <a:t>da</a:t>
            </a:r>
            <a:r>
              <a:rPr lang="es-CO" sz="2800" b="1" dirty="0">
                <a:solidFill>
                  <a:schemeClr val="bg1"/>
                </a:solidFill>
                <a:latin typeface="Arial" panose="020B0604020202020204" pitchFamily="34" charset="0"/>
                <a:cs typeface="Arial" panose="020B0604020202020204" pitchFamily="34" charset="0"/>
              </a:rPr>
              <a:t> temporada de lluvias</a:t>
            </a:r>
          </a:p>
        </p:txBody>
      </p:sp>
      <p:sp>
        <p:nvSpPr>
          <p:cNvPr id="11" name="Rectángulo 10"/>
          <p:cNvSpPr/>
          <p:nvPr/>
        </p:nvSpPr>
        <p:spPr>
          <a:xfrm>
            <a:off x="2548350" y="413411"/>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nvGrpSpPr>
          <p:cNvPr id="20" name="Agrupar 19"/>
          <p:cNvGrpSpPr/>
          <p:nvPr/>
        </p:nvGrpSpPr>
        <p:grpSpPr>
          <a:xfrm>
            <a:off x="-1067538" y="2"/>
            <a:ext cx="13259538" cy="728113"/>
            <a:chOff x="-1067538" y="2"/>
            <a:chExt cx="13259538" cy="728113"/>
          </a:xfrm>
        </p:grpSpPr>
        <p:pic>
          <p:nvPicPr>
            <p:cNvPr id="21" name="Imagen 20"/>
            <p:cNvPicPr>
              <a:picLocks noChangeAspect="1"/>
            </p:cNvPicPr>
            <p:nvPr/>
          </p:nvPicPr>
          <p:blipFill>
            <a:blip r:embed="rId3"/>
            <a:stretch>
              <a:fillRect/>
            </a:stretch>
          </p:blipFill>
          <p:spPr>
            <a:xfrm>
              <a:off x="0" y="2"/>
              <a:ext cx="12192000" cy="690408"/>
            </a:xfrm>
            <a:prstGeom prst="rect">
              <a:avLst/>
            </a:prstGeom>
          </p:spPr>
        </p:pic>
        <p:sp>
          <p:nvSpPr>
            <p:cNvPr id="22" name="Rectángulo 21"/>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23" name="Rectángulo 22"/>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Instrumento Articulador</a:t>
              </a:r>
            </a:p>
          </p:txBody>
        </p:sp>
      </p:grpSp>
      <p:pic>
        <p:nvPicPr>
          <p:cNvPr id="16" name="Imagen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9" name="Imagen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sp>
        <p:nvSpPr>
          <p:cNvPr id="25" name="Cuadro de texto 1071">
            <a:extLst>
              <a:ext uri="{FF2B5EF4-FFF2-40B4-BE49-F238E27FC236}">
                <a16:creationId xmlns="" xmlns:a16="http://schemas.microsoft.com/office/drawing/2014/main" id="{4A920481-577D-4A9C-A1C3-5961CA4117E3}"/>
              </a:ext>
            </a:extLst>
          </p:cNvPr>
          <p:cNvSpPr txBox="1"/>
          <p:nvPr/>
        </p:nvSpPr>
        <p:spPr bwMode="auto">
          <a:xfrm>
            <a:off x="1017891" y="2280049"/>
            <a:ext cx="2563568" cy="686863"/>
          </a:xfrm>
          <a:prstGeom prst="rect">
            <a:avLst/>
          </a:prstGeom>
          <a:noFill/>
          <a:ln>
            <a:noFill/>
          </a:ln>
          <a:effectLst/>
          <a:scene3d>
            <a:camera prst="orthographicFront"/>
            <a:lightRig rig="threePt" dir="t"/>
          </a:scene3d>
          <a:sp3d>
            <a:bevelT w="114300" prst="artDeco"/>
          </a:sp3d>
          <a:extLst/>
        </p:spPr>
        <p:txBody>
          <a:bodyPr lIns="70622" tIns="35310" rIns="70622" bIns="35310">
            <a:spAutoFit/>
          </a:bodyPr>
          <a:lstStyle>
            <a:defPPr>
              <a:defRPr lang="es-CO"/>
            </a:defPPr>
            <a:lvl1pPr algn="ctr">
              <a:defRPr sz="1600" b="1" spc="-40">
                <a:solidFill>
                  <a:srgbClr val="403152"/>
                </a:solidFill>
                <a:latin typeface="Arial Narrow"/>
                <a:ea typeface="Times New Roman"/>
                <a:cs typeface="Times New Roman"/>
              </a:defRPr>
            </a:lvl1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s-CO" sz="2000" b="1" i="0" u="none" strike="noStrike" kern="0" cap="none" spc="-40" normalizeH="0" baseline="0" noProof="0" dirty="0">
                <a:ln>
                  <a:noFill/>
                </a:ln>
                <a:solidFill>
                  <a:schemeClr val="tx1"/>
                </a:solidFill>
                <a:effectLst/>
                <a:uLnTx/>
                <a:uFillTx/>
                <a:latin typeface="Arial Narrow"/>
                <a:cs typeface="Times New Roman"/>
              </a:rPr>
              <a:t>C2. Mitigación del</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s-CO" sz="2000" b="1" i="0" u="none" strike="noStrike" kern="0" cap="none" spc="-40" normalizeH="0" baseline="0" noProof="0" dirty="0">
                <a:ln>
                  <a:noFill/>
                </a:ln>
                <a:solidFill>
                  <a:schemeClr val="tx1"/>
                </a:solidFill>
                <a:effectLst/>
                <a:uLnTx/>
                <a:uFillTx/>
                <a:latin typeface="Arial Narrow"/>
                <a:cs typeface="Times New Roman"/>
              </a:rPr>
              <a:t>cambio climático</a:t>
            </a:r>
          </a:p>
        </p:txBody>
      </p:sp>
      <p:sp>
        <p:nvSpPr>
          <p:cNvPr id="26" name="23 Rectángulo redondeado">
            <a:extLst>
              <a:ext uri="{FF2B5EF4-FFF2-40B4-BE49-F238E27FC236}">
                <a16:creationId xmlns="" xmlns:a16="http://schemas.microsoft.com/office/drawing/2014/main" id="{93A5D31F-7D46-4321-B8D4-BD3CF5069689}"/>
              </a:ext>
            </a:extLst>
          </p:cNvPr>
          <p:cNvSpPr/>
          <p:nvPr/>
        </p:nvSpPr>
        <p:spPr bwMode="auto">
          <a:xfrm>
            <a:off x="1139945" y="2989825"/>
            <a:ext cx="2257917" cy="1554893"/>
          </a:xfrm>
          <a:prstGeom prst="roundRect">
            <a:avLst>
              <a:gd name="adj" fmla="val 11730"/>
            </a:avLst>
          </a:prstGeom>
          <a:solidFill>
            <a:schemeClr val="accent6">
              <a:lumMod val="60000"/>
              <a:lumOff val="40000"/>
            </a:schemeClr>
          </a:solidFill>
          <a:ln w="25400" cap="flat" cmpd="sng" algn="ctr">
            <a:noFill/>
            <a:prstDash val="solid"/>
          </a:ln>
          <a:effectLst/>
        </p:spPr>
        <p:txBody>
          <a:bodyPr lIns="70622" tIns="35310" rIns="70622" bIns="35310" anchor="ctr"/>
          <a:lstStyle/>
          <a:p>
            <a:pPr algn="ctr" eaLnBrk="0" fontAlgn="base" hangingPunct="0">
              <a:spcBef>
                <a:spcPct val="0"/>
              </a:spcBef>
              <a:spcAft>
                <a:spcPct val="0"/>
              </a:spcAft>
            </a:pPr>
            <a:r>
              <a:rPr lang="es-CO" kern="0" dirty="0">
                <a:latin typeface="Arial Narrow"/>
                <a:cs typeface="Calibri"/>
              </a:rPr>
              <a:t>Objetivo 2: Impulsar a Bogotá como una ciudad sostenible, eficiente y baja en carbono</a:t>
            </a:r>
          </a:p>
        </p:txBody>
      </p:sp>
      <p:sp>
        <p:nvSpPr>
          <p:cNvPr id="27" name="Cuadro de texto 1071">
            <a:extLst>
              <a:ext uri="{FF2B5EF4-FFF2-40B4-BE49-F238E27FC236}">
                <a16:creationId xmlns="" xmlns:a16="http://schemas.microsoft.com/office/drawing/2014/main" id="{55E7C5AA-57D2-480E-83D6-81A2A89CC033}"/>
              </a:ext>
            </a:extLst>
          </p:cNvPr>
          <p:cNvSpPr txBox="1"/>
          <p:nvPr/>
        </p:nvSpPr>
        <p:spPr bwMode="auto">
          <a:xfrm>
            <a:off x="2504332" y="1169823"/>
            <a:ext cx="6118211" cy="265497"/>
          </a:xfrm>
          <a:prstGeom prst="rect">
            <a:avLst/>
          </a:prstGeom>
          <a:noFill/>
          <a:ln>
            <a:noFill/>
          </a:ln>
          <a:effectLst/>
          <a:extLst/>
        </p:spPr>
        <p:txBody>
          <a:bodyPr lIns="70622" tIns="35310" rIns="70622" bIns="35310"/>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s-CO" sz="2000" b="1" i="0" u="none" strike="noStrike" kern="0" cap="none" spc="0" normalizeH="0" baseline="0" noProof="0" dirty="0">
                <a:ln>
                  <a:noFill/>
                </a:ln>
                <a:effectLst/>
                <a:uLnTx/>
                <a:uFillTx/>
                <a:latin typeface="Arial Narrow"/>
                <a:ea typeface="Times New Roman"/>
                <a:cs typeface="Times New Roman"/>
              </a:rPr>
              <a:t>C1. Conocimiento del riesgo y  efectos del cambio climático</a:t>
            </a:r>
            <a:endParaRPr kumimoji="0" lang="es-CO" sz="2000" b="0" i="0" u="none" strike="noStrike" kern="0" cap="none" spc="0" normalizeH="0" baseline="0" noProof="0" dirty="0">
              <a:ln>
                <a:noFill/>
              </a:ln>
              <a:effectLst/>
              <a:uLnTx/>
              <a:uFillTx/>
              <a:latin typeface="Calibri"/>
              <a:ea typeface="Times New Roman"/>
              <a:cs typeface="Times New Roman"/>
            </a:endParaRPr>
          </a:p>
        </p:txBody>
      </p:sp>
      <p:sp>
        <p:nvSpPr>
          <p:cNvPr id="28" name="Cuadro de texto 1073">
            <a:extLst>
              <a:ext uri="{FF2B5EF4-FFF2-40B4-BE49-F238E27FC236}">
                <a16:creationId xmlns="" xmlns:a16="http://schemas.microsoft.com/office/drawing/2014/main" id="{871470F0-4EF7-4B4F-B93C-E7EFD1EFF11C}"/>
              </a:ext>
            </a:extLst>
          </p:cNvPr>
          <p:cNvSpPr txBox="1"/>
          <p:nvPr/>
        </p:nvSpPr>
        <p:spPr bwMode="auto">
          <a:xfrm>
            <a:off x="2536759" y="5292474"/>
            <a:ext cx="6059193" cy="473935"/>
          </a:xfrm>
          <a:prstGeom prst="rect">
            <a:avLst/>
          </a:prstGeom>
          <a:noFill/>
          <a:ln>
            <a:noFill/>
          </a:ln>
          <a:effectLst/>
          <a:scene3d>
            <a:camera prst="orthographicFront"/>
            <a:lightRig rig="threePt" dir="t"/>
          </a:scene3d>
          <a:sp3d>
            <a:bevelT w="165100" prst="coolSlant"/>
          </a:sp3d>
          <a:extLst/>
        </p:spPr>
        <p:txBody>
          <a:bodyPr lIns="70622" tIns="35310" rIns="70622" bIns="35310"/>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s-CO" sz="2000" b="1" i="0" u="none" strike="noStrike" kern="900" cap="none" spc="-40" normalizeH="0" baseline="0" noProof="0" dirty="0">
                <a:ln>
                  <a:noFill/>
                </a:ln>
                <a:effectLst/>
                <a:uLnTx/>
                <a:uFillTx/>
                <a:latin typeface="Arial Narrow"/>
                <a:ea typeface="Times New Roman"/>
                <a:cs typeface="Times New Roman"/>
              </a:rPr>
              <a:t>C5. Gobernanza en la gestión del riesgo y del cambio climático </a:t>
            </a:r>
          </a:p>
        </p:txBody>
      </p:sp>
      <p:sp>
        <p:nvSpPr>
          <p:cNvPr id="29" name="Cuadro de texto 1071">
            <a:extLst>
              <a:ext uri="{FF2B5EF4-FFF2-40B4-BE49-F238E27FC236}">
                <a16:creationId xmlns="" xmlns:a16="http://schemas.microsoft.com/office/drawing/2014/main" id="{FC509B18-2E1C-4DB0-A8FC-00DEE896A55A}"/>
              </a:ext>
            </a:extLst>
          </p:cNvPr>
          <p:cNvSpPr txBox="1"/>
          <p:nvPr/>
        </p:nvSpPr>
        <p:spPr bwMode="auto">
          <a:xfrm>
            <a:off x="3371619" y="2280049"/>
            <a:ext cx="4379185" cy="686863"/>
          </a:xfrm>
          <a:prstGeom prst="rect">
            <a:avLst/>
          </a:prstGeom>
          <a:noFill/>
          <a:ln>
            <a:noFill/>
          </a:ln>
          <a:effectLst/>
          <a:scene3d>
            <a:camera prst="orthographicFront"/>
            <a:lightRig rig="threePt" dir="t"/>
          </a:scene3d>
          <a:sp3d>
            <a:bevelT w="114300" prst="artDeco"/>
          </a:sp3d>
          <a:extLst/>
        </p:spPr>
        <p:txBody>
          <a:bodyPr lIns="70622" tIns="35310" rIns="70622" bIns="3531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s-CO" sz="2000" b="1" i="0" u="none" strike="noStrike" kern="0" cap="none" spc="-40" normalizeH="0" baseline="0" noProof="0" dirty="0">
                <a:ln>
                  <a:noFill/>
                </a:ln>
                <a:effectLst/>
                <a:uLnTx/>
                <a:uFillTx/>
                <a:latin typeface="Arial Narrow"/>
                <a:ea typeface="Times New Roman"/>
                <a:cs typeface="Times New Roman"/>
              </a:rPr>
              <a:t>C3. Reducción del riesgo y adaptación</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s-CO" sz="2000" b="1" i="0" u="none" strike="noStrike" kern="0" cap="none" spc="-40" normalizeH="0" baseline="0" noProof="0" dirty="0">
                <a:ln>
                  <a:noFill/>
                </a:ln>
                <a:effectLst/>
                <a:uLnTx/>
                <a:uFillTx/>
                <a:latin typeface="Arial Narrow"/>
                <a:ea typeface="Times New Roman"/>
                <a:cs typeface="Times New Roman"/>
              </a:rPr>
              <a:t>al cambio climático</a:t>
            </a:r>
            <a:endParaRPr kumimoji="0" lang="es-CO" sz="2000" b="0" i="0" u="none" strike="noStrike" kern="0" cap="none" spc="-40" normalizeH="0" baseline="0" noProof="0" dirty="0">
              <a:ln>
                <a:noFill/>
              </a:ln>
              <a:effectLst/>
              <a:uLnTx/>
              <a:uFillTx/>
              <a:latin typeface="Calibri"/>
              <a:ea typeface="Times New Roman"/>
              <a:cs typeface="Times New Roman"/>
            </a:endParaRPr>
          </a:p>
        </p:txBody>
      </p:sp>
      <p:sp>
        <p:nvSpPr>
          <p:cNvPr id="30" name="Cuadro de texto 1071">
            <a:extLst>
              <a:ext uri="{FF2B5EF4-FFF2-40B4-BE49-F238E27FC236}">
                <a16:creationId xmlns="" xmlns:a16="http://schemas.microsoft.com/office/drawing/2014/main" id="{F7839F2E-A3C7-428E-9295-EF9AB2A9C7A7}"/>
              </a:ext>
            </a:extLst>
          </p:cNvPr>
          <p:cNvSpPr txBox="1"/>
          <p:nvPr/>
        </p:nvSpPr>
        <p:spPr bwMode="auto">
          <a:xfrm>
            <a:off x="7591660" y="2280049"/>
            <a:ext cx="2476893" cy="686863"/>
          </a:xfrm>
          <a:prstGeom prst="rect">
            <a:avLst/>
          </a:prstGeom>
          <a:noFill/>
          <a:ln>
            <a:noFill/>
          </a:ln>
          <a:effectLst/>
          <a:scene3d>
            <a:camera prst="orthographicFront"/>
            <a:lightRig rig="threePt" dir="t"/>
          </a:scene3d>
          <a:sp3d>
            <a:bevelT w="114300" prst="artDeco"/>
          </a:sp3d>
          <a:extLst/>
        </p:spPr>
        <p:txBody>
          <a:bodyPr wrap="square" lIns="70622" tIns="35310" rIns="70622" bIns="3531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s-CO" sz="2000" b="1" i="0" u="none" strike="noStrike" kern="0" cap="none" spc="-80" normalizeH="0" baseline="0" noProof="0" dirty="0">
                <a:ln>
                  <a:noFill/>
                </a:ln>
                <a:effectLst/>
                <a:uLnTx/>
                <a:uFillTx/>
                <a:latin typeface="Arial Narrow"/>
                <a:ea typeface="Times New Roman"/>
                <a:cs typeface="Times New Roman"/>
              </a:rPr>
              <a:t>C4. Manejo de</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s-CO" sz="2000" b="1" i="0" u="none" strike="noStrike" kern="0" cap="none" spc="-80" normalizeH="0" baseline="0" noProof="0" dirty="0">
                <a:ln>
                  <a:noFill/>
                </a:ln>
                <a:effectLst/>
                <a:uLnTx/>
                <a:uFillTx/>
                <a:latin typeface="Arial Narrow"/>
                <a:ea typeface="Times New Roman"/>
                <a:cs typeface="Times New Roman"/>
              </a:rPr>
              <a:t>emergencias y d.</a:t>
            </a:r>
            <a:endParaRPr kumimoji="0" lang="es-CO" sz="2000" b="0" i="0" u="none" strike="noStrike" kern="0" cap="none" spc="-80" normalizeH="0" baseline="0" noProof="0" dirty="0">
              <a:ln>
                <a:noFill/>
              </a:ln>
              <a:effectLst/>
              <a:uLnTx/>
              <a:uFillTx/>
              <a:latin typeface="Calibri"/>
              <a:ea typeface="Times New Roman"/>
              <a:cs typeface="Times New Roman"/>
            </a:endParaRPr>
          </a:p>
        </p:txBody>
      </p:sp>
      <p:cxnSp>
        <p:nvCxnSpPr>
          <p:cNvPr id="31" name="Conector recto 30">
            <a:extLst>
              <a:ext uri="{FF2B5EF4-FFF2-40B4-BE49-F238E27FC236}">
                <a16:creationId xmlns="" xmlns:a16="http://schemas.microsoft.com/office/drawing/2014/main" id="{C82E9509-C436-452E-B352-A6A586FA49FC}"/>
              </a:ext>
            </a:extLst>
          </p:cNvPr>
          <p:cNvCxnSpPr/>
          <p:nvPr/>
        </p:nvCxnSpPr>
        <p:spPr>
          <a:xfrm>
            <a:off x="7416469" y="2981321"/>
            <a:ext cx="3223" cy="873311"/>
          </a:xfrm>
          <a:prstGeom prst="line">
            <a:avLst/>
          </a:prstGeom>
          <a:noFill/>
          <a:ln w="9525" cap="flat" cmpd="sng" algn="ctr">
            <a:solidFill>
              <a:srgbClr val="4F81BD">
                <a:shade val="95000"/>
                <a:satMod val="105000"/>
              </a:srgbClr>
            </a:solidFill>
            <a:prstDash val="lgDashDot"/>
          </a:ln>
          <a:effectLst/>
        </p:spPr>
      </p:cxnSp>
      <p:sp>
        <p:nvSpPr>
          <p:cNvPr id="32" name="19 Rectángulo redondeado">
            <a:extLst>
              <a:ext uri="{FF2B5EF4-FFF2-40B4-BE49-F238E27FC236}">
                <a16:creationId xmlns="" xmlns:a16="http://schemas.microsoft.com/office/drawing/2014/main" id="{7A43D8F7-C351-477A-8D23-DEF115C4FD78}"/>
              </a:ext>
            </a:extLst>
          </p:cNvPr>
          <p:cNvSpPr/>
          <p:nvPr/>
        </p:nvSpPr>
        <p:spPr bwMode="auto">
          <a:xfrm>
            <a:off x="1268765" y="1566529"/>
            <a:ext cx="8592596" cy="360000"/>
          </a:xfrm>
          <a:prstGeom prst="roundRect">
            <a:avLst/>
          </a:prstGeom>
          <a:solidFill>
            <a:schemeClr val="accent6">
              <a:lumMod val="60000"/>
              <a:lumOff val="40000"/>
            </a:schemeClr>
          </a:solidFill>
          <a:ln w="25400" cap="flat" cmpd="sng" algn="ctr">
            <a:noFill/>
            <a:prstDash val="solid"/>
          </a:ln>
          <a:effectLst/>
        </p:spPr>
        <p:txBody>
          <a:bodyPr lIns="70622" tIns="35310" rIns="70622" bIns="3531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s-CO" sz="1800" b="0" i="0" u="none" strike="noStrike" kern="0" cap="none" spc="0" normalizeH="0" baseline="0" noProof="0" dirty="0">
                <a:ln>
                  <a:noFill/>
                </a:ln>
                <a:effectLst/>
                <a:uLnTx/>
                <a:uFillTx/>
                <a:latin typeface="Arial Narrow"/>
                <a:ea typeface="MS ????"/>
                <a:cs typeface="Calibri"/>
              </a:rPr>
              <a:t>Objetivo 1: Fortalecer el conocimiento del riesgo de desastres y del cambio climático y sus efectos</a:t>
            </a:r>
          </a:p>
        </p:txBody>
      </p:sp>
      <p:sp>
        <p:nvSpPr>
          <p:cNvPr id="33" name="24 Rectángulo redondeado">
            <a:extLst>
              <a:ext uri="{FF2B5EF4-FFF2-40B4-BE49-F238E27FC236}">
                <a16:creationId xmlns="" xmlns:a16="http://schemas.microsoft.com/office/drawing/2014/main" id="{11812493-4A61-4B7A-B904-F7AA88B45806}"/>
              </a:ext>
            </a:extLst>
          </p:cNvPr>
          <p:cNvSpPr/>
          <p:nvPr/>
        </p:nvSpPr>
        <p:spPr bwMode="auto">
          <a:xfrm>
            <a:off x="3540153" y="2966912"/>
            <a:ext cx="4005244" cy="648000"/>
          </a:xfrm>
          <a:prstGeom prst="roundRect">
            <a:avLst/>
          </a:prstGeom>
          <a:solidFill>
            <a:schemeClr val="accent6">
              <a:lumMod val="60000"/>
              <a:lumOff val="40000"/>
            </a:schemeClr>
          </a:solidFill>
          <a:ln w="25400" cap="flat" cmpd="sng" algn="ctr">
            <a:noFill/>
            <a:prstDash val="solid"/>
          </a:ln>
          <a:effectLst/>
        </p:spPr>
        <p:txBody>
          <a:bodyPr lIns="70622" tIns="35310" rIns="70622" bIns="35310" anchor="ctr"/>
          <a:lstStyle/>
          <a:p>
            <a:pPr algn="ctr" eaLnBrk="0" fontAlgn="base" hangingPunct="0">
              <a:spcBef>
                <a:spcPct val="0"/>
              </a:spcBef>
              <a:spcAft>
                <a:spcPct val="0"/>
              </a:spcAft>
            </a:pPr>
            <a:r>
              <a:rPr lang="es-CO" kern="0" dirty="0">
                <a:latin typeface="Arial Narrow"/>
                <a:cs typeface="Calibri"/>
              </a:rPr>
              <a:t>Objetivo 3: Reducir la vulnerabilidad territorial frente al cambio climático</a:t>
            </a:r>
          </a:p>
        </p:txBody>
      </p:sp>
      <p:sp>
        <p:nvSpPr>
          <p:cNvPr id="34" name="25 Rectángulo redondeado">
            <a:extLst>
              <a:ext uri="{FF2B5EF4-FFF2-40B4-BE49-F238E27FC236}">
                <a16:creationId xmlns="" xmlns:a16="http://schemas.microsoft.com/office/drawing/2014/main" id="{23932B64-24FE-4E66-B46C-9493880E6999}"/>
              </a:ext>
            </a:extLst>
          </p:cNvPr>
          <p:cNvSpPr/>
          <p:nvPr/>
        </p:nvSpPr>
        <p:spPr bwMode="auto">
          <a:xfrm>
            <a:off x="3543301" y="4440087"/>
            <a:ext cx="4015024" cy="648000"/>
          </a:xfrm>
          <a:prstGeom prst="roundRect">
            <a:avLst/>
          </a:prstGeom>
          <a:solidFill>
            <a:schemeClr val="accent6">
              <a:lumMod val="60000"/>
              <a:lumOff val="40000"/>
            </a:schemeClr>
          </a:solidFill>
          <a:ln w="25400" cap="flat" cmpd="sng" algn="ctr">
            <a:noFill/>
            <a:prstDash val="solid"/>
          </a:ln>
          <a:effectLst/>
        </p:spPr>
        <p:txBody>
          <a:bodyPr lIns="70622" tIns="35310" rIns="70622" bIns="35310" anchor="ctr"/>
          <a:lstStyle/>
          <a:p>
            <a:pPr algn="ctr" eaLnBrk="0" fontAlgn="base" hangingPunct="0">
              <a:spcBef>
                <a:spcPct val="0"/>
              </a:spcBef>
              <a:spcAft>
                <a:spcPct val="0"/>
              </a:spcAft>
            </a:pPr>
            <a:r>
              <a:rPr lang="es-CO" kern="0" dirty="0">
                <a:latin typeface="Arial Narrow"/>
                <a:cs typeface="Calibri"/>
              </a:rPr>
              <a:t>Objetivo  5: Reducir el riesgo sectorial y de gran impacto</a:t>
            </a:r>
          </a:p>
        </p:txBody>
      </p:sp>
      <p:sp>
        <p:nvSpPr>
          <p:cNvPr id="35" name="26 Rectángulo redondeado">
            <a:extLst>
              <a:ext uri="{FF2B5EF4-FFF2-40B4-BE49-F238E27FC236}">
                <a16:creationId xmlns="" xmlns:a16="http://schemas.microsoft.com/office/drawing/2014/main" id="{D84514B5-51A2-4A24-BE89-920E3FCA3A5A}"/>
              </a:ext>
            </a:extLst>
          </p:cNvPr>
          <p:cNvSpPr/>
          <p:nvPr/>
        </p:nvSpPr>
        <p:spPr bwMode="auto">
          <a:xfrm>
            <a:off x="3540153" y="3703865"/>
            <a:ext cx="4019241" cy="648000"/>
          </a:xfrm>
          <a:prstGeom prst="roundRect">
            <a:avLst/>
          </a:prstGeom>
          <a:solidFill>
            <a:schemeClr val="accent6">
              <a:lumMod val="60000"/>
              <a:lumOff val="40000"/>
            </a:schemeClr>
          </a:solidFill>
          <a:ln w="25400" cap="flat" cmpd="sng" algn="ctr">
            <a:noFill/>
            <a:prstDash val="solid"/>
          </a:ln>
          <a:effectLst/>
        </p:spPr>
        <p:txBody>
          <a:bodyPr lIns="70622" tIns="35310" rIns="70622" bIns="35310" anchor="ctr"/>
          <a:lstStyle/>
          <a:p>
            <a:pPr algn="ctr" eaLnBrk="0" fontAlgn="base" hangingPunct="0">
              <a:spcBef>
                <a:spcPct val="0"/>
              </a:spcBef>
              <a:spcAft>
                <a:spcPct val="0"/>
              </a:spcAft>
            </a:pPr>
            <a:r>
              <a:rPr lang="es-CO" kern="0" dirty="0">
                <a:latin typeface="Arial Narrow"/>
                <a:cs typeface="Calibri"/>
              </a:rPr>
              <a:t>Objetivo 4: Evitar nuevos escenarios de riesgo de desastres y mitigar los existentes</a:t>
            </a:r>
          </a:p>
        </p:txBody>
      </p:sp>
      <p:sp>
        <p:nvSpPr>
          <p:cNvPr id="36" name="27 Rectángulo redondeado">
            <a:extLst>
              <a:ext uri="{FF2B5EF4-FFF2-40B4-BE49-F238E27FC236}">
                <a16:creationId xmlns="" xmlns:a16="http://schemas.microsoft.com/office/drawing/2014/main" id="{5BEC6726-FBC7-4CBE-94B0-02CEEBC05F24}"/>
              </a:ext>
            </a:extLst>
          </p:cNvPr>
          <p:cNvSpPr/>
          <p:nvPr/>
        </p:nvSpPr>
        <p:spPr bwMode="auto">
          <a:xfrm>
            <a:off x="7713263" y="2972083"/>
            <a:ext cx="2284422" cy="1611230"/>
          </a:xfrm>
          <a:prstGeom prst="roundRect">
            <a:avLst/>
          </a:prstGeom>
          <a:solidFill>
            <a:schemeClr val="accent6">
              <a:lumMod val="60000"/>
              <a:lumOff val="40000"/>
            </a:schemeClr>
          </a:solidFill>
          <a:ln w="25400" cap="flat" cmpd="sng" algn="ctr">
            <a:noFill/>
            <a:prstDash val="solid"/>
          </a:ln>
          <a:effectLst/>
        </p:spPr>
        <p:txBody>
          <a:bodyPr lIns="70622" tIns="35310" rIns="70622" bIns="35310" anchor="ctr"/>
          <a:lstStyle/>
          <a:p>
            <a:pPr algn="ctr" eaLnBrk="0" fontAlgn="base" hangingPunct="0">
              <a:spcBef>
                <a:spcPct val="0"/>
              </a:spcBef>
              <a:spcAft>
                <a:spcPct val="0"/>
              </a:spcAft>
            </a:pPr>
            <a:r>
              <a:rPr lang="es-CO" kern="0" dirty="0">
                <a:latin typeface="Arial Narrow"/>
                <a:cs typeface="Calibri"/>
              </a:rPr>
              <a:t>Objetivo 6: Estar preparados para la respuesta a emergencias y desastres</a:t>
            </a:r>
          </a:p>
        </p:txBody>
      </p:sp>
      <p:sp>
        <p:nvSpPr>
          <p:cNvPr id="37" name="14 Rectángulo redondeado">
            <a:extLst>
              <a:ext uri="{FF2B5EF4-FFF2-40B4-BE49-F238E27FC236}">
                <a16:creationId xmlns="" xmlns:a16="http://schemas.microsoft.com/office/drawing/2014/main" id="{3AE99013-55FB-4654-910B-DF2EFAE553B3}"/>
              </a:ext>
            </a:extLst>
          </p:cNvPr>
          <p:cNvSpPr/>
          <p:nvPr/>
        </p:nvSpPr>
        <p:spPr bwMode="auto">
          <a:xfrm>
            <a:off x="1368660" y="6156454"/>
            <a:ext cx="8351593" cy="360000"/>
          </a:xfrm>
          <a:prstGeom prst="roundRect">
            <a:avLst/>
          </a:prstGeom>
          <a:solidFill>
            <a:schemeClr val="accent6">
              <a:lumMod val="60000"/>
              <a:lumOff val="40000"/>
            </a:schemeClr>
          </a:solidFill>
          <a:ln w="25400" cap="flat" cmpd="sng" algn="ctr">
            <a:noFill/>
            <a:prstDash val="solid"/>
          </a:ln>
          <a:effectLst/>
        </p:spPr>
        <p:txBody>
          <a:bodyPr lIns="70622" tIns="35310" rIns="70622" bIns="35310" anchor="ctr"/>
          <a:lstStyle/>
          <a:p>
            <a:pPr algn="ctr" eaLnBrk="0" fontAlgn="base" hangingPunct="0">
              <a:spcBef>
                <a:spcPct val="0"/>
              </a:spcBef>
              <a:spcAft>
                <a:spcPct val="0"/>
              </a:spcAft>
            </a:pPr>
            <a:r>
              <a:rPr lang="es-CO" kern="0">
                <a:latin typeface="Arial Narrow"/>
                <a:cs typeface="Calibri"/>
              </a:rPr>
              <a:t>Objetivo 8</a:t>
            </a:r>
            <a:r>
              <a:rPr lang="es-ES" kern="0" dirty="0">
                <a:latin typeface="Arial Narrow"/>
                <a:cs typeface="Calibri"/>
              </a:rPr>
              <a:t>: Consolidar el Sistema Distrital de Gestión de Riesgos y Cambio Climático. </a:t>
            </a:r>
            <a:endParaRPr lang="es-CO" kern="0" dirty="0">
              <a:latin typeface="Arial Narrow"/>
              <a:cs typeface="Calibri"/>
            </a:endParaRPr>
          </a:p>
        </p:txBody>
      </p:sp>
      <p:sp>
        <p:nvSpPr>
          <p:cNvPr id="38" name="15 Rectángulo redondeado">
            <a:extLst>
              <a:ext uri="{FF2B5EF4-FFF2-40B4-BE49-F238E27FC236}">
                <a16:creationId xmlns="" xmlns:a16="http://schemas.microsoft.com/office/drawing/2014/main" id="{2A551B52-44BC-4A7D-AD5B-63EA1F7E4695}"/>
              </a:ext>
            </a:extLst>
          </p:cNvPr>
          <p:cNvSpPr/>
          <p:nvPr/>
        </p:nvSpPr>
        <p:spPr bwMode="auto">
          <a:xfrm>
            <a:off x="1078070" y="5704095"/>
            <a:ext cx="8929284" cy="360000"/>
          </a:xfrm>
          <a:prstGeom prst="roundRect">
            <a:avLst/>
          </a:prstGeom>
          <a:solidFill>
            <a:schemeClr val="accent6">
              <a:lumMod val="60000"/>
              <a:lumOff val="40000"/>
            </a:schemeClr>
          </a:solidFill>
          <a:ln w="25400" cap="flat" cmpd="sng" algn="ctr">
            <a:noFill/>
            <a:prstDash val="solid"/>
          </a:ln>
          <a:effectLst/>
        </p:spPr>
        <p:txBody>
          <a:bodyPr lIns="70622" tIns="35310" rIns="70622" bIns="35310" anchor="ctr"/>
          <a:lstStyle/>
          <a:p>
            <a:pPr algn="ctr" eaLnBrk="0" fontAlgn="base" hangingPunct="0">
              <a:spcBef>
                <a:spcPct val="0"/>
              </a:spcBef>
              <a:spcAft>
                <a:spcPct val="0"/>
              </a:spcAft>
            </a:pPr>
            <a:r>
              <a:rPr lang="es-CO" kern="0" dirty="0">
                <a:latin typeface="Arial Narrow"/>
                <a:cs typeface="Calibri"/>
              </a:rPr>
              <a:t>Objetivo 7: </a:t>
            </a:r>
            <a:r>
              <a:rPr lang="es-ES" kern="0" dirty="0">
                <a:latin typeface="Arial Narrow"/>
                <a:cs typeface="Calibri"/>
              </a:rPr>
              <a:t>Fortalecer la participación, la educación y  la comunicación en el ámbito comunitario y emp.</a:t>
            </a:r>
            <a:endParaRPr lang="es-CO" kern="0" dirty="0">
              <a:latin typeface="Arial Narrow"/>
              <a:cs typeface="Calibri"/>
            </a:endParaRPr>
          </a:p>
        </p:txBody>
      </p:sp>
      <p:sp>
        <p:nvSpPr>
          <p:cNvPr id="39" name="Rectángulo 19">
            <a:extLst>
              <a:ext uri="{FF2B5EF4-FFF2-40B4-BE49-F238E27FC236}">
                <a16:creationId xmlns="" xmlns:a16="http://schemas.microsoft.com/office/drawing/2014/main" id="{C600AAA1-6F12-4776-9A29-BEEA194BFEE6}"/>
              </a:ext>
            </a:extLst>
          </p:cNvPr>
          <p:cNvSpPr>
            <a:spLocks noChangeArrowheads="1"/>
          </p:cNvSpPr>
          <p:nvPr/>
        </p:nvSpPr>
        <p:spPr bwMode="auto">
          <a:xfrm>
            <a:off x="-232777" y="681630"/>
            <a:ext cx="121418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a:r>
              <a:rPr lang="pt-BR" altLang="es-ES" sz="2200" b="1" dirty="0" err="1">
                <a:solidFill>
                  <a:schemeClr val="accent6">
                    <a:lumMod val="75000"/>
                  </a:schemeClr>
                </a:solidFill>
              </a:rPr>
              <a:t>Plan</a:t>
            </a:r>
            <a:r>
              <a:rPr lang="pt-BR" altLang="es-ES" sz="2200" b="1" dirty="0">
                <a:solidFill>
                  <a:schemeClr val="accent6">
                    <a:lumMod val="75000"/>
                  </a:schemeClr>
                </a:solidFill>
              </a:rPr>
              <a:t> Distrital de </a:t>
            </a:r>
            <a:r>
              <a:rPr lang="pt-BR" altLang="es-ES" sz="2200" b="1" dirty="0" err="1">
                <a:solidFill>
                  <a:schemeClr val="accent6">
                    <a:lumMod val="75000"/>
                  </a:schemeClr>
                </a:solidFill>
              </a:rPr>
              <a:t>Gestión</a:t>
            </a:r>
            <a:r>
              <a:rPr lang="pt-BR" altLang="es-ES" sz="2200" b="1" dirty="0">
                <a:solidFill>
                  <a:schemeClr val="accent6">
                    <a:lumMod val="75000"/>
                  </a:schemeClr>
                </a:solidFill>
              </a:rPr>
              <a:t> </a:t>
            </a:r>
            <a:r>
              <a:rPr lang="pt-BR" altLang="es-ES" sz="2200" b="1" dirty="0" err="1">
                <a:solidFill>
                  <a:schemeClr val="accent6">
                    <a:lumMod val="75000"/>
                  </a:schemeClr>
                </a:solidFill>
              </a:rPr>
              <a:t>del</a:t>
            </a:r>
            <a:r>
              <a:rPr lang="pt-BR" altLang="es-ES" sz="2200" b="1" dirty="0">
                <a:solidFill>
                  <a:schemeClr val="accent6">
                    <a:lumMod val="75000"/>
                  </a:schemeClr>
                </a:solidFill>
              </a:rPr>
              <a:t> </a:t>
            </a:r>
            <a:r>
              <a:rPr lang="pt-BR" altLang="es-ES" sz="2200" b="1" dirty="0" err="1">
                <a:solidFill>
                  <a:schemeClr val="accent6">
                    <a:lumMod val="75000"/>
                  </a:schemeClr>
                </a:solidFill>
              </a:rPr>
              <a:t>Riesgo</a:t>
            </a:r>
            <a:r>
              <a:rPr lang="pt-BR" altLang="es-ES" sz="2200" b="1" dirty="0">
                <a:solidFill>
                  <a:schemeClr val="accent6">
                    <a:lumMod val="75000"/>
                  </a:schemeClr>
                </a:solidFill>
              </a:rPr>
              <a:t> de Desastres y </a:t>
            </a:r>
            <a:r>
              <a:rPr lang="pt-BR" altLang="es-ES" sz="2200" b="1" dirty="0" err="1">
                <a:solidFill>
                  <a:schemeClr val="accent6">
                    <a:lumMod val="75000"/>
                  </a:schemeClr>
                </a:solidFill>
              </a:rPr>
              <a:t>del</a:t>
            </a:r>
            <a:r>
              <a:rPr lang="pt-BR" altLang="es-ES" sz="2200" b="1" dirty="0">
                <a:solidFill>
                  <a:schemeClr val="accent6">
                    <a:lumMod val="75000"/>
                  </a:schemeClr>
                </a:solidFill>
              </a:rPr>
              <a:t> Cambio Climático 2018-2030</a:t>
            </a:r>
            <a:endParaRPr lang="es-CO" altLang="es-ES" sz="2200" b="1" dirty="0">
              <a:solidFill>
                <a:schemeClr val="accent6">
                  <a:lumMod val="75000"/>
                </a:schemeClr>
              </a:solidFill>
            </a:endParaRPr>
          </a:p>
        </p:txBody>
      </p:sp>
      <p:sp>
        <p:nvSpPr>
          <p:cNvPr id="40" name="Bocadillo: rectángulo 22">
            <a:extLst>
              <a:ext uri="{FF2B5EF4-FFF2-40B4-BE49-F238E27FC236}">
                <a16:creationId xmlns="" xmlns:a16="http://schemas.microsoft.com/office/drawing/2014/main" id="{B769AC5B-336C-48F1-AADF-34B302E962BE}"/>
              </a:ext>
            </a:extLst>
          </p:cNvPr>
          <p:cNvSpPr/>
          <p:nvPr/>
        </p:nvSpPr>
        <p:spPr>
          <a:xfrm>
            <a:off x="1504599" y="1331220"/>
            <a:ext cx="3674294" cy="4666027"/>
          </a:xfrm>
          <a:prstGeom prst="wedgeRectCallout">
            <a:avLst>
              <a:gd name="adj1" fmla="val 134373"/>
              <a:gd name="adj2" fmla="val 10958"/>
            </a:avLst>
          </a:prstGeom>
          <a:solidFill>
            <a:schemeClr val="accent6">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457200" indent="-457200" eaLnBrk="1" fontAlgn="ctr" hangingPunct="1">
              <a:spcAft>
                <a:spcPts val="1800"/>
              </a:spcAft>
              <a:buClr>
                <a:srgbClr val="92D050"/>
              </a:buClr>
              <a:buSzPct val="150000"/>
              <a:buAutoNum type="arabicPeriod"/>
            </a:pPr>
            <a:r>
              <a:rPr lang="es-ES" sz="2300" dirty="0">
                <a:solidFill>
                  <a:schemeClr val="bg1"/>
                </a:solidFill>
                <a:latin typeface="Arial Narrow" panose="020B0606020202030204" pitchFamily="34" charset="0"/>
              </a:rPr>
              <a:t>Preparación interinstitucional para la respuesta a emergencias. </a:t>
            </a:r>
          </a:p>
          <a:p>
            <a:pPr marL="457200" indent="-457200" eaLnBrk="1" fontAlgn="ctr" hangingPunct="1">
              <a:spcAft>
                <a:spcPts val="1800"/>
              </a:spcAft>
              <a:buClr>
                <a:srgbClr val="92D050"/>
              </a:buClr>
              <a:buSzPct val="150000"/>
              <a:buAutoNum type="arabicPeriod"/>
            </a:pPr>
            <a:r>
              <a:rPr lang="es-ES" sz="2300" dirty="0">
                <a:solidFill>
                  <a:schemeClr val="bg1"/>
                </a:solidFill>
                <a:latin typeface="Arial Narrow" panose="020B0606020202030204" pitchFamily="34" charset="0"/>
              </a:rPr>
              <a:t>Preparación comunitaria y del sector privado para la respuesta a emergencias.</a:t>
            </a:r>
          </a:p>
          <a:p>
            <a:pPr marL="457200" indent="-457200" eaLnBrk="1" fontAlgn="ctr" hangingPunct="1">
              <a:spcAft>
                <a:spcPts val="1800"/>
              </a:spcAft>
              <a:buClr>
                <a:srgbClr val="92D050"/>
              </a:buClr>
              <a:buSzPct val="150000"/>
              <a:buFont typeface="+mj-lt"/>
              <a:buAutoNum type="arabicPeriod"/>
            </a:pPr>
            <a:r>
              <a:rPr lang="es-ES" sz="2300" dirty="0">
                <a:solidFill>
                  <a:schemeClr val="bg1"/>
                </a:solidFill>
                <a:latin typeface="Arial Narrow" panose="020B0606020202030204" pitchFamily="34" charset="0"/>
              </a:rPr>
              <a:t>Preparación para facilitar la recuperación</a:t>
            </a:r>
          </a:p>
        </p:txBody>
      </p:sp>
      <p:sp>
        <p:nvSpPr>
          <p:cNvPr id="41" name="Llamada rectangular 37">
            <a:extLst>
              <a:ext uri="{FF2B5EF4-FFF2-40B4-BE49-F238E27FC236}">
                <a16:creationId xmlns="" xmlns:a16="http://schemas.microsoft.com/office/drawing/2014/main" id="{9564FA0E-E76F-4E67-8A09-51169FBAE373}"/>
              </a:ext>
            </a:extLst>
          </p:cNvPr>
          <p:cNvSpPr/>
          <p:nvPr/>
        </p:nvSpPr>
        <p:spPr>
          <a:xfrm>
            <a:off x="6063872" y="935785"/>
            <a:ext cx="4435738" cy="1609669"/>
          </a:xfrm>
          <a:prstGeom prst="wedgeRectCallout">
            <a:avLst>
              <a:gd name="adj1" fmla="val -80886"/>
              <a:gd name="adj2" fmla="val 34401"/>
            </a:avLst>
          </a:prstGeom>
          <a:solidFill>
            <a:schemeClr val="bg1">
              <a:lumMod val="85000"/>
              <a:alpha val="89000"/>
            </a:schemeClr>
          </a:solidFill>
          <a:ln w="25400" cap="flat" cmpd="sng" algn="ctr">
            <a:solidFill>
              <a:schemeClr val="accent6">
                <a:lumMod val="50000"/>
              </a:schemeClr>
            </a:solidFill>
            <a:prstDash val="solid"/>
          </a:ln>
          <a:effectLst/>
        </p:spPr>
        <p:txBody>
          <a:bodyPr rtlCol="0" anchor="ctr"/>
          <a:lstStyle/>
          <a:p>
            <a:pPr algn="ctr" eaLnBrk="0" fontAlgn="base" hangingPunct="0">
              <a:spcBef>
                <a:spcPct val="0"/>
              </a:spcBef>
              <a:spcAft>
                <a:spcPct val="0"/>
              </a:spcAft>
              <a:buClr>
                <a:srgbClr val="EEECE1">
                  <a:lumMod val="75000"/>
                </a:srgbClr>
              </a:buClr>
            </a:pPr>
            <a:r>
              <a:rPr lang="es-CO" sz="2400" kern="0" dirty="0">
                <a:solidFill>
                  <a:prstClr val="black"/>
                </a:solidFill>
                <a:latin typeface="Arial" panose="020B0604020202020204" pitchFamily="34" charset="0"/>
                <a:cs typeface="Arial" panose="020B0604020202020204" pitchFamily="34" charset="0"/>
              </a:rPr>
              <a:t>Estrategia Distrital para la Respuesta a Emergencias – Marco de Actuación</a:t>
            </a:r>
            <a:endParaRPr lang="es-ES" sz="2400" kern="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55386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righ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down)">
                                      <p:cBhvr>
                                        <p:cTn id="1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463365" y="62803"/>
            <a:ext cx="9526215" cy="523220"/>
          </a:xfrm>
          <a:prstGeom prst="rect">
            <a:avLst/>
          </a:prstGeom>
          <a:noFill/>
          <a:effectLst/>
        </p:spPr>
        <p:txBody>
          <a:bodyPr wrap="square">
            <a:spAutoFit/>
          </a:bodyPr>
          <a:lstStyle/>
          <a:p>
            <a:pPr algn="ctr"/>
            <a:r>
              <a:rPr lang="es-CO" sz="2800" b="1" dirty="0">
                <a:solidFill>
                  <a:schemeClr val="bg1"/>
                </a:solidFill>
                <a:latin typeface="Arial" panose="020B0604020202020204" pitchFamily="34" charset="0"/>
                <a:cs typeface="Arial" panose="020B0604020202020204" pitchFamily="34" charset="0"/>
              </a:rPr>
              <a:t>Plan de contingencia 2</a:t>
            </a:r>
            <a:r>
              <a:rPr lang="es-CO" sz="2800" b="1" baseline="30000" dirty="0">
                <a:solidFill>
                  <a:schemeClr val="bg1"/>
                </a:solidFill>
                <a:latin typeface="Arial" panose="020B0604020202020204" pitchFamily="34" charset="0"/>
                <a:cs typeface="Arial" panose="020B0604020202020204" pitchFamily="34" charset="0"/>
              </a:rPr>
              <a:t>da</a:t>
            </a:r>
            <a:r>
              <a:rPr lang="es-CO" sz="2800" b="1" dirty="0">
                <a:solidFill>
                  <a:schemeClr val="bg1"/>
                </a:solidFill>
                <a:latin typeface="Arial" panose="020B0604020202020204" pitchFamily="34" charset="0"/>
                <a:cs typeface="Arial" panose="020B0604020202020204" pitchFamily="34" charset="0"/>
              </a:rPr>
              <a:t> temporada de lluvias</a:t>
            </a:r>
          </a:p>
        </p:txBody>
      </p:sp>
      <p:sp>
        <p:nvSpPr>
          <p:cNvPr id="11" name="Rectángulo 10"/>
          <p:cNvSpPr/>
          <p:nvPr/>
        </p:nvSpPr>
        <p:spPr>
          <a:xfrm>
            <a:off x="2548350" y="413411"/>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sp>
        <p:nvSpPr>
          <p:cNvPr id="2" name="CuadroTexto 1"/>
          <p:cNvSpPr txBox="1"/>
          <p:nvPr/>
        </p:nvSpPr>
        <p:spPr>
          <a:xfrm>
            <a:off x="7319264" y="3136001"/>
            <a:ext cx="3251200" cy="338554"/>
          </a:xfrm>
          <a:prstGeom prst="rect">
            <a:avLst/>
          </a:prstGeom>
          <a:solidFill>
            <a:schemeClr val="accent6">
              <a:lumMod val="20000"/>
              <a:lumOff val="80000"/>
              <a:alpha val="50000"/>
            </a:schemeClr>
          </a:solidFill>
        </p:spPr>
        <p:txBody>
          <a:bodyPr wrap="square" rtlCol="0">
            <a:spAutoFit/>
          </a:bodyPr>
          <a:lstStyle/>
          <a:p>
            <a:pPr algn="ctr"/>
            <a:r>
              <a:rPr lang="es-CO" sz="1600" b="1" dirty="0">
                <a:effectLst>
                  <a:outerShdw blurRad="38100" dist="38100" dir="2700000" algn="tl">
                    <a:srgbClr val="000000">
                      <a:alpha val="43137"/>
                    </a:srgbClr>
                  </a:outerShdw>
                </a:effectLst>
              </a:rPr>
              <a:t>Servicios y funciones de respuesta</a:t>
            </a:r>
          </a:p>
        </p:txBody>
      </p:sp>
      <p:pic>
        <p:nvPicPr>
          <p:cNvPr id="5" name="Imagen 4"/>
          <p:cNvPicPr>
            <a:picLocks noChangeAspect="1"/>
          </p:cNvPicPr>
          <p:nvPr/>
        </p:nvPicPr>
        <p:blipFill>
          <a:blip r:embed="rId3"/>
          <a:stretch>
            <a:fillRect/>
          </a:stretch>
        </p:blipFill>
        <p:spPr>
          <a:xfrm>
            <a:off x="6507864" y="3588649"/>
            <a:ext cx="5121113" cy="2615163"/>
          </a:xfrm>
          <a:prstGeom prst="rect">
            <a:avLst/>
          </a:prstGeom>
          <a:ln>
            <a:solidFill>
              <a:schemeClr val="tx1"/>
            </a:solidFill>
          </a:ln>
        </p:spPr>
      </p:pic>
      <p:pic>
        <p:nvPicPr>
          <p:cNvPr id="9" name="Imagen 8"/>
          <p:cNvPicPr>
            <a:picLocks noChangeAspect="1"/>
          </p:cNvPicPr>
          <p:nvPr/>
        </p:nvPicPr>
        <p:blipFill>
          <a:blip r:embed="rId4"/>
          <a:stretch>
            <a:fillRect/>
          </a:stretch>
        </p:blipFill>
        <p:spPr>
          <a:xfrm>
            <a:off x="741197" y="3305278"/>
            <a:ext cx="5083474" cy="2701863"/>
          </a:xfrm>
          <a:prstGeom prst="rect">
            <a:avLst/>
          </a:prstGeom>
        </p:spPr>
      </p:pic>
      <p:sp>
        <p:nvSpPr>
          <p:cNvPr id="12" name="CuadroTexto 11"/>
          <p:cNvSpPr txBox="1"/>
          <p:nvPr/>
        </p:nvSpPr>
        <p:spPr>
          <a:xfrm>
            <a:off x="741197" y="2918828"/>
            <a:ext cx="2786743" cy="338554"/>
          </a:xfrm>
          <a:prstGeom prst="rect">
            <a:avLst/>
          </a:prstGeom>
          <a:solidFill>
            <a:schemeClr val="accent6">
              <a:lumMod val="20000"/>
              <a:lumOff val="80000"/>
              <a:alpha val="50000"/>
            </a:schemeClr>
          </a:solidFill>
        </p:spPr>
        <p:txBody>
          <a:bodyPr wrap="square" rtlCol="0">
            <a:spAutoFit/>
          </a:bodyPr>
          <a:lstStyle/>
          <a:p>
            <a:pPr algn="ctr"/>
            <a:r>
              <a:rPr lang="es-CO" sz="1600" b="1" dirty="0">
                <a:effectLst>
                  <a:outerShdw blurRad="38100" dist="38100" dir="2700000" algn="tl">
                    <a:srgbClr val="000000">
                      <a:alpha val="43137"/>
                    </a:srgbClr>
                  </a:outerShdw>
                </a:effectLst>
              </a:rPr>
              <a:t>Niveles de Coordinación</a:t>
            </a:r>
          </a:p>
        </p:txBody>
      </p:sp>
      <p:grpSp>
        <p:nvGrpSpPr>
          <p:cNvPr id="20" name="Agrupar 19"/>
          <p:cNvGrpSpPr/>
          <p:nvPr/>
        </p:nvGrpSpPr>
        <p:grpSpPr>
          <a:xfrm>
            <a:off x="-1067538" y="2"/>
            <a:ext cx="13259538" cy="728113"/>
            <a:chOff x="-1067538" y="2"/>
            <a:chExt cx="13259538" cy="728113"/>
          </a:xfrm>
        </p:grpSpPr>
        <p:pic>
          <p:nvPicPr>
            <p:cNvPr id="21" name="Imagen 20"/>
            <p:cNvPicPr>
              <a:picLocks noChangeAspect="1"/>
            </p:cNvPicPr>
            <p:nvPr/>
          </p:nvPicPr>
          <p:blipFill>
            <a:blip r:embed="rId5"/>
            <a:stretch>
              <a:fillRect/>
            </a:stretch>
          </p:blipFill>
          <p:spPr>
            <a:xfrm>
              <a:off x="0" y="2"/>
              <a:ext cx="12192000" cy="690408"/>
            </a:xfrm>
            <a:prstGeom prst="rect">
              <a:avLst/>
            </a:prstGeom>
          </p:spPr>
        </p:pic>
        <p:sp>
          <p:nvSpPr>
            <p:cNvPr id="22" name="Rectángulo 21"/>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23" name="Rectángulo 22"/>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Instrumento Articulador</a:t>
              </a:r>
            </a:p>
          </p:txBody>
        </p:sp>
      </p:grpSp>
      <p:pic>
        <p:nvPicPr>
          <p:cNvPr id="16" name="Imagen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9" name="Imagen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sp>
        <p:nvSpPr>
          <p:cNvPr id="6" name="CuadroTexto 5">
            <a:extLst>
              <a:ext uri="{FF2B5EF4-FFF2-40B4-BE49-F238E27FC236}">
                <a16:creationId xmlns="" xmlns:a16="http://schemas.microsoft.com/office/drawing/2014/main" id="{CCCF4971-5231-4A16-BCF3-A39FC95C7153}"/>
              </a:ext>
            </a:extLst>
          </p:cNvPr>
          <p:cNvSpPr txBox="1"/>
          <p:nvPr/>
        </p:nvSpPr>
        <p:spPr>
          <a:xfrm>
            <a:off x="75335" y="815906"/>
            <a:ext cx="11947577" cy="2123658"/>
          </a:xfrm>
          <a:prstGeom prst="rect">
            <a:avLst/>
          </a:prstGeom>
          <a:noFill/>
        </p:spPr>
        <p:txBody>
          <a:bodyPr wrap="square" rtlCol="0">
            <a:spAutoFit/>
          </a:bodyPr>
          <a:lstStyle/>
          <a:p>
            <a:pPr marL="285750" indent="-285750">
              <a:buFont typeface="Arial" panose="020B0604020202020204" pitchFamily="34" charset="0"/>
              <a:buChar char="•"/>
            </a:pPr>
            <a:r>
              <a:rPr lang="es-MX" sz="2200" b="1" cap="small" dirty="0">
                <a:solidFill>
                  <a:schemeClr val="accent6">
                    <a:lumMod val="75000"/>
                  </a:schemeClr>
                </a:solidFill>
              </a:rPr>
              <a:t>Plan de Ordenamiento Territorial (POT) de Bogotá D.C.</a:t>
            </a:r>
          </a:p>
          <a:p>
            <a:endParaRPr lang="es-MX" sz="2200" b="1" cap="small" dirty="0">
              <a:solidFill>
                <a:schemeClr val="accent6">
                  <a:lumMod val="75000"/>
                </a:schemeClr>
              </a:solidFill>
            </a:endParaRPr>
          </a:p>
          <a:p>
            <a:pPr marL="285750" indent="-285750">
              <a:buFont typeface="Arial" panose="020B0604020202020204" pitchFamily="34" charset="0"/>
              <a:buChar char="•"/>
            </a:pPr>
            <a:r>
              <a:rPr lang="es-MX" sz="2200" b="1" cap="small" dirty="0">
                <a:solidFill>
                  <a:schemeClr val="accent6">
                    <a:lumMod val="75000"/>
                  </a:schemeClr>
                </a:solidFill>
              </a:rPr>
              <a:t>Plan de Desarrollo Económico, Social, Ambiental y de Obras Públicas del Distrito Capital 2020 - 2024 “Un nuevo contrato social y ambiental para la Bogotá del siglo XXI”.</a:t>
            </a:r>
          </a:p>
          <a:p>
            <a:pPr marL="285750" indent="-285750">
              <a:buFont typeface="Arial" panose="020B0604020202020204" pitchFamily="34" charset="0"/>
              <a:buChar char="•"/>
            </a:pPr>
            <a:endParaRPr lang="es-MX" sz="2200" b="1" cap="small" dirty="0">
              <a:solidFill>
                <a:schemeClr val="accent6">
                  <a:lumMod val="75000"/>
                </a:schemeClr>
              </a:solidFill>
            </a:endParaRPr>
          </a:p>
          <a:p>
            <a:pPr marL="285750" indent="-285750">
              <a:buFont typeface="Arial" panose="020B0604020202020204" pitchFamily="34" charset="0"/>
              <a:buChar char="•"/>
            </a:pPr>
            <a:r>
              <a:rPr lang="es-MX" sz="2200" b="1" cap="small" dirty="0">
                <a:solidFill>
                  <a:schemeClr val="accent6">
                    <a:lumMod val="75000"/>
                  </a:schemeClr>
                </a:solidFill>
              </a:rPr>
              <a:t>Estrategia Distrital para la Respuesta a Emergencias - Marco de Actuación</a:t>
            </a:r>
            <a:endParaRPr lang="es-CO" sz="2200" b="1" cap="small" dirty="0">
              <a:solidFill>
                <a:schemeClr val="accent6">
                  <a:lumMod val="75000"/>
                </a:schemeClr>
              </a:solidFill>
            </a:endParaRPr>
          </a:p>
        </p:txBody>
      </p:sp>
    </p:spTree>
    <p:extLst>
      <p:ext uri="{BB962C8B-B14F-4D97-AF65-F5344CB8AC3E}">
        <p14:creationId xmlns:p14="http://schemas.microsoft.com/office/powerpoint/2010/main" val="11691850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p:cNvCxnSpPr/>
          <p:nvPr/>
        </p:nvCxnSpPr>
        <p:spPr>
          <a:xfrm>
            <a:off x="0" y="681400"/>
            <a:ext cx="12189954" cy="0"/>
          </a:xfrm>
          <a:prstGeom prst="line">
            <a:avLst/>
          </a:prstGeom>
          <a:ln w="1905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 name="Imagen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9" name="Imagen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grpSp>
        <p:nvGrpSpPr>
          <p:cNvPr id="3" name="Agrupar 2"/>
          <p:cNvGrpSpPr/>
          <p:nvPr/>
        </p:nvGrpSpPr>
        <p:grpSpPr>
          <a:xfrm>
            <a:off x="-1067538" y="2"/>
            <a:ext cx="13259538" cy="690408"/>
            <a:chOff x="-1067538" y="2"/>
            <a:chExt cx="13259538" cy="690408"/>
          </a:xfrm>
        </p:grpSpPr>
        <p:pic>
          <p:nvPicPr>
            <p:cNvPr id="2" name="Imagen 1"/>
            <p:cNvPicPr>
              <a:picLocks noChangeAspect="1"/>
            </p:cNvPicPr>
            <p:nvPr/>
          </p:nvPicPr>
          <p:blipFill>
            <a:blip r:embed="rId5"/>
            <a:stretch>
              <a:fillRect/>
            </a:stretch>
          </p:blipFill>
          <p:spPr>
            <a:xfrm>
              <a:off x="0" y="2"/>
              <a:ext cx="12192000" cy="690408"/>
            </a:xfrm>
            <a:prstGeom prst="rect">
              <a:avLst/>
            </a:prstGeom>
          </p:spPr>
        </p:pic>
        <p:sp>
          <p:nvSpPr>
            <p:cNvPr id="11" name="Rectángulo 10"/>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14" name="Rectángulo 13"/>
            <p:cNvSpPr/>
            <p:nvPr/>
          </p:nvSpPr>
          <p:spPr>
            <a:xfrm>
              <a:off x="2548350" y="266450"/>
              <a:ext cx="9526215" cy="400110"/>
            </a:xfrm>
            <a:prstGeom prst="rect">
              <a:avLst/>
            </a:prstGeom>
            <a:noFill/>
            <a:effectLst/>
          </p:spPr>
          <p:txBody>
            <a:bodyPr wrap="square">
              <a:spAutoFit/>
            </a:bodyPr>
            <a:lstStyle/>
            <a:p>
              <a:pPr algn="r"/>
              <a:r>
                <a:rPr lang="es-ES" sz="2000" b="1" dirty="0">
                  <a:solidFill>
                    <a:schemeClr val="bg1"/>
                  </a:solidFill>
                  <a:latin typeface="Arial" panose="020B0604020202020204" pitchFamily="34" charset="0"/>
                  <a:cs typeface="Arial" panose="020B0604020202020204" pitchFamily="34" charset="0"/>
                </a:rPr>
                <a:t>Eventos Asociados a la Temporada</a:t>
              </a:r>
              <a:endParaRPr lang="es-CO" sz="2000" b="1" dirty="0">
                <a:solidFill>
                  <a:schemeClr val="bg1"/>
                </a:solidFill>
                <a:latin typeface="Arial" panose="020B0604020202020204" pitchFamily="34" charset="0"/>
                <a:cs typeface="Arial" panose="020B0604020202020204" pitchFamily="34" charset="0"/>
              </a:endParaRPr>
            </a:p>
          </p:txBody>
        </p:sp>
      </p:grpSp>
      <p:graphicFrame>
        <p:nvGraphicFramePr>
          <p:cNvPr id="6" name="Tabla 5"/>
          <p:cNvGraphicFramePr>
            <a:graphicFrameLocks noGrp="1"/>
          </p:cNvGraphicFramePr>
          <p:nvPr>
            <p:extLst/>
          </p:nvPr>
        </p:nvGraphicFramePr>
        <p:xfrm>
          <a:off x="639762" y="1140931"/>
          <a:ext cx="6945260" cy="4927776"/>
        </p:xfrm>
        <a:graphic>
          <a:graphicData uri="http://schemas.openxmlformats.org/drawingml/2006/table">
            <a:tbl>
              <a:tblPr firstRow="1" firstCol="1" bandRow="1">
                <a:tableStyleId>{5C22544A-7EE6-4342-B048-85BDC9FD1C3A}</a:tableStyleId>
              </a:tblPr>
              <a:tblGrid>
                <a:gridCol w="2013497">
                  <a:extLst>
                    <a:ext uri="{9D8B030D-6E8A-4147-A177-3AD203B41FA5}">
                      <a16:colId xmlns="" xmlns:a16="http://schemas.microsoft.com/office/drawing/2014/main" val="20000"/>
                    </a:ext>
                  </a:extLst>
                </a:gridCol>
                <a:gridCol w="4931763">
                  <a:extLst>
                    <a:ext uri="{9D8B030D-6E8A-4147-A177-3AD203B41FA5}">
                      <a16:colId xmlns="" xmlns:a16="http://schemas.microsoft.com/office/drawing/2014/main" val="20001"/>
                    </a:ext>
                  </a:extLst>
                </a:gridCol>
              </a:tblGrid>
              <a:tr h="159914">
                <a:tc>
                  <a:txBody>
                    <a:bodyPr/>
                    <a:lstStyle/>
                    <a:p>
                      <a:pPr algn="ctr">
                        <a:spcAft>
                          <a:spcPts val="0"/>
                        </a:spcAft>
                      </a:pPr>
                      <a:r>
                        <a:rPr lang="es-ES_tradnl" sz="1200" dirty="0">
                          <a:effectLst/>
                        </a:rPr>
                        <a:t>CLASIFICACIÓN EVENTOS*</a:t>
                      </a:r>
                      <a:endParaRPr lang="es-CO" sz="1400" dirty="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tc>
                  <a:txBody>
                    <a:bodyPr/>
                    <a:lstStyle/>
                    <a:p>
                      <a:pPr algn="ctr">
                        <a:spcAft>
                          <a:spcPts val="0"/>
                        </a:spcAft>
                      </a:pPr>
                      <a:r>
                        <a:rPr lang="es-ES_tradnl" sz="1200">
                          <a:effectLst/>
                        </a:rPr>
                        <a:t>TIPOS DE EVENTOS</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00"/>
                  </a:ext>
                </a:extLst>
              </a:tr>
              <a:tr h="159914">
                <a:tc rowSpan="5">
                  <a:txBody>
                    <a:bodyPr/>
                    <a:lstStyle/>
                    <a:p>
                      <a:pPr algn="ctr">
                        <a:spcAft>
                          <a:spcPts val="0"/>
                        </a:spcAft>
                      </a:pPr>
                      <a:r>
                        <a:rPr lang="es-ES_tradnl" sz="1200" dirty="0">
                          <a:effectLst/>
                        </a:rPr>
                        <a:t>Arbolado</a:t>
                      </a:r>
                      <a:endParaRPr lang="es-CO" sz="1400" dirty="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tc>
                  <a:txBody>
                    <a:bodyPr/>
                    <a:lstStyle/>
                    <a:p>
                      <a:pPr algn="just">
                        <a:spcAft>
                          <a:spcPts val="0"/>
                        </a:spcAft>
                      </a:pPr>
                      <a:r>
                        <a:rPr lang="es-ES_tradnl" sz="1200">
                          <a:effectLst/>
                        </a:rPr>
                        <a:t>Caída de árbol</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01"/>
                  </a:ext>
                </a:extLst>
              </a:tr>
              <a:tr h="159914">
                <a:tc vMerge="1">
                  <a:txBody>
                    <a:bodyPr/>
                    <a:lstStyle/>
                    <a:p>
                      <a:endParaRPr lang="es-CO"/>
                    </a:p>
                  </a:txBody>
                  <a:tcPr/>
                </a:tc>
                <a:tc>
                  <a:txBody>
                    <a:bodyPr/>
                    <a:lstStyle/>
                    <a:p>
                      <a:pPr algn="just">
                        <a:spcAft>
                          <a:spcPts val="0"/>
                        </a:spcAft>
                      </a:pPr>
                      <a:r>
                        <a:rPr lang="pt-BR" sz="1200">
                          <a:effectLst/>
                        </a:rPr>
                        <a:t>Caída de árbol - Caída de ramas</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02"/>
                  </a:ext>
                </a:extLst>
              </a:tr>
              <a:tr h="159914">
                <a:tc vMerge="1">
                  <a:txBody>
                    <a:bodyPr/>
                    <a:lstStyle/>
                    <a:p>
                      <a:endParaRPr lang="es-CO"/>
                    </a:p>
                  </a:txBody>
                  <a:tcPr/>
                </a:tc>
                <a:tc>
                  <a:txBody>
                    <a:bodyPr/>
                    <a:lstStyle/>
                    <a:p>
                      <a:pPr algn="just">
                        <a:spcAft>
                          <a:spcPts val="0"/>
                        </a:spcAft>
                      </a:pPr>
                      <a:r>
                        <a:rPr lang="es-ES_tradnl" sz="1200" dirty="0">
                          <a:effectLst/>
                        </a:rPr>
                        <a:t>Caída de árbol - Pérdida de verticalidad de árbol</a:t>
                      </a:r>
                      <a:endParaRPr lang="es-CO" sz="1400" dirty="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03"/>
                  </a:ext>
                </a:extLst>
              </a:tr>
              <a:tr h="159914">
                <a:tc vMerge="1">
                  <a:txBody>
                    <a:bodyPr/>
                    <a:lstStyle/>
                    <a:p>
                      <a:endParaRPr lang="es-CO"/>
                    </a:p>
                  </a:txBody>
                  <a:tcPr/>
                </a:tc>
                <a:tc>
                  <a:txBody>
                    <a:bodyPr/>
                    <a:lstStyle/>
                    <a:p>
                      <a:pPr algn="just">
                        <a:spcAft>
                          <a:spcPts val="0"/>
                        </a:spcAft>
                      </a:pPr>
                      <a:r>
                        <a:rPr lang="es-ES_tradnl" sz="1200">
                          <a:effectLst/>
                        </a:rPr>
                        <a:t>Caída de árbol - Volcamiento total de árbol</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04"/>
                  </a:ext>
                </a:extLst>
              </a:tr>
              <a:tr h="168330">
                <a:tc vMerge="1">
                  <a:txBody>
                    <a:bodyPr/>
                    <a:lstStyle/>
                    <a:p>
                      <a:endParaRPr lang="es-CO"/>
                    </a:p>
                  </a:txBody>
                  <a:tcPr/>
                </a:tc>
                <a:tc>
                  <a:txBody>
                    <a:bodyPr/>
                    <a:lstStyle/>
                    <a:p>
                      <a:pPr algn="just">
                        <a:spcAft>
                          <a:spcPts val="0"/>
                        </a:spcAft>
                      </a:pPr>
                      <a:r>
                        <a:rPr lang="es-ES_tradnl" sz="1200">
                          <a:effectLst/>
                        </a:rPr>
                        <a:t>Poda y Tala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05"/>
                  </a:ext>
                </a:extLst>
              </a:tr>
              <a:tr h="260912">
                <a:tc>
                  <a:txBody>
                    <a:bodyPr/>
                    <a:lstStyle/>
                    <a:p>
                      <a:pPr algn="ctr">
                        <a:spcAft>
                          <a:spcPts val="0"/>
                        </a:spcAft>
                      </a:pPr>
                      <a:r>
                        <a:rPr lang="es-ES_tradnl" sz="1200">
                          <a:effectLst/>
                        </a:rPr>
                        <a:t>Daño en redes de servicios públicos</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tc>
                  <a:txBody>
                    <a:bodyPr/>
                    <a:lstStyle/>
                    <a:p>
                      <a:pPr algn="just">
                        <a:spcAft>
                          <a:spcPts val="0"/>
                        </a:spcAft>
                      </a:pPr>
                      <a:r>
                        <a:rPr lang="es-ES_tradnl" sz="1200">
                          <a:effectLst/>
                        </a:rPr>
                        <a:t>Daño en redes de servicio públicos alcantarillado</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06"/>
                  </a:ext>
                </a:extLst>
              </a:tr>
              <a:tr h="159914">
                <a:tc rowSpan="7">
                  <a:txBody>
                    <a:bodyPr/>
                    <a:lstStyle/>
                    <a:p>
                      <a:pPr algn="ctr">
                        <a:spcAft>
                          <a:spcPts val="0"/>
                        </a:spcAft>
                      </a:pPr>
                      <a:r>
                        <a:rPr lang="es-ES_tradnl" sz="1200">
                          <a:effectLst/>
                        </a:rPr>
                        <a:t>Inundación y encharcamiento</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tc>
                  <a:txBody>
                    <a:bodyPr/>
                    <a:lstStyle/>
                    <a:p>
                      <a:pPr algn="just">
                        <a:spcAft>
                          <a:spcPts val="0"/>
                        </a:spcAft>
                      </a:pPr>
                      <a:r>
                        <a:rPr lang="es-ES_tradnl" sz="1200">
                          <a:effectLst/>
                        </a:rPr>
                        <a:t>Encharcamiento</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07"/>
                  </a:ext>
                </a:extLst>
              </a:tr>
              <a:tr h="269328">
                <a:tc vMerge="1">
                  <a:txBody>
                    <a:bodyPr/>
                    <a:lstStyle/>
                    <a:p>
                      <a:endParaRPr lang="es-CO"/>
                    </a:p>
                  </a:txBody>
                  <a:tcPr/>
                </a:tc>
                <a:tc>
                  <a:txBody>
                    <a:bodyPr/>
                    <a:lstStyle/>
                    <a:p>
                      <a:pPr algn="just">
                        <a:spcAft>
                          <a:spcPts val="0"/>
                        </a:spcAft>
                      </a:pPr>
                      <a:r>
                        <a:rPr lang="es-ES_tradnl" sz="1200" dirty="0">
                          <a:effectLst/>
                        </a:rPr>
                        <a:t>Inundación - Encharcamiento (Lámina de agua menor a 30 cm)</a:t>
                      </a:r>
                      <a:endParaRPr lang="es-CO" sz="1400" dirty="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08"/>
                  </a:ext>
                </a:extLst>
              </a:tr>
              <a:tr h="159914">
                <a:tc vMerge="1">
                  <a:txBody>
                    <a:bodyPr/>
                    <a:lstStyle/>
                    <a:p>
                      <a:endParaRPr lang="es-CO"/>
                    </a:p>
                  </a:txBody>
                  <a:tcPr/>
                </a:tc>
                <a:tc>
                  <a:txBody>
                    <a:bodyPr/>
                    <a:lstStyle/>
                    <a:p>
                      <a:pPr algn="just">
                        <a:spcAft>
                          <a:spcPts val="0"/>
                        </a:spcAft>
                      </a:pPr>
                      <a:r>
                        <a:rPr lang="es-ES_tradnl" sz="1200">
                          <a:effectLst/>
                        </a:rPr>
                        <a:t>Inundación</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09"/>
                  </a:ext>
                </a:extLst>
              </a:tr>
              <a:tr h="159914">
                <a:tc vMerge="1">
                  <a:txBody>
                    <a:bodyPr/>
                    <a:lstStyle/>
                    <a:p>
                      <a:endParaRPr lang="es-CO"/>
                    </a:p>
                  </a:txBody>
                  <a:tcPr/>
                </a:tc>
                <a:tc>
                  <a:txBody>
                    <a:bodyPr/>
                    <a:lstStyle/>
                    <a:p>
                      <a:pPr algn="just">
                        <a:spcAft>
                          <a:spcPts val="0"/>
                        </a:spcAft>
                      </a:pPr>
                      <a:r>
                        <a:rPr lang="es-ES_tradnl" sz="1200">
                          <a:effectLst/>
                        </a:rPr>
                        <a:t>Inundación - Inundación (Lámina de agua mayor a 30 cm)</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10"/>
                  </a:ext>
                </a:extLst>
              </a:tr>
              <a:tr h="159914">
                <a:tc vMerge="1">
                  <a:txBody>
                    <a:bodyPr/>
                    <a:lstStyle/>
                    <a:p>
                      <a:endParaRPr lang="es-CO"/>
                    </a:p>
                  </a:txBody>
                  <a:tcPr/>
                </a:tc>
                <a:tc>
                  <a:txBody>
                    <a:bodyPr/>
                    <a:lstStyle/>
                    <a:p>
                      <a:pPr algn="just">
                        <a:spcAft>
                          <a:spcPts val="0"/>
                        </a:spcAft>
                      </a:pPr>
                      <a:r>
                        <a:rPr lang="es-ES_tradnl" sz="1200">
                          <a:effectLst/>
                        </a:rPr>
                        <a:t>Inundación - Represamiento de Cauce</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11"/>
                  </a:ext>
                </a:extLst>
              </a:tr>
              <a:tr h="159914">
                <a:tc vMerge="1">
                  <a:txBody>
                    <a:bodyPr/>
                    <a:lstStyle/>
                    <a:p>
                      <a:endParaRPr lang="es-CO"/>
                    </a:p>
                  </a:txBody>
                  <a:tcPr/>
                </a:tc>
                <a:tc>
                  <a:txBody>
                    <a:bodyPr/>
                    <a:lstStyle/>
                    <a:p>
                      <a:pPr algn="just">
                        <a:spcAft>
                          <a:spcPts val="0"/>
                        </a:spcAft>
                      </a:pPr>
                      <a:r>
                        <a:rPr lang="es-ES_tradnl" sz="1200">
                          <a:effectLst/>
                        </a:rPr>
                        <a:t>Represamiento de cauce</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12"/>
                  </a:ext>
                </a:extLst>
              </a:tr>
              <a:tr h="159914">
                <a:tc vMerge="1">
                  <a:txBody>
                    <a:bodyPr/>
                    <a:lstStyle/>
                    <a:p>
                      <a:endParaRPr lang="es-CO"/>
                    </a:p>
                  </a:txBody>
                  <a:tcPr/>
                </a:tc>
                <a:tc>
                  <a:txBody>
                    <a:bodyPr/>
                    <a:lstStyle/>
                    <a:p>
                      <a:pPr algn="just">
                        <a:spcAft>
                          <a:spcPts val="0"/>
                        </a:spcAft>
                      </a:pPr>
                      <a:r>
                        <a:rPr lang="es-ES_tradnl" sz="1200">
                          <a:effectLst/>
                        </a:rPr>
                        <a:t>Tormenta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13"/>
                  </a:ext>
                </a:extLst>
              </a:tr>
              <a:tr h="159914">
                <a:tc rowSpan="5">
                  <a:txBody>
                    <a:bodyPr/>
                    <a:lstStyle/>
                    <a:p>
                      <a:pPr algn="ctr">
                        <a:spcAft>
                          <a:spcPts val="0"/>
                        </a:spcAft>
                      </a:pPr>
                      <a:r>
                        <a:rPr lang="es-ES_tradnl" sz="1200">
                          <a:effectLst/>
                        </a:rPr>
                        <a:t>Movimiento en masa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tc>
                  <a:txBody>
                    <a:bodyPr/>
                    <a:lstStyle/>
                    <a:p>
                      <a:pPr algn="just">
                        <a:spcAft>
                          <a:spcPts val="0"/>
                        </a:spcAft>
                      </a:pPr>
                      <a:r>
                        <a:rPr lang="es-ES_tradnl" sz="1200">
                          <a:effectLst/>
                        </a:rPr>
                        <a:t>Avalancha (Alud)</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14"/>
                  </a:ext>
                </a:extLst>
              </a:tr>
              <a:tr h="159914">
                <a:tc vMerge="1">
                  <a:txBody>
                    <a:bodyPr/>
                    <a:lstStyle/>
                    <a:p>
                      <a:endParaRPr lang="es-CO"/>
                    </a:p>
                  </a:txBody>
                  <a:tcPr/>
                </a:tc>
                <a:tc>
                  <a:txBody>
                    <a:bodyPr/>
                    <a:lstStyle/>
                    <a:p>
                      <a:pPr algn="just">
                        <a:spcAft>
                          <a:spcPts val="0"/>
                        </a:spcAft>
                      </a:pPr>
                      <a:r>
                        <a:rPr lang="es-ES_tradnl" sz="1200">
                          <a:effectLst/>
                        </a:rPr>
                        <a:t>Fenómeno de Remoción en Masa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15"/>
                  </a:ext>
                </a:extLst>
              </a:tr>
              <a:tr h="159914">
                <a:tc vMerge="1">
                  <a:txBody>
                    <a:bodyPr/>
                    <a:lstStyle/>
                    <a:p>
                      <a:endParaRPr lang="es-CO"/>
                    </a:p>
                  </a:txBody>
                  <a:tcPr/>
                </a:tc>
                <a:tc>
                  <a:txBody>
                    <a:bodyPr/>
                    <a:lstStyle/>
                    <a:p>
                      <a:pPr algn="just">
                        <a:spcAft>
                          <a:spcPts val="0"/>
                        </a:spcAft>
                      </a:pPr>
                      <a:r>
                        <a:rPr lang="es-ES_tradnl" sz="1200">
                          <a:effectLst/>
                        </a:rPr>
                        <a:t>Fenómeno de Remoción en Masa - Avalancha (Alud)</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16"/>
                  </a:ext>
                </a:extLst>
              </a:tr>
              <a:tr h="269328">
                <a:tc vMerge="1">
                  <a:txBody>
                    <a:bodyPr/>
                    <a:lstStyle/>
                    <a:p>
                      <a:endParaRPr lang="es-CO"/>
                    </a:p>
                  </a:txBody>
                  <a:tcPr/>
                </a:tc>
                <a:tc>
                  <a:txBody>
                    <a:bodyPr/>
                    <a:lstStyle/>
                    <a:p>
                      <a:pPr algn="just">
                        <a:spcAft>
                          <a:spcPts val="0"/>
                        </a:spcAft>
                      </a:pPr>
                      <a:r>
                        <a:rPr lang="es-ES_tradnl" sz="1200">
                          <a:effectLst/>
                        </a:rPr>
                        <a:t>Fenómeno de Remoción en Masa - Riesgo de Fenómeno de remoción en masa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17"/>
                  </a:ext>
                </a:extLst>
              </a:tr>
              <a:tr h="159914">
                <a:tc vMerge="1">
                  <a:txBody>
                    <a:bodyPr/>
                    <a:lstStyle/>
                    <a:p>
                      <a:endParaRPr lang="es-CO"/>
                    </a:p>
                  </a:txBody>
                  <a:tcPr/>
                </a:tc>
                <a:tc>
                  <a:txBody>
                    <a:bodyPr/>
                    <a:lstStyle/>
                    <a:p>
                      <a:pPr algn="just">
                        <a:spcAft>
                          <a:spcPts val="0"/>
                        </a:spcAft>
                      </a:pPr>
                      <a:r>
                        <a:rPr lang="es-ES_tradnl" sz="1200">
                          <a:effectLst/>
                        </a:rPr>
                        <a:t>Riesgo de Fenómeno de remoción en masa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18"/>
                  </a:ext>
                </a:extLst>
              </a:tr>
              <a:tr h="159914">
                <a:tc rowSpan="2">
                  <a:txBody>
                    <a:bodyPr/>
                    <a:lstStyle/>
                    <a:p>
                      <a:pPr algn="ctr">
                        <a:spcAft>
                          <a:spcPts val="0"/>
                        </a:spcAft>
                      </a:pPr>
                      <a:r>
                        <a:rPr lang="es-ES_tradnl" sz="1200">
                          <a:effectLst/>
                        </a:rPr>
                        <a:t>Vendaval</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tc>
                  <a:txBody>
                    <a:bodyPr/>
                    <a:lstStyle/>
                    <a:p>
                      <a:pPr algn="just">
                        <a:spcAft>
                          <a:spcPts val="0"/>
                        </a:spcAft>
                      </a:pPr>
                      <a:r>
                        <a:rPr lang="es-ES_tradnl" sz="1200">
                          <a:effectLst/>
                        </a:rPr>
                        <a:t>Daño o falla estructural - Caída de elementos por vendaval</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19"/>
                  </a:ext>
                </a:extLst>
              </a:tr>
              <a:tr h="159914">
                <a:tc vMerge="1">
                  <a:txBody>
                    <a:bodyPr/>
                    <a:lstStyle/>
                    <a:p>
                      <a:endParaRPr lang="es-CO"/>
                    </a:p>
                  </a:txBody>
                  <a:tcPr/>
                </a:tc>
                <a:tc>
                  <a:txBody>
                    <a:bodyPr/>
                    <a:lstStyle/>
                    <a:p>
                      <a:pPr algn="just">
                        <a:spcAft>
                          <a:spcPts val="0"/>
                        </a:spcAft>
                      </a:pPr>
                      <a:r>
                        <a:rPr lang="es-ES_tradnl" sz="1200">
                          <a:effectLst/>
                        </a:rPr>
                        <a:t>Vendaval</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20"/>
                  </a:ext>
                </a:extLst>
              </a:tr>
              <a:tr h="159914">
                <a:tc rowSpan="2">
                  <a:txBody>
                    <a:bodyPr/>
                    <a:lstStyle/>
                    <a:p>
                      <a:pPr algn="ctr">
                        <a:spcAft>
                          <a:spcPts val="0"/>
                        </a:spcAft>
                      </a:pPr>
                      <a:r>
                        <a:rPr lang="es-ES_tradnl" sz="1200">
                          <a:effectLst/>
                        </a:rPr>
                        <a:t>Afectación por granizada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tc>
                  <a:txBody>
                    <a:bodyPr/>
                    <a:lstStyle/>
                    <a:p>
                      <a:pPr algn="just">
                        <a:spcAft>
                          <a:spcPts val="0"/>
                        </a:spcAft>
                      </a:pPr>
                      <a:r>
                        <a:rPr lang="es-ES_tradnl" sz="1200">
                          <a:effectLst/>
                        </a:rPr>
                        <a:t>Granizada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21"/>
                  </a:ext>
                </a:extLst>
              </a:tr>
              <a:tr h="168330">
                <a:tc vMerge="1">
                  <a:txBody>
                    <a:bodyPr/>
                    <a:lstStyle/>
                    <a:p>
                      <a:endParaRPr lang="es-CO"/>
                    </a:p>
                  </a:txBody>
                  <a:tcPr/>
                </a:tc>
                <a:tc>
                  <a:txBody>
                    <a:bodyPr/>
                    <a:lstStyle/>
                    <a:p>
                      <a:pPr algn="just">
                        <a:spcAft>
                          <a:spcPts val="0"/>
                        </a:spcAft>
                      </a:pPr>
                      <a:r>
                        <a:rPr lang="es-ES_tradnl" sz="1200">
                          <a:effectLst/>
                        </a:rPr>
                        <a:t>Inundación - Granizada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22"/>
                  </a:ext>
                </a:extLst>
              </a:tr>
              <a:tr h="168330">
                <a:tc>
                  <a:txBody>
                    <a:bodyPr/>
                    <a:lstStyle/>
                    <a:p>
                      <a:pPr algn="ctr">
                        <a:spcAft>
                          <a:spcPts val="0"/>
                        </a:spcAft>
                      </a:pPr>
                      <a:r>
                        <a:rPr lang="es-ES_tradnl" sz="1200">
                          <a:effectLst/>
                        </a:rPr>
                        <a:t>Tormenta eléctrica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tc>
                  <a:txBody>
                    <a:bodyPr/>
                    <a:lstStyle/>
                    <a:p>
                      <a:pPr algn="just">
                        <a:spcAft>
                          <a:spcPts val="0"/>
                        </a:spcAft>
                      </a:pPr>
                      <a:r>
                        <a:rPr lang="es-ES_tradnl" sz="1200">
                          <a:effectLst/>
                        </a:rPr>
                        <a:t>Electrocución - Caída de Rayos</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23"/>
                  </a:ext>
                </a:extLst>
              </a:tr>
              <a:tr h="168330">
                <a:tc>
                  <a:txBody>
                    <a:bodyPr/>
                    <a:lstStyle/>
                    <a:p>
                      <a:pPr algn="ctr">
                        <a:spcAft>
                          <a:spcPts val="0"/>
                        </a:spcAft>
                      </a:pPr>
                      <a:r>
                        <a:rPr lang="es-ES_tradnl" sz="1200">
                          <a:effectLst/>
                        </a:rPr>
                        <a:t>Rayos</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tc>
                  <a:txBody>
                    <a:bodyPr/>
                    <a:lstStyle/>
                    <a:p>
                      <a:pPr algn="just">
                        <a:spcAft>
                          <a:spcPts val="0"/>
                        </a:spcAft>
                      </a:pPr>
                      <a:r>
                        <a:rPr lang="es-ES_tradnl" sz="1200" dirty="0">
                          <a:effectLst/>
                        </a:rPr>
                        <a:t>Rayo</a:t>
                      </a:r>
                      <a:endParaRPr lang="es-CO" sz="1400" dirty="0">
                        <a:effectLst/>
                        <a:latin typeface="Arial" panose="020B0604020202020204" pitchFamily="34" charset="0"/>
                        <a:ea typeface="Calibri" panose="020F0502020204030204" pitchFamily="34" charset="0"/>
                        <a:cs typeface="Times New Roman" panose="02020603050405020304" pitchFamily="18" charset="0"/>
                      </a:endParaRPr>
                    </a:p>
                  </a:txBody>
                  <a:tcPr marL="39277" marR="39277" marT="0" marB="0" anchor="ctr"/>
                </a:tc>
                <a:extLst>
                  <a:ext uri="{0D108BD9-81ED-4DB2-BD59-A6C34878D82A}">
                    <a16:rowId xmlns="" xmlns:a16="http://schemas.microsoft.com/office/drawing/2014/main" val="10024"/>
                  </a:ext>
                </a:extLst>
              </a:tr>
            </a:tbl>
          </a:graphicData>
        </a:graphic>
      </p:graphicFrame>
      <p:pic>
        <p:nvPicPr>
          <p:cNvPr id="24" name="Imagen 23"/>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02857" y="2543047"/>
            <a:ext cx="4171708" cy="2268795"/>
          </a:xfrm>
          <a:prstGeom prst="rect">
            <a:avLst/>
          </a:prstGeom>
          <a:noFill/>
        </p:spPr>
      </p:pic>
      <p:sp>
        <p:nvSpPr>
          <p:cNvPr id="25" name="Rectángulo 24"/>
          <p:cNvSpPr/>
          <p:nvPr/>
        </p:nvSpPr>
        <p:spPr>
          <a:xfrm>
            <a:off x="8152910" y="1829810"/>
            <a:ext cx="3921655" cy="646331"/>
          </a:xfrm>
          <a:prstGeom prst="rect">
            <a:avLst/>
          </a:prstGeom>
        </p:spPr>
        <p:txBody>
          <a:bodyPr wrap="square">
            <a:spAutoFit/>
          </a:bodyPr>
          <a:lstStyle/>
          <a:p>
            <a:r>
              <a:rPr lang="es-ES" dirty="0"/>
              <a:t>Ocurrencia eventos versus personas afectas. 2da temporada del 2020</a:t>
            </a:r>
            <a:endParaRPr lang="es-CO" dirty="0"/>
          </a:p>
        </p:txBody>
      </p:sp>
    </p:spTree>
    <p:extLst>
      <p:ext uri="{BB962C8B-B14F-4D97-AF65-F5344CB8AC3E}">
        <p14:creationId xmlns:p14="http://schemas.microsoft.com/office/powerpoint/2010/main" val="15270158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n 32">
            <a:extLst>
              <a:ext uri="{FF2B5EF4-FFF2-40B4-BE49-F238E27FC236}">
                <a16:creationId xmlns="" xmlns:a16="http://schemas.microsoft.com/office/drawing/2014/main" id="{D0695273-1DE5-4D7D-AD24-4936E26757D4}"/>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03443" y="1612068"/>
            <a:ext cx="2555481" cy="3705278"/>
          </a:xfrm>
          <a:prstGeom prst="rect">
            <a:avLst/>
          </a:prstGeom>
          <a:noFill/>
          <a:ln>
            <a:noFill/>
          </a:ln>
        </p:spPr>
      </p:pic>
      <p:pic>
        <p:nvPicPr>
          <p:cNvPr id="32" name="Imagen 31">
            <a:extLst>
              <a:ext uri="{FF2B5EF4-FFF2-40B4-BE49-F238E27FC236}">
                <a16:creationId xmlns="" xmlns:a16="http://schemas.microsoft.com/office/drawing/2014/main" id="{72064D0C-CFEA-44BB-9C84-7CD09023786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98658" y="1587353"/>
            <a:ext cx="2839546" cy="3720997"/>
          </a:xfrm>
          <a:prstGeom prst="rect">
            <a:avLst/>
          </a:prstGeom>
          <a:noFill/>
          <a:ln>
            <a:noFill/>
          </a:ln>
        </p:spPr>
      </p:pic>
      <p:pic>
        <p:nvPicPr>
          <p:cNvPr id="31" name="Imagen 30">
            <a:extLst>
              <a:ext uri="{FF2B5EF4-FFF2-40B4-BE49-F238E27FC236}">
                <a16:creationId xmlns="" xmlns:a16="http://schemas.microsoft.com/office/drawing/2014/main" id="{3FC21037-69F7-47C2-8342-10FA6FACDA9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23521" y="1587354"/>
            <a:ext cx="2660598" cy="3729992"/>
          </a:xfrm>
          <a:prstGeom prst="rect">
            <a:avLst/>
          </a:prstGeom>
          <a:noFill/>
          <a:ln>
            <a:noFill/>
          </a:ln>
        </p:spPr>
      </p:pic>
      <p:cxnSp>
        <p:nvCxnSpPr>
          <p:cNvPr id="7" name="Conector recto 6"/>
          <p:cNvCxnSpPr/>
          <p:nvPr/>
        </p:nvCxnSpPr>
        <p:spPr>
          <a:xfrm>
            <a:off x="0" y="681400"/>
            <a:ext cx="12189954" cy="0"/>
          </a:xfrm>
          <a:prstGeom prst="line">
            <a:avLst/>
          </a:prstGeom>
          <a:ln w="1905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 name="Imagen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9" name="Imagen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sp>
        <p:nvSpPr>
          <p:cNvPr id="19" name="CuadroTexto 18"/>
          <p:cNvSpPr txBox="1"/>
          <p:nvPr/>
        </p:nvSpPr>
        <p:spPr>
          <a:xfrm>
            <a:off x="76359" y="767191"/>
            <a:ext cx="3688208" cy="461665"/>
          </a:xfrm>
          <a:prstGeom prst="rect">
            <a:avLst/>
          </a:prstGeom>
          <a:noFill/>
        </p:spPr>
        <p:txBody>
          <a:bodyPr wrap="square" rtlCol="0">
            <a:spAutoFit/>
          </a:bodyPr>
          <a:lstStyle/>
          <a:p>
            <a:pPr algn="ctr"/>
            <a:r>
              <a:rPr lang="es-CO" sz="2400" b="1" dirty="0">
                <a:solidFill>
                  <a:schemeClr val="accent6">
                    <a:lumMod val="50000"/>
                  </a:schemeClr>
                </a:solidFill>
                <a:latin typeface="Arial" panose="020B0604020202020204" pitchFamily="34" charset="0"/>
                <a:cs typeface="Arial" panose="020B0604020202020204" pitchFamily="34" charset="0"/>
              </a:rPr>
              <a:t>Predicción climática</a:t>
            </a:r>
          </a:p>
        </p:txBody>
      </p:sp>
      <p:grpSp>
        <p:nvGrpSpPr>
          <p:cNvPr id="3" name="Agrupar 2"/>
          <p:cNvGrpSpPr/>
          <p:nvPr/>
        </p:nvGrpSpPr>
        <p:grpSpPr>
          <a:xfrm>
            <a:off x="-1067538" y="2"/>
            <a:ext cx="13259538" cy="728113"/>
            <a:chOff x="-1067538" y="2"/>
            <a:chExt cx="13259538" cy="728113"/>
          </a:xfrm>
        </p:grpSpPr>
        <p:pic>
          <p:nvPicPr>
            <p:cNvPr id="2" name="Imagen 1"/>
            <p:cNvPicPr>
              <a:picLocks noChangeAspect="1"/>
            </p:cNvPicPr>
            <p:nvPr/>
          </p:nvPicPr>
          <p:blipFill>
            <a:blip r:embed="rId8"/>
            <a:stretch>
              <a:fillRect/>
            </a:stretch>
          </p:blipFill>
          <p:spPr>
            <a:xfrm>
              <a:off x="0" y="2"/>
              <a:ext cx="12192000" cy="690408"/>
            </a:xfrm>
            <a:prstGeom prst="rect">
              <a:avLst/>
            </a:prstGeom>
          </p:spPr>
        </p:pic>
        <p:sp>
          <p:nvSpPr>
            <p:cNvPr id="11" name="Rectángulo 10"/>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14" name="Rectángulo 13"/>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Escenario de Riesgo</a:t>
              </a:r>
            </a:p>
          </p:txBody>
        </p:sp>
      </p:grpSp>
      <p:sp>
        <p:nvSpPr>
          <p:cNvPr id="12" name="CuadroTexto 11"/>
          <p:cNvSpPr txBox="1"/>
          <p:nvPr/>
        </p:nvSpPr>
        <p:spPr>
          <a:xfrm>
            <a:off x="4547286" y="778089"/>
            <a:ext cx="7311639" cy="461665"/>
          </a:xfrm>
          <a:prstGeom prst="rect">
            <a:avLst/>
          </a:prstGeom>
          <a:noFill/>
        </p:spPr>
        <p:txBody>
          <a:bodyPr wrap="square" rtlCol="0">
            <a:spAutoFit/>
          </a:bodyPr>
          <a:lstStyle/>
          <a:p>
            <a:r>
              <a:rPr lang="es-CO" sz="2400" b="1" dirty="0">
                <a:solidFill>
                  <a:schemeClr val="accent6">
                    <a:lumMod val="50000"/>
                  </a:schemeClr>
                </a:solidFill>
                <a:latin typeface="Arial" panose="020B0604020202020204" pitchFamily="34" charset="0"/>
                <a:cs typeface="Arial" panose="020B0604020202020204" pitchFamily="34" charset="0"/>
              </a:rPr>
              <a:t>Antecedentes históricos de déficit de lluvias</a:t>
            </a:r>
          </a:p>
        </p:txBody>
      </p:sp>
      <p:pic>
        <p:nvPicPr>
          <p:cNvPr id="24" name="Imagen 23"/>
          <p:cNvPicPr/>
          <p:nvPr/>
        </p:nvPicPr>
        <p:blipFill rotWithShape="1">
          <a:blip r:embed="rId9">
            <a:extLst>
              <a:ext uri="{28A0092B-C50C-407E-A947-70E740481C1C}">
                <a14:useLocalDpi xmlns:a14="http://schemas.microsoft.com/office/drawing/2010/main" val="0"/>
              </a:ext>
            </a:extLst>
          </a:blip>
          <a:srcRect t="2388" b="3582"/>
          <a:stretch/>
        </p:blipFill>
        <p:spPr bwMode="auto">
          <a:xfrm>
            <a:off x="37459" y="4679758"/>
            <a:ext cx="3658110" cy="2049732"/>
          </a:xfrm>
          <a:prstGeom prst="rect">
            <a:avLst/>
          </a:prstGeom>
          <a:ln>
            <a:noFill/>
          </a:ln>
          <a:extLst>
            <a:ext uri="{53640926-AAD7-44D8-BBD7-CCE9431645EC}">
              <a14:shadowObscured xmlns:a14="http://schemas.microsoft.com/office/drawing/2010/main"/>
            </a:ext>
          </a:extLst>
        </p:spPr>
      </p:pic>
      <p:grpSp>
        <p:nvGrpSpPr>
          <p:cNvPr id="6" name="Grupo 5"/>
          <p:cNvGrpSpPr/>
          <p:nvPr/>
        </p:nvGrpSpPr>
        <p:grpSpPr>
          <a:xfrm>
            <a:off x="3882831" y="1549649"/>
            <a:ext cx="8206390" cy="3909140"/>
            <a:chOff x="3882831" y="1549649"/>
            <a:chExt cx="8206390" cy="3909140"/>
          </a:xfrm>
        </p:grpSpPr>
        <p:sp>
          <p:nvSpPr>
            <p:cNvPr id="4" name="Rectángulo 3"/>
            <p:cNvSpPr/>
            <p:nvPr/>
          </p:nvSpPr>
          <p:spPr>
            <a:xfrm>
              <a:off x="3882831" y="1549649"/>
              <a:ext cx="8206390" cy="39091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6" name="CuadroTexto 25"/>
            <p:cNvSpPr txBox="1"/>
            <p:nvPr/>
          </p:nvSpPr>
          <p:spPr>
            <a:xfrm>
              <a:off x="4075448" y="2007896"/>
              <a:ext cx="1126911" cy="307777"/>
            </a:xfrm>
            <a:prstGeom prst="rect">
              <a:avLst/>
            </a:prstGeom>
            <a:noFill/>
          </p:spPr>
          <p:txBody>
            <a:bodyPr wrap="square" rtlCol="0">
              <a:spAutoFit/>
            </a:bodyPr>
            <a:lstStyle/>
            <a:p>
              <a:r>
                <a:rPr lang="es-CO" sz="1400" dirty="0"/>
                <a:t>Marzo 2020</a:t>
              </a:r>
            </a:p>
          </p:txBody>
        </p:sp>
        <p:sp>
          <p:nvSpPr>
            <p:cNvPr id="29" name="CuadroTexto 28"/>
            <p:cNvSpPr txBox="1"/>
            <p:nvPr/>
          </p:nvSpPr>
          <p:spPr>
            <a:xfrm>
              <a:off x="6737545" y="2105745"/>
              <a:ext cx="1126911" cy="307777"/>
            </a:xfrm>
            <a:prstGeom prst="rect">
              <a:avLst/>
            </a:prstGeom>
            <a:noFill/>
          </p:spPr>
          <p:txBody>
            <a:bodyPr wrap="square" rtlCol="0">
              <a:spAutoFit/>
            </a:bodyPr>
            <a:lstStyle/>
            <a:p>
              <a:r>
                <a:rPr lang="es-CO" sz="1400" dirty="0"/>
                <a:t>Abril 2020</a:t>
              </a:r>
            </a:p>
          </p:txBody>
        </p:sp>
        <p:sp>
          <p:nvSpPr>
            <p:cNvPr id="30" name="CuadroTexto 29"/>
            <p:cNvSpPr txBox="1"/>
            <p:nvPr/>
          </p:nvSpPr>
          <p:spPr>
            <a:xfrm>
              <a:off x="9438188" y="2078988"/>
              <a:ext cx="1126911" cy="307777"/>
            </a:xfrm>
            <a:prstGeom prst="rect">
              <a:avLst/>
            </a:prstGeom>
            <a:noFill/>
          </p:spPr>
          <p:txBody>
            <a:bodyPr wrap="square" rtlCol="0">
              <a:spAutoFit/>
            </a:bodyPr>
            <a:lstStyle/>
            <a:p>
              <a:r>
                <a:rPr lang="es-CO" sz="1400" dirty="0"/>
                <a:t>Mayo 2020</a:t>
              </a:r>
            </a:p>
          </p:txBody>
        </p:sp>
      </p:grpSp>
      <p:sp>
        <p:nvSpPr>
          <p:cNvPr id="23" name="CuadroTexto 22">
            <a:extLst>
              <a:ext uri="{FF2B5EF4-FFF2-40B4-BE49-F238E27FC236}">
                <a16:creationId xmlns="" xmlns:a16="http://schemas.microsoft.com/office/drawing/2014/main" id="{6FB204A0-B774-4BBF-8EF9-EAEBD412EC10}"/>
              </a:ext>
            </a:extLst>
          </p:cNvPr>
          <p:cNvSpPr txBox="1"/>
          <p:nvPr/>
        </p:nvSpPr>
        <p:spPr>
          <a:xfrm>
            <a:off x="220657" y="1255531"/>
            <a:ext cx="3688208" cy="3323987"/>
          </a:xfrm>
          <a:prstGeom prst="rect">
            <a:avLst/>
          </a:prstGeom>
          <a:noFill/>
        </p:spPr>
        <p:txBody>
          <a:bodyPr wrap="square">
            <a:spAutoFit/>
          </a:bodyPr>
          <a:lstStyle/>
          <a:p>
            <a:r>
              <a:rPr lang="es-MX" sz="1400" dirty="0"/>
              <a:t>Marzo predominará el comportamiento excesivo en Bogotá (excesos entre 10% - 40% respecto al promedio).</a:t>
            </a:r>
          </a:p>
          <a:p>
            <a:endParaRPr lang="es-MX" sz="1400" dirty="0"/>
          </a:p>
          <a:p>
            <a:r>
              <a:rPr lang="es-MX" sz="1400" dirty="0"/>
              <a:t>Abril volúmenes de lluvia cercanos a los valores normales climatológicos para Bogotá e incluso por encima de los promedios (excesos entre 10% - 40% respecto al promedio). </a:t>
            </a:r>
          </a:p>
          <a:p>
            <a:endParaRPr lang="es-MX" sz="1400" dirty="0"/>
          </a:p>
          <a:p>
            <a:r>
              <a:rPr lang="es-MX" sz="1400" dirty="0"/>
              <a:t>Mayo precipitaciones entre lo normal respecto al valor climatológico para Bogotá de la temporada.</a:t>
            </a:r>
          </a:p>
          <a:p>
            <a:endParaRPr lang="es-MX" sz="1400" dirty="0"/>
          </a:p>
          <a:p>
            <a:r>
              <a:rPr lang="es-ES_tradnl" sz="1200" dirty="0">
                <a:solidFill>
                  <a:schemeClr val="accent6">
                    <a:lumMod val="75000"/>
                  </a:schemeClr>
                </a:solidFill>
                <a:effectLst/>
                <a:latin typeface="Arial" panose="020B0604020202020204" pitchFamily="34" charset="0"/>
                <a:ea typeface="Calibri" panose="020F0502020204030204" pitchFamily="34" charset="0"/>
              </a:rPr>
              <a:t>Boletín de predicción climática y recomendación sectorial – IDEAM, 2021</a:t>
            </a:r>
            <a:endParaRPr lang="es-CO" sz="1050" dirty="0">
              <a:solidFill>
                <a:schemeClr val="accent6">
                  <a:lumMod val="75000"/>
                </a:schemeClr>
              </a:solidFill>
            </a:endParaRPr>
          </a:p>
        </p:txBody>
      </p:sp>
    </p:spTree>
    <p:extLst>
      <p:ext uri="{BB962C8B-B14F-4D97-AF65-F5344CB8AC3E}">
        <p14:creationId xmlns:p14="http://schemas.microsoft.com/office/powerpoint/2010/main" val="1175598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p:cNvCxnSpPr/>
          <p:nvPr/>
        </p:nvCxnSpPr>
        <p:spPr>
          <a:xfrm>
            <a:off x="0" y="681400"/>
            <a:ext cx="12189954" cy="0"/>
          </a:xfrm>
          <a:prstGeom prst="line">
            <a:avLst/>
          </a:prstGeom>
          <a:ln w="1905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 name="Imagen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grpSp>
        <p:nvGrpSpPr>
          <p:cNvPr id="3" name="Agrupar 2"/>
          <p:cNvGrpSpPr/>
          <p:nvPr/>
        </p:nvGrpSpPr>
        <p:grpSpPr>
          <a:xfrm>
            <a:off x="-1067538" y="2"/>
            <a:ext cx="13259538" cy="728113"/>
            <a:chOff x="-1067538" y="2"/>
            <a:chExt cx="13259538" cy="728113"/>
          </a:xfrm>
        </p:grpSpPr>
        <p:pic>
          <p:nvPicPr>
            <p:cNvPr id="2" name="Imagen 1"/>
            <p:cNvPicPr>
              <a:picLocks noChangeAspect="1"/>
            </p:cNvPicPr>
            <p:nvPr/>
          </p:nvPicPr>
          <p:blipFill>
            <a:blip r:embed="rId4"/>
            <a:stretch>
              <a:fillRect/>
            </a:stretch>
          </p:blipFill>
          <p:spPr>
            <a:xfrm>
              <a:off x="0" y="2"/>
              <a:ext cx="12192000" cy="690408"/>
            </a:xfrm>
            <a:prstGeom prst="rect">
              <a:avLst/>
            </a:prstGeom>
          </p:spPr>
        </p:pic>
        <p:sp>
          <p:nvSpPr>
            <p:cNvPr id="11" name="Rectángulo 10"/>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14" name="Rectángulo 13"/>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Escenario de Riesgo</a:t>
              </a:r>
            </a:p>
          </p:txBody>
        </p:sp>
      </p:grpSp>
      <p:pic>
        <p:nvPicPr>
          <p:cNvPr id="23" name="Imagen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31" name="Imagen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sp>
        <p:nvSpPr>
          <p:cNvPr id="32" name="CuadroTexto 31"/>
          <p:cNvSpPr txBox="1"/>
          <p:nvPr/>
        </p:nvSpPr>
        <p:spPr>
          <a:xfrm>
            <a:off x="297637" y="818944"/>
            <a:ext cx="10336507" cy="461665"/>
          </a:xfrm>
          <a:prstGeom prst="rect">
            <a:avLst/>
          </a:prstGeom>
          <a:noFill/>
        </p:spPr>
        <p:txBody>
          <a:bodyPr wrap="square" rtlCol="0">
            <a:spAutoFit/>
          </a:bodyPr>
          <a:lstStyle/>
          <a:p>
            <a:r>
              <a:rPr lang="es-CO" sz="2400" b="1" dirty="0">
                <a:solidFill>
                  <a:schemeClr val="accent6">
                    <a:lumMod val="50000"/>
                  </a:schemeClr>
                </a:solidFill>
                <a:latin typeface="Arial" panose="020B0604020202020204" pitchFamily="34" charset="0"/>
                <a:cs typeface="Arial" panose="020B0604020202020204" pitchFamily="34" charset="0"/>
              </a:rPr>
              <a:t>Antecedentes históricos de déficit de lluvias</a:t>
            </a:r>
          </a:p>
        </p:txBody>
      </p:sp>
      <p:pic>
        <p:nvPicPr>
          <p:cNvPr id="33" name="Imagen 32"/>
          <p:cNvPicPr/>
          <p:nvPr/>
        </p:nvPicPr>
        <p:blipFill>
          <a:blip r:embed="rId6" cstate="print">
            <a:extLst>
              <a:ext uri="{28A0092B-C50C-407E-A947-70E740481C1C}">
                <a14:useLocalDpi xmlns:a14="http://schemas.microsoft.com/office/drawing/2010/main" val="0"/>
              </a:ext>
            </a:extLst>
          </a:blip>
          <a:stretch>
            <a:fillRect/>
          </a:stretch>
        </p:blipFill>
        <p:spPr bwMode="auto">
          <a:xfrm>
            <a:off x="297637" y="1280609"/>
            <a:ext cx="5402648" cy="2632068"/>
          </a:xfrm>
          <a:prstGeom prst="rect">
            <a:avLst/>
          </a:prstGeom>
          <a:noFill/>
        </p:spPr>
      </p:pic>
      <p:pic>
        <p:nvPicPr>
          <p:cNvPr id="34" name="Imagen 33"/>
          <p:cNvPicPr/>
          <p:nvPr/>
        </p:nvPicPr>
        <p:blipFill>
          <a:blip r:embed="rId7" cstate="print">
            <a:extLst>
              <a:ext uri="{28A0092B-C50C-407E-A947-70E740481C1C}">
                <a14:useLocalDpi xmlns:a14="http://schemas.microsoft.com/office/drawing/2010/main" val="0"/>
              </a:ext>
            </a:extLst>
          </a:blip>
          <a:stretch>
            <a:fillRect/>
          </a:stretch>
        </p:blipFill>
        <p:spPr bwMode="auto">
          <a:xfrm>
            <a:off x="6572340" y="1280609"/>
            <a:ext cx="4933859" cy="2632068"/>
          </a:xfrm>
          <a:prstGeom prst="rect">
            <a:avLst/>
          </a:prstGeom>
          <a:noFill/>
        </p:spPr>
      </p:pic>
      <p:pic>
        <p:nvPicPr>
          <p:cNvPr id="35" name="Imagen 34"/>
          <p:cNvPicPr/>
          <p:nvPr/>
        </p:nvPicPr>
        <p:blipFill>
          <a:blip r:embed="rId8" cstate="print">
            <a:extLst>
              <a:ext uri="{28A0092B-C50C-407E-A947-70E740481C1C}">
                <a14:useLocalDpi xmlns:a14="http://schemas.microsoft.com/office/drawing/2010/main" val="0"/>
              </a:ext>
            </a:extLst>
          </a:blip>
          <a:stretch>
            <a:fillRect/>
          </a:stretch>
        </p:blipFill>
        <p:spPr bwMode="auto">
          <a:xfrm>
            <a:off x="3215074" y="4072784"/>
            <a:ext cx="5077437" cy="2678535"/>
          </a:xfrm>
          <a:prstGeom prst="rect">
            <a:avLst/>
          </a:prstGeom>
          <a:noFill/>
        </p:spPr>
      </p:pic>
    </p:spTree>
    <p:extLst>
      <p:ext uri="{BB962C8B-B14F-4D97-AF65-F5344CB8AC3E}">
        <p14:creationId xmlns:p14="http://schemas.microsoft.com/office/powerpoint/2010/main" val="783653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p:cNvCxnSpPr/>
          <p:nvPr/>
        </p:nvCxnSpPr>
        <p:spPr>
          <a:xfrm>
            <a:off x="0" y="681400"/>
            <a:ext cx="12189954" cy="0"/>
          </a:xfrm>
          <a:prstGeom prst="line">
            <a:avLst/>
          </a:prstGeom>
          <a:ln w="1905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Agrupar 2"/>
          <p:cNvGrpSpPr/>
          <p:nvPr/>
        </p:nvGrpSpPr>
        <p:grpSpPr>
          <a:xfrm>
            <a:off x="-1067538" y="2"/>
            <a:ext cx="13259538" cy="728113"/>
            <a:chOff x="-1067538" y="2"/>
            <a:chExt cx="13259538" cy="728113"/>
          </a:xfrm>
        </p:grpSpPr>
        <p:pic>
          <p:nvPicPr>
            <p:cNvPr id="2" name="Imagen 1"/>
            <p:cNvPicPr>
              <a:picLocks noChangeAspect="1"/>
            </p:cNvPicPr>
            <p:nvPr/>
          </p:nvPicPr>
          <p:blipFill>
            <a:blip r:embed="rId3"/>
            <a:stretch>
              <a:fillRect/>
            </a:stretch>
          </p:blipFill>
          <p:spPr>
            <a:xfrm>
              <a:off x="0" y="2"/>
              <a:ext cx="12192000" cy="690408"/>
            </a:xfrm>
            <a:prstGeom prst="rect">
              <a:avLst/>
            </a:prstGeom>
          </p:spPr>
        </p:pic>
        <p:sp>
          <p:nvSpPr>
            <p:cNvPr id="11" name="Rectángulo 10"/>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14" name="Rectángulo 13"/>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Medidas de Intervención</a:t>
              </a:r>
            </a:p>
          </p:txBody>
        </p:sp>
      </p:grpSp>
      <p:sp>
        <p:nvSpPr>
          <p:cNvPr id="34" name="CuadroTexto 33"/>
          <p:cNvSpPr txBox="1"/>
          <p:nvPr/>
        </p:nvSpPr>
        <p:spPr>
          <a:xfrm>
            <a:off x="161798" y="1670296"/>
            <a:ext cx="8401631" cy="1323439"/>
          </a:xfrm>
          <a:prstGeom prst="rect">
            <a:avLst/>
          </a:prstGeom>
          <a:noFill/>
        </p:spPr>
        <p:txBody>
          <a:bodyPr wrap="square" rtlCol="0">
            <a:spAutoFit/>
          </a:bodyPr>
          <a:lstStyle/>
          <a:p>
            <a:pPr marL="457200" indent="-457200" fontAlgn="base">
              <a:buFont typeface="Arial" charset="0"/>
              <a:buChar char="•"/>
            </a:pPr>
            <a:r>
              <a:rPr lang="es-CO" sz="2000" dirty="0"/>
              <a:t>Limpieza de fuentes hídricas, canales pluviales y redes de alcantarillado</a:t>
            </a:r>
          </a:p>
          <a:p>
            <a:pPr marL="457200" indent="-457200" fontAlgn="base">
              <a:buFont typeface="Arial" charset="0"/>
              <a:buChar char="•"/>
            </a:pPr>
            <a:r>
              <a:rPr lang="es-CO" sz="2000" dirty="0"/>
              <a:t>Adecuación Hidráulica del Rio Bogotá</a:t>
            </a:r>
          </a:p>
          <a:p>
            <a:pPr marL="457200" indent="-457200" fontAlgn="base">
              <a:buFont typeface="Arial" charset="0"/>
              <a:buChar char="•"/>
            </a:pPr>
            <a:r>
              <a:rPr lang="es-CO" sz="2000" dirty="0"/>
              <a:t>Monitoreo de puntos criticos por fenomenos por remocion en masa e inundación. (Alcaldías Locales y entidades)</a:t>
            </a:r>
          </a:p>
        </p:txBody>
      </p:sp>
      <p:pic>
        <p:nvPicPr>
          <p:cNvPr id="35" name="Imagen 34"/>
          <p:cNvPicPr>
            <a:picLocks noChangeAspect="1"/>
          </p:cNvPicPr>
          <p:nvPr/>
        </p:nvPicPr>
        <p:blipFill>
          <a:blip r:embed="rId4"/>
          <a:stretch>
            <a:fillRect/>
          </a:stretch>
        </p:blipFill>
        <p:spPr>
          <a:xfrm>
            <a:off x="8440218" y="1048977"/>
            <a:ext cx="3634347" cy="2733592"/>
          </a:xfrm>
          <a:prstGeom prst="rect">
            <a:avLst/>
          </a:prstGeom>
        </p:spPr>
      </p:pic>
      <p:pic>
        <p:nvPicPr>
          <p:cNvPr id="36" name="Imagen 35"/>
          <p:cNvPicPr/>
          <p:nvPr/>
        </p:nvPicPr>
        <p:blipFill>
          <a:blip r:embed="rId5"/>
          <a:stretch>
            <a:fillRect/>
          </a:stretch>
        </p:blipFill>
        <p:spPr>
          <a:xfrm>
            <a:off x="8563429" y="3849020"/>
            <a:ext cx="3484796" cy="1362075"/>
          </a:xfrm>
          <a:prstGeom prst="rect">
            <a:avLst/>
          </a:prstGeom>
        </p:spPr>
      </p:pic>
      <p:graphicFrame>
        <p:nvGraphicFramePr>
          <p:cNvPr id="37" name="Tabla 36"/>
          <p:cNvGraphicFramePr>
            <a:graphicFrameLocks noGrp="1"/>
          </p:cNvGraphicFramePr>
          <p:nvPr>
            <p:extLst/>
          </p:nvPr>
        </p:nvGraphicFramePr>
        <p:xfrm>
          <a:off x="554985" y="3257021"/>
          <a:ext cx="7193352" cy="2313603"/>
        </p:xfrm>
        <a:graphic>
          <a:graphicData uri="http://schemas.openxmlformats.org/drawingml/2006/table">
            <a:tbl>
              <a:tblPr firstRow="1" firstCol="1" bandRow="1">
                <a:tableStyleId>{5C22544A-7EE6-4342-B048-85BDC9FD1C3A}</a:tableStyleId>
              </a:tblPr>
              <a:tblGrid>
                <a:gridCol w="3886082">
                  <a:extLst>
                    <a:ext uri="{9D8B030D-6E8A-4147-A177-3AD203B41FA5}">
                      <a16:colId xmlns="" xmlns:a16="http://schemas.microsoft.com/office/drawing/2014/main" val="20000"/>
                    </a:ext>
                  </a:extLst>
                </a:gridCol>
                <a:gridCol w="3307270">
                  <a:extLst>
                    <a:ext uri="{9D8B030D-6E8A-4147-A177-3AD203B41FA5}">
                      <a16:colId xmlns="" xmlns:a16="http://schemas.microsoft.com/office/drawing/2014/main" val="20001"/>
                    </a:ext>
                  </a:extLst>
                </a:gridCol>
              </a:tblGrid>
              <a:tr h="257067">
                <a:tc>
                  <a:txBody>
                    <a:bodyPr/>
                    <a:lstStyle/>
                    <a:p>
                      <a:pPr algn="ctr">
                        <a:spcAft>
                          <a:spcPts val="0"/>
                        </a:spcAft>
                      </a:pPr>
                      <a:r>
                        <a:rPr lang="es-ES_tradnl" sz="1400">
                          <a:effectLst/>
                        </a:rPr>
                        <a:t>Punto Intervención</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S_tradnl" sz="1400">
                          <a:effectLst/>
                        </a:rPr>
                        <a:t>Fecha de intervención</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0"/>
                  </a:ext>
                </a:extLst>
              </a:tr>
              <a:tr h="257067">
                <a:tc>
                  <a:txBody>
                    <a:bodyPr/>
                    <a:lstStyle/>
                    <a:p>
                      <a:pPr algn="ctr">
                        <a:spcAft>
                          <a:spcPts val="0"/>
                        </a:spcAft>
                      </a:pPr>
                      <a:r>
                        <a:rPr lang="es-ES_tradnl" sz="1400">
                          <a:effectLst/>
                        </a:rPr>
                        <a:t>Canal Boyacá (Av Boyacá entre Calle 66 y 26)</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S_tradnl" sz="1400">
                          <a:effectLst/>
                        </a:rPr>
                        <a:t>Sábados y Lunes de cada semana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1"/>
                  </a:ext>
                </a:extLst>
              </a:tr>
              <a:tr h="257067">
                <a:tc>
                  <a:txBody>
                    <a:bodyPr/>
                    <a:lstStyle/>
                    <a:p>
                      <a:pPr algn="ctr">
                        <a:spcAft>
                          <a:spcPts val="0"/>
                        </a:spcAft>
                      </a:pPr>
                      <a:r>
                        <a:rPr lang="es-ES_tradnl" sz="1400">
                          <a:effectLst/>
                        </a:rPr>
                        <a:t>Rejilla Padre de Jesús (Cra 1 este con Calle 12)</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S_tradnl" sz="1400">
                          <a:effectLst/>
                        </a:rPr>
                        <a:t>Una vez mensual</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2"/>
                  </a:ext>
                </a:extLst>
              </a:tr>
              <a:tr h="257067">
                <a:tc>
                  <a:txBody>
                    <a:bodyPr/>
                    <a:lstStyle/>
                    <a:p>
                      <a:pPr algn="ctr">
                        <a:spcAft>
                          <a:spcPts val="0"/>
                        </a:spcAft>
                      </a:pPr>
                      <a:r>
                        <a:rPr lang="es-ES_tradnl" sz="1400">
                          <a:effectLst/>
                        </a:rPr>
                        <a:t>Quebrada Los Laches (Cra 9 este con Diag 4)</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S_tradnl" sz="1400">
                          <a:effectLst/>
                        </a:rPr>
                        <a:t>Una vez mensual</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3"/>
                  </a:ext>
                </a:extLst>
              </a:tr>
              <a:tr h="257067">
                <a:tc>
                  <a:txBody>
                    <a:bodyPr/>
                    <a:lstStyle/>
                    <a:p>
                      <a:pPr algn="ctr">
                        <a:spcAft>
                          <a:spcPts val="0"/>
                        </a:spcAft>
                      </a:pPr>
                      <a:r>
                        <a:rPr lang="es-ES_tradnl" sz="1400">
                          <a:effectLst/>
                        </a:rPr>
                        <a:t>Rejilla Las Lajas (Calle 2 Con Diag 3este sur)</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S_tradnl" sz="1400">
                          <a:effectLst/>
                        </a:rPr>
                        <a:t>Una vez mensual</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4"/>
                  </a:ext>
                </a:extLst>
              </a:tr>
              <a:tr h="257067">
                <a:tc>
                  <a:txBody>
                    <a:bodyPr/>
                    <a:lstStyle/>
                    <a:p>
                      <a:pPr algn="ctr">
                        <a:spcAft>
                          <a:spcPts val="0"/>
                        </a:spcAft>
                      </a:pPr>
                      <a:r>
                        <a:rPr lang="es-ES_tradnl" sz="1400">
                          <a:effectLst/>
                        </a:rPr>
                        <a:t>Rejilla Timiza (Calle 42 sur con Cra 72k bis 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S_tradnl" sz="1400">
                          <a:effectLst/>
                        </a:rPr>
                        <a:t>Semanalmente</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5"/>
                  </a:ext>
                </a:extLst>
              </a:tr>
              <a:tr h="257067">
                <a:tc>
                  <a:txBody>
                    <a:bodyPr/>
                    <a:lstStyle/>
                    <a:p>
                      <a:pPr algn="ctr">
                        <a:spcAft>
                          <a:spcPts val="0"/>
                        </a:spcAft>
                      </a:pPr>
                      <a:r>
                        <a:rPr lang="es-ES_tradnl" sz="1400">
                          <a:effectLst/>
                        </a:rPr>
                        <a:t>Rejilla Gibraltar (Calle 42 sur Cra 106 A)</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S_tradnl" sz="1400">
                          <a:effectLst/>
                        </a:rPr>
                        <a:t>Semanalmente</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6"/>
                  </a:ext>
                </a:extLst>
              </a:tr>
              <a:tr h="257067">
                <a:tc>
                  <a:txBody>
                    <a:bodyPr/>
                    <a:lstStyle/>
                    <a:p>
                      <a:pPr algn="ctr">
                        <a:spcAft>
                          <a:spcPts val="0"/>
                        </a:spcAft>
                      </a:pPr>
                      <a:r>
                        <a:rPr lang="es-ES_tradnl" sz="1400">
                          <a:effectLst/>
                        </a:rPr>
                        <a:t>Quebrada El Baúl (Cra 18 Con Calle 69 a sur)</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S_tradnl" sz="1400">
                          <a:effectLst/>
                        </a:rPr>
                        <a:t>Una vez al mes</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7"/>
                  </a:ext>
                </a:extLst>
              </a:tr>
              <a:tr h="257067">
                <a:tc>
                  <a:txBody>
                    <a:bodyPr/>
                    <a:lstStyle/>
                    <a:p>
                      <a:pPr algn="ctr">
                        <a:spcAft>
                          <a:spcPts val="0"/>
                        </a:spcAft>
                      </a:pPr>
                      <a:r>
                        <a:rPr lang="es-ES_tradnl" sz="1400">
                          <a:effectLst/>
                        </a:rPr>
                        <a:t>Canal Sucre (Cra 4 Este con calle 40)</a:t>
                      </a:r>
                      <a:endParaRPr lang="es-CO"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S_tradnl" sz="1400" dirty="0">
                          <a:effectLst/>
                        </a:rPr>
                        <a:t>Por intervenir por parte de la EAAB, ESP</a:t>
                      </a:r>
                      <a:endParaRPr lang="es-CO"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0008"/>
                  </a:ext>
                </a:extLst>
              </a:tr>
            </a:tbl>
          </a:graphicData>
        </a:graphic>
      </p:graphicFrame>
      <p:sp>
        <p:nvSpPr>
          <p:cNvPr id="12" name="CuadroTexto 11">
            <a:extLst>
              <a:ext uri="{FF2B5EF4-FFF2-40B4-BE49-F238E27FC236}">
                <a16:creationId xmlns="" xmlns:a16="http://schemas.microsoft.com/office/drawing/2014/main" id="{B38C499C-B247-4567-B6E5-3D2FC3F55E63}"/>
              </a:ext>
            </a:extLst>
          </p:cNvPr>
          <p:cNvSpPr txBox="1"/>
          <p:nvPr/>
        </p:nvSpPr>
        <p:spPr>
          <a:xfrm>
            <a:off x="713722" y="853994"/>
            <a:ext cx="7297781" cy="461665"/>
          </a:xfrm>
          <a:prstGeom prst="rect">
            <a:avLst/>
          </a:prstGeom>
          <a:noFill/>
        </p:spPr>
        <p:txBody>
          <a:bodyPr wrap="square" rtlCol="0">
            <a:spAutoFit/>
          </a:bodyPr>
          <a:lstStyle/>
          <a:p>
            <a:r>
              <a:rPr lang="es-CO" sz="2400" b="1" dirty="0"/>
              <a:t>CONVENIO 531 DE 2020 IDIGER – AGUAS DE BOGOTÁ</a:t>
            </a:r>
          </a:p>
        </p:txBody>
      </p:sp>
    </p:spTree>
    <p:extLst>
      <p:ext uri="{BB962C8B-B14F-4D97-AF65-F5344CB8AC3E}">
        <p14:creationId xmlns:p14="http://schemas.microsoft.com/office/powerpoint/2010/main" val="11082225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p:cNvCxnSpPr/>
          <p:nvPr/>
        </p:nvCxnSpPr>
        <p:spPr>
          <a:xfrm>
            <a:off x="0" y="681400"/>
            <a:ext cx="12189954" cy="0"/>
          </a:xfrm>
          <a:prstGeom prst="line">
            <a:avLst/>
          </a:prstGeom>
          <a:ln w="1905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Agrupar 2"/>
          <p:cNvGrpSpPr/>
          <p:nvPr/>
        </p:nvGrpSpPr>
        <p:grpSpPr>
          <a:xfrm>
            <a:off x="-1067538" y="2"/>
            <a:ext cx="13259538" cy="728113"/>
            <a:chOff x="-1067538" y="2"/>
            <a:chExt cx="13259538" cy="728113"/>
          </a:xfrm>
        </p:grpSpPr>
        <p:pic>
          <p:nvPicPr>
            <p:cNvPr id="2" name="Imagen 1"/>
            <p:cNvPicPr>
              <a:picLocks noChangeAspect="1"/>
            </p:cNvPicPr>
            <p:nvPr/>
          </p:nvPicPr>
          <p:blipFill>
            <a:blip r:embed="rId3"/>
            <a:stretch>
              <a:fillRect/>
            </a:stretch>
          </p:blipFill>
          <p:spPr>
            <a:xfrm>
              <a:off x="0" y="2"/>
              <a:ext cx="12192000" cy="690408"/>
            </a:xfrm>
            <a:prstGeom prst="rect">
              <a:avLst/>
            </a:prstGeom>
          </p:spPr>
        </p:pic>
        <p:sp>
          <p:nvSpPr>
            <p:cNvPr id="11" name="Rectángulo 10"/>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14" name="Rectángulo 13"/>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Medidas de Intervención</a:t>
              </a:r>
            </a:p>
          </p:txBody>
        </p:sp>
      </p:grpSp>
      <p:graphicFrame>
        <p:nvGraphicFramePr>
          <p:cNvPr id="4" name="Tabla 3"/>
          <p:cNvGraphicFramePr>
            <a:graphicFrameLocks noGrp="1"/>
          </p:cNvGraphicFramePr>
          <p:nvPr>
            <p:extLst/>
          </p:nvPr>
        </p:nvGraphicFramePr>
        <p:xfrm>
          <a:off x="426308" y="1338868"/>
          <a:ext cx="6199344" cy="3679825"/>
        </p:xfrm>
        <a:graphic>
          <a:graphicData uri="http://schemas.openxmlformats.org/drawingml/2006/table">
            <a:tbl>
              <a:tblPr firstRow="1" firstCol="1" bandRow="1">
                <a:tableStyleId>{5C22544A-7EE6-4342-B048-85BDC9FD1C3A}</a:tableStyleId>
              </a:tblPr>
              <a:tblGrid>
                <a:gridCol w="1420889">
                  <a:extLst>
                    <a:ext uri="{9D8B030D-6E8A-4147-A177-3AD203B41FA5}">
                      <a16:colId xmlns="" xmlns:a16="http://schemas.microsoft.com/office/drawing/2014/main" val="20000"/>
                    </a:ext>
                  </a:extLst>
                </a:gridCol>
                <a:gridCol w="4778455">
                  <a:extLst>
                    <a:ext uri="{9D8B030D-6E8A-4147-A177-3AD203B41FA5}">
                      <a16:colId xmlns="" xmlns:a16="http://schemas.microsoft.com/office/drawing/2014/main" val="20001"/>
                    </a:ext>
                  </a:extLst>
                </a:gridCol>
              </a:tblGrid>
              <a:tr h="190500">
                <a:tc>
                  <a:txBody>
                    <a:bodyPr/>
                    <a:lstStyle/>
                    <a:p>
                      <a:pPr algn="ctr">
                        <a:spcAft>
                          <a:spcPts val="0"/>
                        </a:spcAft>
                      </a:pPr>
                      <a:r>
                        <a:rPr lang="es-ES_tradnl" sz="1000" dirty="0">
                          <a:effectLst/>
                        </a:rPr>
                        <a:t>Localidad</a:t>
                      </a:r>
                      <a:endParaRPr lang="es-CO" sz="11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_tradnl" sz="1000">
                          <a:effectLst/>
                        </a:rPr>
                        <a:t>Barrios</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00"/>
                  </a:ext>
                </a:extLst>
              </a:tr>
              <a:tr h="114935">
                <a:tc>
                  <a:txBody>
                    <a:bodyPr/>
                    <a:lstStyle/>
                    <a:p>
                      <a:pPr algn="ctr">
                        <a:spcAft>
                          <a:spcPts val="0"/>
                        </a:spcAft>
                      </a:pPr>
                      <a:r>
                        <a:rPr lang="es-ES_tradnl" sz="1000">
                          <a:effectLst/>
                        </a:rPr>
                        <a:t>Barrios Unidos</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a:effectLst/>
                        </a:rPr>
                        <a:t>Concepción Norte, Colombia, La Merced Norte</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01"/>
                  </a:ext>
                </a:extLst>
              </a:tr>
              <a:tr h="290195">
                <a:tc>
                  <a:txBody>
                    <a:bodyPr/>
                    <a:lstStyle/>
                    <a:p>
                      <a:pPr algn="ctr">
                        <a:spcAft>
                          <a:spcPts val="0"/>
                        </a:spcAft>
                      </a:pPr>
                      <a:r>
                        <a:rPr lang="es-ES_tradnl" sz="1000">
                          <a:effectLst/>
                        </a:rPr>
                        <a:t>Bosa</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a:effectLst/>
                        </a:rPr>
                        <a:t>Brasilia, El Remanso, El Retazo, Estación Bosa, Gran Colombiano, La Libertad, Parcelaciones El Porvenir, San Bernardino XVIII, San José, José Antonio Galán.</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02"/>
                  </a:ext>
                </a:extLst>
              </a:tr>
              <a:tr h="168275">
                <a:tc>
                  <a:txBody>
                    <a:bodyPr/>
                    <a:lstStyle/>
                    <a:p>
                      <a:pPr algn="ctr">
                        <a:spcAft>
                          <a:spcPts val="0"/>
                        </a:spcAft>
                      </a:pPr>
                      <a:r>
                        <a:rPr lang="es-ES_tradnl" sz="1000">
                          <a:effectLst/>
                        </a:rPr>
                        <a:t>Chapinero</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marL="224155" indent="-224155" algn="just">
                        <a:spcAft>
                          <a:spcPts val="0"/>
                        </a:spcAft>
                      </a:pPr>
                      <a:r>
                        <a:rPr lang="es-ES_tradnl" sz="1000">
                          <a:effectLst/>
                        </a:rPr>
                        <a:t>Bellavista, Chapinero Central, El Espartillal</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03"/>
                  </a:ext>
                </a:extLst>
              </a:tr>
              <a:tr h="81280">
                <a:tc>
                  <a:txBody>
                    <a:bodyPr/>
                    <a:lstStyle/>
                    <a:p>
                      <a:pPr algn="ctr">
                        <a:spcAft>
                          <a:spcPts val="0"/>
                        </a:spcAft>
                      </a:pPr>
                      <a:r>
                        <a:rPr lang="es-ES_tradnl" sz="1000">
                          <a:effectLst/>
                        </a:rPr>
                        <a:t>Ciudad Bolívar</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a:effectLst/>
                        </a:rPr>
                        <a:t>Jerusalén Canteras Media Loma, La Alameda, Sadec Dos (Caracolí), Potosí, San Francisco, El Tesoro, La Candelaria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04"/>
                  </a:ext>
                </a:extLst>
              </a:tr>
              <a:tr h="69215">
                <a:tc>
                  <a:txBody>
                    <a:bodyPr/>
                    <a:lstStyle/>
                    <a:p>
                      <a:pPr algn="ctr">
                        <a:spcAft>
                          <a:spcPts val="0"/>
                        </a:spcAft>
                      </a:pPr>
                      <a:r>
                        <a:rPr lang="es-ES_tradnl" sz="1000">
                          <a:effectLst/>
                        </a:rPr>
                        <a:t>Engativá</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dirty="0">
                          <a:effectLst/>
                        </a:rPr>
                        <a:t>Boyacá, Centro Engativá, Ciudad </a:t>
                      </a:r>
                      <a:r>
                        <a:rPr lang="es-ES_tradnl" sz="1000" dirty="0" err="1">
                          <a:effectLst/>
                        </a:rPr>
                        <a:t>Bachue</a:t>
                      </a:r>
                      <a:r>
                        <a:rPr lang="es-ES_tradnl" sz="1000" dirty="0">
                          <a:effectLst/>
                        </a:rPr>
                        <a:t>, Jardín Botánico, Los Cerezos, Urbanización Santa Cecilia, Villas de Granada I</a:t>
                      </a:r>
                      <a:endParaRPr lang="es-CO" sz="11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05"/>
                  </a:ext>
                </a:extLst>
              </a:tr>
              <a:tr h="168275">
                <a:tc>
                  <a:txBody>
                    <a:bodyPr/>
                    <a:lstStyle/>
                    <a:p>
                      <a:pPr algn="ctr">
                        <a:spcAft>
                          <a:spcPts val="0"/>
                        </a:spcAft>
                      </a:pPr>
                      <a:r>
                        <a:rPr lang="es-ES_tradnl" sz="1000">
                          <a:effectLst/>
                        </a:rPr>
                        <a:t>Kennedy</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a:effectLst/>
                        </a:rPr>
                        <a:t>Urbanización Class, Américas Sector Galán, Las Vegas de Santa Ana, María Paz, Patio Bonito, Valladolid, Visión De Colombia,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06"/>
                  </a:ext>
                </a:extLst>
              </a:tr>
              <a:tr h="44450">
                <a:tc>
                  <a:txBody>
                    <a:bodyPr/>
                    <a:lstStyle/>
                    <a:p>
                      <a:pPr algn="ctr">
                        <a:spcAft>
                          <a:spcPts val="0"/>
                        </a:spcAft>
                      </a:pPr>
                      <a:r>
                        <a:rPr lang="es-ES_tradnl" sz="1000">
                          <a:effectLst/>
                        </a:rPr>
                        <a:t>Mártires</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a:effectLst/>
                        </a:rPr>
                        <a:t>Ricaurte</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07"/>
                  </a:ext>
                </a:extLst>
              </a:tr>
              <a:tr h="164465">
                <a:tc>
                  <a:txBody>
                    <a:bodyPr/>
                    <a:lstStyle/>
                    <a:p>
                      <a:pPr algn="ctr">
                        <a:spcAft>
                          <a:spcPts val="0"/>
                        </a:spcAft>
                      </a:pPr>
                      <a:r>
                        <a:rPr lang="es-ES_tradnl" sz="1000">
                          <a:effectLst/>
                        </a:rPr>
                        <a:t>Rafael Uribe Uribe</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a:effectLst/>
                        </a:rPr>
                        <a:t>Centenario, Claret, Guiparma, La Playita, Luis López de Mesa, Diana Turbay.</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08"/>
                  </a:ext>
                </a:extLst>
              </a:tr>
              <a:tr h="127635">
                <a:tc>
                  <a:txBody>
                    <a:bodyPr/>
                    <a:lstStyle/>
                    <a:p>
                      <a:pPr algn="ctr">
                        <a:spcAft>
                          <a:spcPts val="0"/>
                        </a:spcAft>
                      </a:pPr>
                      <a:r>
                        <a:rPr lang="es-ES_tradnl" sz="1000">
                          <a:effectLst/>
                        </a:rPr>
                        <a:t>San Cristóbal</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a:effectLst/>
                        </a:rPr>
                        <a:t>La Gloria, Las Guacamayas, San Cristóbal, San Rafael.</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09"/>
                  </a:ext>
                </a:extLst>
              </a:tr>
              <a:tr h="337185">
                <a:tc>
                  <a:txBody>
                    <a:bodyPr/>
                    <a:lstStyle/>
                    <a:p>
                      <a:pPr algn="ctr">
                        <a:spcAft>
                          <a:spcPts val="0"/>
                        </a:spcAft>
                      </a:pPr>
                      <a:r>
                        <a:rPr lang="es-ES_tradnl" sz="1000">
                          <a:effectLst/>
                        </a:rPr>
                        <a:t>Suba</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a:effectLst/>
                        </a:rPr>
                        <a:t>Bilbao II sector, Cantalejo, El Rincón, El Rincón Norte, Julio Flórez, La Chucua, La Gaitana, Las Mercedes Suba, Lisboa, Potosí, San Pedro de Tibabuyes, Santa Cecilia, Santa Rita, Walessa</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10"/>
                  </a:ext>
                </a:extLst>
              </a:tr>
              <a:tr h="180975">
                <a:tc>
                  <a:txBody>
                    <a:bodyPr/>
                    <a:lstStyle/>
                    <a:p>
                      <a:pPr algn="ctr">
                        <a:spcAft>
                          <a:spcPts val="0"/>
                        </a:spcAft>
                      </a:pPr>
                      <a:r>
                        <a:rPr lang="es-ES_tradnl" sz="1000">
                          <a:effectLst/>
                        </a:rPr>
                        <a:t>Teusaquillo</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a:effectLst/>
                        </a:rPr>
                        <a:t>Teusaquillo</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11"/>
                  </a:ext>
                </a:extLst>
              </a:tr>
              <a:tr h="58420">
                <a:tc>
                  <a:txBody>
                    <a:bodyPr/>
                    <a:lstStyle/>
                    <a:p>
                      <a:pPr algn="ctr">
                        <a:spcAft>
                          <a:spcPts val="0"/>
                        </a:spcAft>
                      </a:pPr>
                      <a:r>
                        <a:rPr lang="es-ES_tradnl" sz="1000">
                          <a:effectLst/>
                        </a:rPr>
                        <a:t>Tunjuelito</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a:effectLst/>
                        </a:rPr>
                        <a:t>El Carmen, San Vicente Ferrer, Venecia, El Hoyo, El Ingles</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12"/>
                  </a:ext>
                </a:extLst>
              </a:tr>
              <a:tr h="537210">
                <a:tc>
                  <a:txBody>
                    <a:bodyPr/>
                    <a:lstStyle/>
                    <a:p>
                      <a:pPr algn="ctr">
                        <a:spcAft>
                          <a:spcPts val="0"/>
                        </a:spcAft>
                      </a:pPr>
                      <a:r>
                        <a:rPr lang="es-ES_tradnl" sz="1000">
                          <a:effectLst/>
                        </a:rPr>
                        <a:t>Usaquén</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a:effectLst/>
                        </a:rPr>
                        <a:t>Cedritos, Cerros de Santa Bárbara, Contador, Danubio occidental, El Verbenal, Horizontes, Rincón Del Chico, San Cristóbal Norte, Santa Ana Occidental, Santa Bárbara Central, Santa Bárbara Oriental, Santa Cecilia parte alta, Tibabita</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13"/>
                  </a:ext>
                </a:extLst>
              </a:tr>
              <a:tr h="60960">
                <a:tc>
                  <a:txBody>
                    <a:bodyPr/>
                    <a:lstStyle/>
                    <a:p>
                      <a:pPr algn="ctr">
                        <a:spcAft>
                          <a:spcPts val="0"/>
                        </a:spcAft>
                      </a:pPr>
                      <a:r>
                        <a:rPr lang="es-ES_tradnl" sz="1000">
                          <a:effectLst/>
                        </a:rPr>
                        <a:t>Usme</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_tradnl" sz="1000" dirty="0">
                          <a:effectLst/>
                        </a:rPr>
                        <a:t>Danubio azul, </a:t>
                      </a:r>
                      <a:r>
                        <a:rPr lang="es-ES_tradnl" sz="1000" dirty="0" err="1">
                          <a:effectLst/>
                        </a:rPr>
                        <a:t>Usminia</a:t>
                      </a:r>
                      <a:r>
                        <a:rPr lang="es-ES_tradnl" sz="1000" dirty="0">
                          <a:effectLst/>
                        </a:rPr>
                        <a:t>, </a:t>
                      </a:r>
                      <a:r>
                        <a:rPr lang="es-ES_tradnl" sz="1000" dirty="0" err="1">
                          <a:effectLst/>
                        </a:rPr>
                        <a:t>Yomasita</a:t>
                      </a:r>
                      <a:r>
                        <a:rPr lang="es-ES_tradnl" sz="1000" dirty="0">
                          <a:effectLst/>
                        </a:rPr>
                        <a:t>, </a:t>
                      </a:r>
                      <a:endParaRPr lang="es-CO" sz="11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14"/>
                  </a:ext>
                </a:extLst>
              </a:tr>
            </a:tbl>
          </a:graphicData>
        </a:graphic>
      </p:graphicFrame>
      <p:graphicFrame>
        <p:nvGraphicFramePr>
          <p:cNvPr id="5" name="Tabla 4"/>
          <p:cNvGraphicFramePr>
            <a:graphicFrameLocks noGrp="1"/>
          </p:cNvGraphicFramePr>
          <p:nvPr>
            <p:extLst/>
          </p:nvPr>
        </p:nvGraphicFramePr>
        <p:xfrm>
          <a:off x="6819276" y="1316571"/>
          <a:ext cx="4888043" cy="3702123"/>
        </p:xfrm>
        <a:graphic>
          <a:graphicData uri="http://schemas.openxmlformats.org/drawingml/2006/table">
            <a:tbl>
              <a:tblPr firstRow="1" firstCol="1" bandRow="1">
                <a:tableStyleId>{5C22544A-7EE6-4342-B048-85BDC9FD1C3A}</a:tableStyleId>
              </a:tblPr>
              <a:tblGrid>
                <a:gridCol w="1020580">
                  <a:extLst>
                    <a:ext uri="{9D8B030D-6E8A-4147-A177-3AD203B41FA5}">
                      <a16:colId xmlns="" xmlns:a16="http://schemas.microsoft.com/office/drawing/2014/main" val="20000"/>
                    </a:ext>
                  </a:extLst>
                </a:gridCol>
                <a:gridCol w="3867463">
                  <a:extLst>
                    <a:ext uri="{9D8B030D-6E8A-4147-A177-3AD203B41FA5}">
                      <a16:colId xmlns="" xmlns:a16="http://schemas.microsoft.com/office/drawing/2014/main" val="20001"/>
                    </a:ext>
                  </a:extLst>
                </a:gridCol>
              </a:tblGrid>
              <a:tr h="212423">
                <a:tc>
                  <a:txBody>
                    <a:bodyPr/>
                    <a:lstStyle/>
                    <a:p>
                      <a:pPr algn="ctr">
                        <a:spcAft>
                          <a:spcPts val="0"/>
                        </a:spcAft>
                      </a:pPr>
                      <a:r>
                        <a:rPr lang="es-ES_tradnl" sz="800" dirty="0">
                          <a:effectLst/>
                        </a:rPr>
                        <a:t>Localidad</a:t>
                      </a:r>
                      <a:endParaRPr lang="es-CO" sz="11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_tradnl" sz="800">
                          <a:effectLst/>
                        </a:rPr>
                        <a:t>Barrio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0"/>
                  </a:ext>
                </a:extLst>
              </a:tr>
              <a:tr h="296647">
                <a:tc>
                  <a:txBody>
                    <a:bodyPr/>
                    <a:lstStyle/>
                    <a:p>
                      <a:pPr algn="ctr">
                        <a:spcAft>
                          <a:spcPts val="0"/>
                        </a:spcAft>
                      </a:pPr>
                      <a:r>
                        <a:rPr lang="es-ES_tradnl" sz="800">
                          <a:effectLst/>
                        </a:rPr>
                        <a:t>CHAPINERO</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_tradnl" sz="800">
                          <a:effectLst/>
                        </a:rPr>
                        <a:t>CATALUÑA, EL REFUGIO, EL VERJON, LOS ROSALES, SAN LUIS - ALTOS DEL CABO, SAN MARTIN DE PORRES I Y II</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1"/>
                  </a:ext>
                </a:extLst>
              </a:tr>
              <a:tr h="1001742">
                <a:tc>
                  <a:txBody>
                    <a:bodyPr/>
                    <a:lstStyle/>
                    <a:p>
                      <a:pPr algn="ctr">
                        <a:spcAft>
                          <a:spcPts val="0"/>
                        </a:spcAft>
                      </a:pPr>
                      <a:r>
                        <a:rPr lang="es-ES_tradnl" sz="800" dirty="0">
                          <a:effectLst/>
                        </a:rPr>
                        <a:t>CIUDAD BOLÍVAR</a:t>
                      </a:r>
                      <a:endParaRPr lang="es-CO" sz="11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_tradnl" sz="800" dirty="0">
                          <a:effectLst/>
                        </a:rPr>
                        <a:t>BELLA FLOR, BELLA VISTA, CIUDAD MILAGROS, EL PARAÍSO, EL TESORO, ENSUEÑOS II, GIBRALTAR I, JUAN JOSÉ RONDÓN, LA CONCEPCIÓN, LAS HUERTAS, LUCERO ALTO, MEISSEN, MINUTO DE LA MARÍA, MIRADOR DEL PARAÍSO, MIRADOR II SECTOR, PARAÍSO</a:t>
                      </a:r>
                      <a:endParaRPr lang="es-CO" sz="1100" dirty="0">
                        <a:effectLst/>
                      </a:endParaRPr>
                    </a:p>
                    <a:p>
                      <a:pPr algn="ctr">
                        <a:spcAft>
                          <a:spcPts val="0"/>
                        </a:spcAft>
                      </a:pPr>
                      <a:r>
                        <a:rPr lang="es-ES_tradnl" sz="800" dirty="0">
                          <a:effectLst/>
                        </a:rPr>
                        <a:t>PASQUILLA, POTOSÍ, QUIBA, SADEC DOS – CARACOLÍ, SAN RAFAEL</a:t>
                      </a:r>
                      <a:endParaRPr lang="es-CO" sz="1100" dirty="0">
                        <a:effectLst/>
                      </a:endParaRPr>
                    </a:p>
                    <a:p>
                      <a:pPr algn="ctr">
                        <a:spcAft>
                          <a:spcPts val="0"/>
                        </a:spcAft>
                      </a:pPr>
                      <a:r>
                        <a:rPr lang="es-ES_tradnl" sz="800" dirty="0">
                          <a:effectLst/>
                        </a:rPr>
                        <a:t>SANTA HELENA, SANTA VIVIANA, SUMAPAZ, URBANIZACIÓN VILLA DE LOS ALPES, VERBENAL SUR</a:t>
                      </a:r>
                      <a:endParaRPr lang="es-CO" sz="11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2"/>
                  </a:ext>
                </a:extLst>
              </a:tr>
              <a:tr h="313790">
                <a:tc>
                  <a:txBody>
                    <a:bodyPr/>
                    <a:lstStyle/>
                    <a:p>
                      <a:pPr algn="ctr">
                        <a:spcAft>
                          <a:spcPts val="0"/>
                        </a:spcAft>
                      </a:pPr>
                      <a:r>
                        <a:rPr lang="es-ES_tradnl" sz="800">
                          <a:effectLst/>
                        </a:rPr>
                        <a:t>RAFAEL URIBE URIBE</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_tradnl" sz="800">
                          <a:effectLst/>
                        </a:rPr>
                        <a:t>GUIPARMA, PLAYÓN PLAYITA, HOSPITAL SAN CARLOS, LOS MOLINOS DEL SUR, MIRADOR.</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3"/>
                  </a:ext>
                </a:extLst>
              </a:tr>
              <a:tr h="429318">
                <a:tc>
                  <a:txBody>
                    <a:bodyPr/>
                    <a:lstStyle/>
                    <a:p>
                      <a:pPr algn="ctr">
                        <a:spcAft>
                          <a:spcPts val="0"/>
                        </a:spcAft>
                      </a:pPr>
                      <a:r>
                        <a:rPr lang="es-ES_tradnl" sz="800">
                          <a:effectLst/>
                        </a:rPr>
                        <a:t>SAN CRISTÓBAL</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_tradnl" sz="800" dirty="0">
                          <a:effectLst/>
                        </a:rPr>
                        <a:t>ALTAMIRA, ALTOS DEL ZUQUE, BUENOS AIRES, CALVO SUR, CAMINO VIEJO DE SAN CRISTÓBAL, NMANANTIAL, LAURELES SUR ORIENTAL, SAN BLAS, SAN CRISTÓBAL</a:t>
                      </a:r>
                      <a:endParaRPr lang="es-CO" sz="11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4"/>
                  </a:ext>
                </a:extLst>
              </a:tr>
              <a:tr h="303355">
                <a:tc>
                  <a:txBody>
                    <a:bodyPr/>
                    <a:lstStyle/>
                    <a:p>
                      <a:pPr algn="ctr">
                        <a:spcAft>
                          <a:spcPts val="0"/>
                        </a:spcAft>
                      </a:pPr>
                      <a:r>
                        <a:rPr lang="es-ES_tradnl" sz="800">
                          <a:effectLst/>
                        </a:rPr>
                        <a:t>SANTA FE</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_tradnl" sz="800">
                          <a:effectLst/>
                        </a:rPr>
                        <a:t>EL DORADO, EL DORADO SUR, EL MIRADOR, EL ROCIÓ, KM 7 VÍA CHOACHÍ, LOS LACHES, SANTA ROSA DE LIMA,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5"/>
                  </a:ext>
                </a:extLst>
              </a:tr>
              <a:tr h="143106">
                <a:tc>
                  <a:txBody>
                    <a:bodyPr/>
                    <a:lstStyle/>
                    <a:p>
                      <a:pPr algn="ctr">
                        <a:spcAft>
                          <a:spcPts val="0"/>
                        </a:spcAft>
                      </a:pPr>
                      <a:r>
                        <a:rPr lang="es-ES_tradnl" sz="800">
                          <a:effectLst/>
                        </a:rPr>
                        <a:t>SUBA</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_tradnl" sz="800">
                          <a:effectLst/>
                        </a:rPr>
                        <a:t>CERROS DE SUBA, CLUB LOS LAGARTOS, LA CONEJERA</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6"/>
                  </a:ext>
                </a:extLst>
              </a:tr>
              <a:tr h="429318">
                <a:tc>
                  <a:txBody>
                    <a:bodyPr/>
                    <a:lstStyle/>
                    <a:p>
                      <a:pPr algn="ctr">
                        <a:spcAft>
                          <a:spcPts val="0"/>
                        </a:spcAft>
                      </a:pPr>
                      <a:r>
                        <a:rPr lang="es-ES_tradnl" sz="800">
                          <a:effectLst/>
                        </a:rPr>
                        <a:t>USAQUÉN</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_tradnl" sz="800">
                          <a:effectLst/>
                        </a:rPr>
                        <a:t>BUENAVISTA, EL CODITO III, EL PAÑUELITO, LOS CERROS DE SANTA CRIS, MONTELOMA, SANTA CECILIA NORTE PARTE ALTA, SORATAMA, TIBABITA, URBANIZACIÓN LA PERLA, CANTERA LA CABAÑA</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7"/>
                  </a:ext>
                </a:extLst>
              </a:tr>
              <a:tr h="572424">
                <a:tc>
                  <a:txBody>
                    <a:bodyPr/>
                    <a:lstStyle/>
                    <a:p>
                      <a:pPr algn="ctr">
                        <a:spcAft>
                          <a:spcPts val="0"/>
                        </a:spcAft>
                      </a:pPr>
                      <a:r>
                        <a:rPr lang="es-ES_tradnl" sz="800">
                          <a:effectLst/>
                        </a:rPr>
                        <a:t>USME</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_tradnl" sz="800" dirty="0">
                          <a:effectLst/>
                        </a:rPr>
                        <a:t>ARRAYANES, BELLA VISTA, BOLONIA, DANUBIO AZUL, EL TUNO, LA ESMERALDA, LA FISCALA, LA PICOTA, PARQUE ENTRE NUBES, TOCAIMITA, USMINIA, VEREDA ARRAYANES POR EL TESORO, VEREDA DEL UVAL, VILLA ANITA</a:t>
                      </a:r>
                      <a:endParaRPr lang="es-CO" sz="11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8"/>
                  </a:ext>
                </a:extLst>
              </a:tr>
            </a:tbl>
          </a:graphicData>
        </a:graphic>
      </p:graphicFrame>
      <p:sp>
        <p:nvSpPr>
          <p:cNvPr id="6" name="Rectángulo 5"/>
          <p:cNvSpPr/>
          <p:nvPr/>
        </p:nvSpPr>
        <p:spPr>
          <a:xfrm>
            <a:off x="7008705" y="1033254"/>
            <a:ext cx="4509183" cy="338554"/>
          </a:xfrm>
          <a:prstGeom prst="rect">
            <a:avLst/>
          </a:prstGeom>
        </p:spPr>
        <p:txBody>
          <a:bodyPr wrap="none">
            <a:spAutoFit/>
          </a:bodyPr>
          <a:lstStyle/>
          <a:p>
            <a:r>
              <a:rPr lang="es-CO" sz="1600" dirty="0"/>
              <a:t>Zonas identificadas intervención prioritaria por FRM</a:t>
            </a:r>
          </a:p>
        </p:txBody>
      </p:sp>
      <p:sp>
        <p:nvSpPr>
          <p:cNvPr id="8" name="Rectángulo 7"/>
          <p:cNvSpPr/>
          <p:nvPr/>
        </p:nvSpPr>
        <p:spPr>
          <a:xfrm>
            <a:off x="186926" y="1024245"/>
            <a:ext cx="7124531" cy="338554"/>
          </a:xfrm>
          <a:prstGeom prst="rect">
            <a:avLst/>
          </a:prstGeom>
        </p:spPr>
        <p:txBody>
          <a:bodyPr wrap="square">
            <a:spAutoFit/>
          </a:bodyPr>
          <a:lstStyle/>
          <a:p>
            <a:r>
              <a:rPr lang="es-ES" sz="1600" dirty="0"/>
              <a:t>Zonas identificadas intervención prioritaria por inundación y encharcamientos</a:t>
            </a:r>
            <a:endParaRPr lang="es-CO" sz="1600" dirty="0"/>
          </a:p>
        </p:txBody>
      </p:sp>
      <p:sp>
        <p:nvSpPr>
          <p:cNvPr id="9" name="Rectángulo 8"/>
          <p:cNvSpPr/>
          <p:nvPr/>
        </p:nvSpPr>
        <p:spPr>
          <a:xfrm>
            <a:off x="2091644" y="5621311"/>
            <a:ext cx="1603925" cy="3897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Total de Zonas</a:t>
            </a:r>
            <a:endParaRPr lang="es-CO" dirty="0"/>
          </a:p>
        </p:txBody>
      </p:sp>
      <p:sp>
        <p:nvSpPr>
          <p:cNvPr id="17" name="Rectángulo 16"/>
          <p:cNvSpPr/>
          <p:nvPr/>
        </p:nvSpPr>
        <p:spPr>
          <a:xfrm>
            <a:off x="3941201" y="5142618"/>
            <a:ext cx="1603925" cy="3897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FRM</a:t>
            </a:r>
            <a:endParaRPr lang="es-CO" dirty="0"/>
          </a:p>
        </p:txBody>
      </p:sp>
      <p:sp>
        <p:nvSpPr>
          <p:cNvPr id="19" name="Rectángulo 18"/>
          <p:cNvSpPr/>
          <p:nvPr/>
        </p:nvSpPr>
        <p:spPr>
          <a:xfrm>
            <a:off x="3941201" y="6011056"/>
            <a:ext cx="1603925" cy="3897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INUNDACIÓN</a:t>
            </a:r>
            <a:endParaRPr lang="es-CO" dirty="0"/>
          </a:p>
        </p:txBody>
      </p:sp>
      <p:sp>
        <p:nvSpPr>
          <p:cNvPr id="20" name="Rectángulo 19"/>
          <p:cNvSpPr/>
          <p:nvPr/>
        </p:nvSpPr>
        <p:spPr>
          <a:xfrm>
            <a:off x="6017313" y="5142618"/>
            <a:ext cx="1603925" cy="3897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66</a:t>
            </a:r>
            <a:endParaRPr lang="es-CO" dirty="0"/>
          </a:p>
        </p:txBody>
      </p:sp>
      <p:sp>
        <p:nvSpPr>
          <p:cNvPr id="21" name="Rectángulo 20"/>
          <p:cNvSpPr/>
          <p:nvPr/>
        </p:nvSpPr>
        <p:spPr>
          <a:xfrm>
            <a:off x="5975634" y="5998564"/>
            <a:ext cx="1603925" cy="3897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bg1"/>
                </a:solidFill>
              </a:rPr>
              <a:t>178</a:t>
            </a:r>
            <a:endParaRPr lang="es-CO" dirty="0">
              <a:solidFill>
                <a:schemeClr val="bg1"/>
              </a:solidFill>
            </a:endParaRPr>
          </a:p>
        </p:txBody>
      </p:sp>
    </p:spTree>
    <p:extLst>
      <p:ext uri="{BB962C8B-B14F-4D97-AF65-F5344CB8AC3E}">
        <p14:creationId xmlns:p14="http://schemas.microsoft.com/office/powerpoint/2010/main" val="1678881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p:cNvCxnSpPr/>
          <p:nvPr/>
        </p:nvCxnSpPr>
        <p:spPr>
          <a:xfrm>
            <a:off x="0" y="681400"/>
            <a:ext cx="12189954" cy="0"/>
          </a:xfrm>
          <a:prstGeom prst="line">
            <a:avLst/>
          </a:prstGeom>
          <a:ln w="1905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 name="Imagen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sp>
        <p:nvSpPr>
          <p:cNvPr id="19" name="CuadroTexto 18"/>
          <p:cNvSpPr txBox="1"/>
          <p:nvPr/>
        </p:nvSpPr>
        <p:spPr>
          <a:xfrm>
            <a:off x="76359" y="977260"/>
            <a:ext cx="3688208" cy="461665"/>
          </a:xfrm>
          <a:prstGeom prst="rect">
            <a:avLst/>
          </a:prstGeom>
          <a:noFill/>
        </p:spPr>
        <p:txBody>
          <a:bodyPr wrap="square" rtlCol="0">
            <a:spAutoFit/>
          </a:bodyPr>
          <a:lstStyle/>
          <a:p>
            <a:pPr algn="ctr"/>
            <a:r>
              <a:rPr lang="es-CO" sz="2400" b="1" dirty="0">
                <a:solidFill>
                  <a:schemeClr val="accent6">
                    <a:lumMod val="50000"/>
                  </a:schemeClr>
                </a:solidFill>
                <a:latin typeface="Arial" panose="020B0604020202020204" pitchFamily="34" charset="0"/>
                <a:cs typeface="Arial" panose="020B0604020202020204" pitchFamily="34" charset="0"/>
              </a:rPr>
              <a:t>Medidas Locales</a:t>
            </a:r>
          </a:p>
        </p:txBody>
      </p:sp>
      <p:grpSp>
        <p:nvGrpSpPr>
          <p:cNvPr id="3" name="Agrupar 2"/>
          <p:cNvGrpSpPr/>
          <p:nvPr/>
        </p:nvGrpSpPr>
        <p:grpSpPr>
          <a:xfrm>
            <a:off x="-1067538" y="2"/>
            <a:ext cx="13259538" cy="728113"/>
            <a:chOff x="-1067538" y="2"/>
            <a:chExt cx="13259538" cy="728113"/>
          </a:xfrm>
        </p:grpSpPr>
        <p:pic>
          <p:nvPicPr>
            <p:cNvPr id="2" name="Imagen 1"/>
            <p:cNvPicPr>
              <a:picLocks noChangeAspect="1"/>
            </p:cNvPicPr>
            <p:nvPr/>
          </p:nvPicPr>
          <p:blipFill>
            <a:blip r:embed="rId4"/>
            <a:stretch>
              <a:fillRect/>
            </a:stretch>
          </p:blipFill>
          <p:spPr>
            <a:xfrm>
              <a:off x="0" y="2"/>
              <a:ext cx="12192000" cy="690408"/>
            </a:xfrm>
            <a:prstGeom prst="rect">
              <a:avLst/>
            </a:prstGeom>
          </p:spPr>
        </p:pic>
        <p:sp>
          <p:nvSpPr>
            <p:cNvPr id="11" name="Rectángulo 10"/>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14" name="Rectángulo 13"/>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Medidas de Intervención</a:t>
              </a:r>
            </a:p>
          </p:txBody>
        </p:sp>
      </p:grpSp>
      <p:sp>
        <p:nvSpPr>
          <p:cNvPr id="13" name="Forma libre: forma 29">
            <a:extLst>
              <a:ext uri="{FF2B5EF4-FFF2-40B4-BE49-F238E27FC236}">
                <a16:creationId xmlns="" xmlns:a16="http://schemas.microsoft.com/office/drawing/2014/main" id="{94726F1B-AE49-441C-9542-7C09DABF692B}"/>
              </a:ext>
            </a:extLst>
          </p:cNvPr>
          <p:cNvSpPr/>
          <p:nvPr/>
        </p:nvSpPr>
        <p:spPr>
          <a:xfrm>
            <a:off x="479156" y="2518884"/>
            <a:ext cx="2988099" cy="2088540"/>
          </a:xfrm>
          <a:custGeom>
            <a:avLst/>
            <a:gdLst>
              <a:gd name="connsiteX0" fmla="*/ 36871 w 2426110"/>
              <a:gd name="connsiteY0" fmla="*/ 0 h 1991032"/>
              <a:gd name="connsiteX1" fmla="*/ 2300749 w 2426110"/>
              <a:gd name="connsiteY1" fmla="*/ 331839 h 1991032"/>
              <a:gd name="connsiteX2" fmla="*/ 2337620 w 2426110"/>
              <a:gd name="connsiteY2" fmla="*/ 833284 h 1991032"/>
              <a:gd name="connsiteX3" fmla="*/ 2426110 w 2426110"/>
              <a:gd name="connsiteY3" fmla="*/ 848032 h 1991032"/>
              <a:gd name="connsiteX4" fmla="*/ 2227007 w 2426110"/>
              <a:gd name="connsiteY4" fmla="*/ 1002890 h 1991032"/>
              <a:gd name="connsiteX5" fmla="*/ 1946787 w 2426110"/>
              <a:gd name="connsiteY5" fmla="*/ 1010265 h 1991032"/>
              <a:gd name="connsiteX6" fmla="*/ 1047136 w 2426110"/>
              <a:gd name="connsiteY6" fmla="*/ 1718187 h 1991032"/>
              <a:gd name="connsiteX7" fmla="*/ 988142 w 2426110"/>
              <a:gd name="connsiteY7" fmla="*/ 1991032 h 1991032"/>
              <a:gd name="connsiteX8" fmla="*/ 899652 w 2426110"/>
              <a:gd name="connsiteY8" fmla="*/ 1968910 h 1991032"/>
              <a:gd name="connsiteX9" fmla="*/ 803787 w 2426110"/>
              <a:gd name="connsiteY9" fmla="*/ 1777181 h 1991032"/>
              <a:gd name="connsiteX10" fmla="*/ 833284 w 2426110"/>
              <a:gd name="connsiteY10" fmla="*/ 1474839 h 1991032"/>
              <a:gd name="connsiteX11" fmla="*/ 383458 w 2426110"/>
              <a:gd name="connsiteY11" fmla="*/ 1194619 h 1991032"/>
              <a:gd name="connsiteX12" fmla="*/ 258097 w 2426110"/>
              <a:gd name="connsiteY12" fmla="*/ 1260987 h 1991032"/>
              <a:gd name="connsiteX13" fmla="*/ 0 w 2426110"/>
              <a:gd name="connsiteY13" fmla="*/ 1010265 h 1991032"/>
              <a:gd name="connsiteX14" fmla="*/ 390833 w 2426110"/>
              <a:gd name="connsiteY14" fmla="*/ 759542 h 1991032"/>
              <a:gd name="connsiteX15" fmla="*/ 1002891 w 2426110"/>
              <a:gd name="connsiteY15" fmla="*/ 752168 h 1991032"/>
              <a:gd name="connsiteX16" fmla="*/ 1017639 w 2426110"/>
              <a:gd name="connsiteY16" fmla="*/ 663678 h 1991032"/>
              <a:gd name="connsiteX17" fmla="*/ 848033 w 2426110"/>
              <a:gd name="connsiteY17" fmla="*/ 567813 h 1991032"/>
              <a:gd name="connsiteX18" fmla="*/ 213852 w 2426110"/>
              <a:gd name="connsiteY18" fmla="*/ 567813 h 1991032"/>
              <a:gd name="connsiteX19" fmla="*/ 29497 w 2426110"/>
              <a:gd name="connsiteY19" fmla="*/ 376084 h 1991032"/>
              <a:gd name="connsiteX20" fmla="*/ 36871 w 2426110"/>
              <a:gd name="connsiteY20" fmla="*/ 0 h 1991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26110" h="1991032">
                <a:moveTo>
                  <a:pt x="36871" y="0"/>
                </a:moveTo>
                <a:lnTo>
                  <a:pt x="2300749" y="331839"/>
                </a:lnTo>
                <a:lnTo>
                  <a:pt x="2337620" y="833284"/>
                </a:lnTo>
                <a:lnTo>
                  <a:pt x="2426110" y="848032"/>
                </a:lnTo>
                <a:lnTo>
                  <a:pt x="2227007" y="1002890"/>
                </a:lnTo>
                <a:lnTo>
                  <a:pt x="1946787" y="1010265"/>
                </a:lnTo>
                <a:lnTo>
                  <a:pt x="1047136" y="1718187"/>
                </a:lnTo>
                <a:lnTo>
                  <a:pt x="988142" y="1991032"/>
                </a:lnTo>
                <a:lnTo>
                  <a:pt x="899652" y="1968910"/>
                </a:lnTo>
                <a:lnTo>
                  <a:pt x="803787" y="1777181"/>
                </a:lnTo>
                <a:lnTo>
                  <a:pt x="833284" y="1474839"/>
                </a:lnTo>
                <a:lnTo>
                  <a:pt x="383458" y="1194619"/>
                </a:lnTo>
                <a:lnTo>
                  <a:pt x="258097" y="1260987"/>
                </a:lnTo>
                <a:lnTo>
                  <a:pt x="0" y="1010265"/>
                </a:lnTo>
                <a:lnTo>
                  <a:pt x="390833" y="759542"/>
                </a:lnTo>
                <a:lnTo>
                  <a:pt x="1002891" y="752168"/>
                </a:lnTo>
                <a:lnTo>
                  <a:pt x="1017639" y="663678"/>
                </a:lnTo>
                <a:lnTo>
                  <a:pt x="848033" y="567813"/>
                </a:lnTo>
                <a:lnTo>
                  <a:pt x="213852" y="567813"/>
                </a:lnTo>
                <a:lnTo>
                  <a:pt x="29497" y="376084"/>
                </a:lnTo>
                <a:lnTo>
                  <a:pt x="36871" y="0"/>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15" name="Forma libre: forma 30">
            <a:extLst>
              <a:ext uri="{FF2B5EF4-FFF2-40B4-BE49-F238E27FC236}">
                <a16:creationId xmlns="" xmlns:a16="http://schemas.microsoft.com/office/drawing/2014/main" id="{BC813031-5091-4B12-8329-D391E1055FA8}"/>
              </a:ext>
            </a:extLst>
          </p:cNvPr>
          <p:cNvSpPr/>
          <p:nvPr/>
        </p:nvSpPr>
        <p:spPr>
          <a:xfrm>
            <a:off x="1920718" y="3438520"/>
            <a:ext cx="2743508" cy="1929516"/>
          </a:xfrm>
          <a:custGeom>
            <a:avLst/>
            <a:gdLst>
              <a:gd name="connsiteX0" fmla="*/ 5316 w 2227521"/>
              <a:gd name="connsiteY0" fmla="*/ 1031358 h 1839433"/>
              <a:gd name="connsiteX1" fmla="*/ 0 w 2227521"/>
              <a:gd name="connsiteY1" fmla="*/ 893135 h 1839433"/>
              <a:gd name="connsiteX2" fmla="*/ 871870 w 2227521"/>
              <a:gd name="connsiteY2" fmla="*/ 217968 h 1839433"/>
              <a:gd name="connsiteX3" fmla="*/ 1206796 w 2227521"/>
              <a:gd name="connsiteY3" fmla="*/ 228600 h 1839433"/>
              <a:gd name="connsiteX4" fmla="*/ 1424763 w 2227521"/>
              <a:gd name="connsiteY4" fmla="*/ 0 h 1839433"/>
              <a:gd name="connsiteX5" fmla="*/ 2227521 w 2227521"/>
              <a:gd name="connsiteY5" fmla="*/ 542261 h 1839433"/>
              <a:gd name="connsiteX6" fmla="*/ 1424763 w 2227521"/>
              <a:gd name="connsiteY6" fmla="*/ 978196 h 1839433"/>
              <a:gd name="connsiteX7" fmla="*/ 1291856 w 2227521"/>
              <a:gd name="connsiteY7" fmla="*/ 866554 h 1839433"/>
              <a:gd name="connsiteX8" fmla="*/ 606056 w 2227521"/>
              <a:gd name="connsiteY8" fmla="*/ 1573619 h 1839433"/>
              <a:gd name="connsiteX9" fmla="*/ 669851 w 2227521"/>
              <a:gd name="connsiteY9" fmla="*/ 1642731 h 1839433"/>
              <a:gd name="connsiteX10" fmla="*/ 622005 w 2227521"/>
              <a:gd name="connsiteY10" fmla="*/ 1727791 h 1839433"/>
              <a:gd name="connsiteX11" fmla="*/ 552893 w 2227521"/>
              <a:gd name="connsiteY11" fmla="*/ 1722475 h 1839433"/>
              <a:gd name="connsiteX12" fmla="*/ 489098 w 2227521"/>
              <a:gd name="connsiteY12" fmla="*/ 1839433 h 1839433"/>
              <a:gd name="connsiteX13" fmla="*/ 419986 w 2227521"/>
              <a:gd name="connsiteY13" fmla="*/ 1780954 h 1839433"/>
              <a:gd name="connsiteX14" fmla="*/ 446568 w 2227521"/>
              <a:gd name="connsiteY14" fmla="*/ 1589568 h 1839433"/>
              <a:gd name="connsiteX15" fmla="*/ 361507 w 2227521"/>
              <a:gd name="connsiteY15" fmla="*/ 1578935 h 1839433"/>
              <a:gd name="connsiteX16" fmla="*/ 228600 w 2227521"/>
              <a:gd name="connsiteY16" fmla="*/ 1350335 h 1839433"/>
              <a:gd name="connsiteX17" fmla="*/ 281763 w 2227521"/>
              <a:gd name="connsiteY17" fmla="*/ 1275907 h 1839433"/>
              <a:gd name="connsiteX18" fmla="*/ 281763 w 2227521"/>
              <a:gd name="connsiteY18" fmla="*/ 1196163 h 1839433"/>
              <a:gd name="connsiteX19" fmla="*/ 356191 w 2227521"/>
              <a:gd name="connsiteY19" fmla="*/ 1153633 h 1839433"/>
              <a:gd name="connsiteX20" fmla="*/ 361507 w 2227521"/>
              <a:gd name="connsiteY20" fmla="*/ 1084521 h 1839433"/>
              <a:gd name="connsiteX21" fmla="*/ 249865 w 2227521"/>
              <a:gd name="connsiteY21" fmla="*/ 1010093 h 1839433"/>
              <a:gd name="connsiteX22" fmla="*/ 154172 w 2227521"/>
              <a:gd name="connsiteY22" fmla="*/ 1089837 h 1839433"/>
              <a:gd name="connsiteX23" fmla="*/ 5316 w 2227521"/>
              <a:gd name="connsiteY23" fmla="*/ 1031358 h 183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27521" h="1839433">
                <a:moveTo>
                  <a:pt x="5316" y="1031358"/>
                </a:moveTo>
                <a:lnTo>
                  <a:pt x="0" y="893135"/>
                </a:lnTo>
                <a:lnTo>
                  <a:pt x="871870" y="217968"/>
                </a:lnTo>
                <a:lnTo>
                  <a:pt x="1206796" y="228600"/>
                </a:lnTo>
                <a:lnTo>
                  <a:pt x="1424763" y="0"/>
                </a:lnTo>
                <a:lnTo>
                  <a:pt x="2227521" y="542261"/>
                </a:lnTo>
                <a:lnTo>
                  <a:pt x="1424763" y="978196"/>
                </a:lnTo>
                <a:lnTo>
                  <a:pt x="1291856" y="866554"/>
                </a:lnTo>
                <a:lnTo>
                  <a:pt x="606056" y="1573619"/>
                </a:lnTo>
                <a:lnTo>
                  <a:pt x="669851" y="1642731"/>
                </a:lnTo>
                <a:lnTo>
                  <a:pt x="622005" y="1727791"/>
                </a:lnTo>
                <a:lnTo>
                  <a:pt x="552893" y="1722475"/>
                </a:lnTo>
                <a:lnTo>
                  <a:pt x="489098" y="1839433"/>
                </a:lnTo>
                <a:lnTo>
                  <a:pt x="419986" y="1780954"/>
                </a:lnTo>
                <a:lnTo>
                  <a:pt x="446568" y="1589568"/>
                </a:lnTo>
                <a:lnTo>
                  <a:pt x="361507" y="1578935"/>
                </a:lnTo>
                <a:lnTo>
                  <a:pt x="228600" y="1350335"/>
                </a:lnTo>
                <a:lnTo>
                  <a:pt x="281763" y="1275907"/>
                </a:lnTo>
                <a:lnTo>
                  <a:pt x="281763" y="1196163"/>
                </a:lnTo>
                <a:lnTo>
                  <a:pt x="356191" y="1153633"/>
                </a:lnTo>
                <a:lnTo>
                  <a:pt x="361507" y="1084521"/>
                </a:lnTo>
                <a:lnTo>
                  <a:pt x="249865" y="1010093"/>
                </a:lnTo>
                <a:lnTo>
                  <a:pt x="154172" y="1089837"/>
                </a:lnTo>
                <a:lnTo>
                  <a:pt x="5316" y="1031358"/>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16" name="Forma libre: forma 31">
            <a:extLst>
              <a:ext uri="{FF2B5EF4-FFF2-40B4-BE49-F238E27FC236}">
                <a16:creationId xmlns="" xmlns:a16="http://schemas.microsoft.com/office/drawing/2014/main" id="{98560186-9630-44BB-AF63-472DDCE43E19}"/>
              </a:ext>
            </a:extLst>
          </p:cNvPr>
          <p:cNvSpPr/>
          <p:nvPr/>
        </p:nvSpPr>
        <p:spPr>
          <a:xfrm>
            <a:off x="3523328" y="2894939"/>
            <a:ext cx="1212845" cy="695671"/>
          </a:xfrm>
          <a:custGeom>
            <a:avLst/>
            <a:gdLst>
              <a:gd name="connsiteX0" fmla="*/ 0 w 984738"/>
              <a:gd name="connsiteY0" fmla="*/ 0 h 663192"/>
              <a:gd name="connsiteX1" fmla="*/ 984738 w 984738"/>
              <a:gd name="connsiteY1" fmla="*/ 140677 h 663192"/>
              <a:gd name="connsiteX2" fmla="*/ 984738 w 984738"/>
              <a:gd name="connsiteY2" fmla="*/ 411983 h 663192"/>
              <a:gd name="connsiteX3" fmla="*/ 492369 w 984738"/>
              <a:gd name="connsiteY3" fmla="*/ 663192 h 663192"/>
              <a:gd name="connsiteX4" fmla="*/ 150725 w 984738"/>
              <a:gd name="connsiteY4" fmla="*/ 422031 h 663192"/>
              <a:gd name="connsiteX5" fmla="*/ 10048 w 984738"/>
              <a:gd name="connsiteY5" fmla="*/ 422031 h 663192"/>
              <a:gd name="connsiteX6" fmla="*/ 0 w 984738"/>
              <a:gd name="connsiteY6" fmla="*/ 0 h 66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4738" h="663192">
                <a:moveTo>
                  <a:pt x="0" y="0"/>
                </a:moveTo>
                <a:lnTo>
                  <a:pt x="984738" y="140677"/>
                </a:lnTo>
                <a:lnTo>
                  <a:pt x="984738" y="411983"/>
                </a:lnTo>
                <a:lnTo>
                  <a:pt x="492369" y="663192"/>
                </a:lnTo>
                <a:lnTo>
                  <a:pt x="150725" y="422031"/>
                </a:lnTo>
                <a:lnTo>
                  <a:pt x="10048" y="422031"/>
                </a:lnTo>
                <a:cubicBezTo>
                  <a:pt x="8373" y="288053"/>
                  <a:pt x="6699" y="154075"/>
                  <a:pt x="0" y="0"/>
                </a:cubicBez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17" name="Forma libre: forma 32">
            <a:extLst>
              <a:ext uri="{FF2B5EF4-FFF2-40B4-BE49-F238E27FC236}">
                <a16:creationId xmlns="" xmlns:a16="http://schemas.microsoft.com/office/drawing/2014/main" id="{02EF7AC2-D020-406D-9EF3-9FCF23E4D2D5}"/>
              </a:ext>
            </a:extLst>
          </p:cNvPr>
          <p:cNvSpPr/>
          <p:nvPr/>
        </p:nvSpPr>
        <p:spPr>
          <a:xfrm>
            <a:off x="4281478" y="3094155"/>
            <a:ext cx="1485118" cy="859046"/>
          </a:xfrm>
          <a:custGeom>
            <a:avLst/>
            <a:gdLst>
              <a:gd name="connsiteX0" fmla="*/ 547636 w 1205803"/>
              <a:gd name="connsiteY0" fmla="*/ 0 h 818940"/>
              <a:gd name="connsiteX1" fmla="*/ 1195754 w 1205803"/>
              <a:gd name="connsiteY1" fmla="*/ 90435 h 818940"/>
              <a:gd name="connsiteX2" fmla="*/ 1205803 w 1205803"/>
              <a:gd name="connsiteY2" fmla="*/ 427054 h 818940"/>
              <a:gd name="connsiteX3" fmla="*/ 396910 w 1205803"/>
              <a:gd name="connsiteY3" fmla="*/ 818940 h 818940"/>
              <a:gd name="connsiteX4" fmla="*/ 0 w 1205803"/>
              <a:gd name="connsiteY4" fmla="*/ 512465 h 818940"/>
              <a:gd name="connsiteX5" fmla="*/ 547636 w 1205803"/>
              <a:gd name="connsiteY5" fmla="*/ 205991 h 818940"/>
              <a:gd name="connsiteX6" fmla="*/ 547636 w 1205803"/>
              <a:gd name="connsiteY6" fmla="*/ 0 h 818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5803" h="818940">
                <a:moveTo>
                  <a:pt x="547636" y="0"/>
                </a:moveTo>
                <a:lnTo>
                  <a:pt x="1195754" y="90435"/>
                </a:lnTo>
                <a:lnTo>
                  <a:pt x="1205803" y="427054"/>
                </a:lnTo>
                <a:lnTo>
                  <a:pt x="396910" y="818940"/>
                </a:lnTo>
                <a:lnTo>
                  <a:pt x="0" y="512465"/>
                </a:lnTo>
                <a:lnTo>
                  <a:pt x="547636" y="205991"/>
                </a:lnTo>
                <a:lnTo>
                  <a:pt x="547636" y="0"/>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18" name="Forma libre: forma 33">
            <a:extLst>
              <a:ext uri="{FF2B5EF4-FFF2-40B4-BE49-F238E27FC236}">
                <a16:creationId xmlns="" xmlns:a16="http://schemas.microsoft.com/office/drawing/2014/main" id="{6896AB11-A0AB-45AF-9901-1C9BF95CD093}"/>
              </a:ext>
            </a:extLst>
          </p:cNvPr>
          <p:cNvSpPr/>
          <p:nvPr/>
        </p:nvSpPr>
        <p:spPr>
          <a:xfrm>
            <a:off x="5177956" y="3575011"/>
            <a:ext cx="1613679" cy="1213293"/>
          </a:xfrm>
          <a:custGeom>
            <a:avLst/>
            <a:gdLst>
              <a:gd name="connsiteX0" fmla="*/ 163773 w 1310185"/>
              <a:gd name="connsiteY0" fmla="*/ 232012 h 1156648"/>
              <a:gd name="connsiteX1" fmla="*/ 593677 w 1310185"/>
              <a:gd name="connsiteY1" fmla="*/ 0 h 1156648"/>
              <a:gd name="connsiteX2" fmla="*/ 1282889 w 1310185"/>
              <a:gd name="connsiteY2" fmla="*/ 590266 h 1156648"/>
              <a:gd name="connsiteX3" fmla="*/ 1310185 w 1310185"/>
              <a:gd name="connsiteY3" fmla="*/ 1156648 h 1156648"/>
              <a:gd name="connsiteX4" fmla="*/ 941695 w 1310185"/>
              <a:gd name="connsiteY4" fmla="*/ 972403 h 1156648"/>
              <a:gd name="connsiteX5" fmla="*/ 893928 w 1310185"/>
              <a:gd name="connsiteY5" fmla="*/ 842749 h 1156648"/>
              <a:gd name="connsiteX6" fmla="*/ 620973 w 1310185"/>
              <a:gd name="connsiteY6" fmla="*/ 938284 h 1156648"/>
              <a:gd name="connsiteX7" fmla="*/ 156949 w 1310185"/>
              <a:gd name="connsiteY7" fmla="*/ 757451 h 1156648"/>
              <a:gd name="connsiteX8" fmla="*/ 0 w 1310185"/>
              <a:gd name="connsiteY8" fmla="*/ 597090 h 1156648"/>
              <a:gd name="connsiteX9" fmla="*/ 228600 w 1310185"/>
              <a:gd name="connsiteY9" fmla="*/ 402609 h 1156648"/>
              <a:gd name="connsiteX10" fmla="*/ 163773 w 1310185"/>
              <a:gd name="connsiteY10" fmla="*/ 232012 h 115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0185" h="1156648">
                <a:moveTo>
                  <a:pt x="163773" y="232012"/>
                </a:moveTo>
                <a:lnTo>
                  <a:pt x="593677" y="0"/>
                </a:lnTo>
                <a:lnTo>
                  <a:pt x="1282889" y="590266"/>
                </a:lnTo>
                <a:lnTo>
                  <a:pt x="1310185" y="1156648"/>
                </a:lnTo>
                <a:lnTo>
                  <a:pt x="941695" y="972403"/>
                </a:lnTo>
                <a:lnTo>
                  <a:pt x="893928" y="842749"/>
                </a:lnTo>
                <a:lnTo>
                  <a:pt x="620973" y="938284"/>
                </a:lnTo>
                <a:lnTo>
                  <a:pt x="156949" y="757451"/>
                </a:lnTo>
                <a:lnTo>
                  <a:pt x="0" y="597090"/>
                </a:lnTo>
                <a:lnTo>
                  <a:pt x="228600" y="402609"/>
                </a:lnTo>
                <a:lnTo>
                  <a:pt x="163773" y="232012"/>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20" name="Forma libre: forma 34">
            <a:extLst>
              <a:ext uri="{FF2B5EF4-FFF2-40B4-BE49-F238E27FC236}">
                <a16:creationId xmlns="" xmlns:a16="http://schemas.microsoft.com/office/drawing/2014/main" id="{0A0E5D5D-C8B3-4B10-8AED-A750222A28C8}"/>
              </a:ext>
            </a:extLst>
          </p:cNvPr>
          <p:cNvSpPr/>
          <p:nvPr/>
        </p:nvSpPr>
        <p:spPr>
          <a:xfrm>
            <a:off x="2855145" y="3867790"/>
            <a:ext cx="2487908" cy="1905283"/>
          </a:xfrm>
          <a:custGeom>
            <a:avLst/>
            <a:gdLst>
              <a:gd name="connsiteX0" fmla="*/ 12469 w 2019993"/>
              <a:gd name="connsiteY0" fmla="*/ 1180407 h 1816331"/>
              <a:gd name="connsiteX1" fmla="*/ 49877 w 2019993"/>
              <a:gd name="connsiteY1" fmla="*/ 1242753 h 1816331"/>
              <a:gd name="connsiteX2" fmla="*/ 0 w 2019993"/>
              <a:gd name="connsiteY2" fmla="*/ 1313411 h 1816331"/>
              <a:gd name="connsiteX3" fmla="*/ 157942 w 2019993"/>
              <a:gd name="connsiteY3" fmla="*/ 1346662 h 1816331"/>
              <a:gd name="connsiteX4" fmla="*/ 137160 w 2019993"/>
              <a:gd name="connsiteY4" fmla="*/ 1500447 h 1816331"/>
              <a:gd name="connsiteX5" fmla="*/ 195349 w 2019993"/>
              <a:gd name="connsiteY5" fmla="*/ 1525385 h 1816331"/>
              <a:gd name="connsiteX6" fmla="*/ 278477 w 2019993"/>
              <a:gd name="connsiteY6" fmla="*/ 1670858 h 1816331"/>
              <a:gd name="connsiteX7" fmla="*/ 403168 w 2019993"/>
              <a:gd name="connsiteY7" fmla="*/ 1683327 h 1816331"/>
              <a:gd name="connsiteX8" fmla="*/ 403168 w 2019993"/>
              <a:gd name="connsiteY8" fmla="*/ 1724891 h 1816331"/>
              <a:gd name="connsiteX9" fmla="*/ 565266 w 2019993"/>
              <a:gd name="connsiteY9" fmla="*/ 1737360 h 1816331"/>
              <a:gd name="connsiteX10" fmla="*/ 623455 w 2019993"/>
              <a:gd name="connsiteY10" fmla="*/ 1650076 h 1816331"/>
              <a:gd name="connsiteX11" fmla="*/ 731520 w 2019993"/>
              <a:gd name="connsiteY11" fmla="*/ 1662545 h 1816331"/>
              <a:gd name="connsiteX12" fmla="*/ 868680 w 2019993"/>
              <a:gd name="connsiteY12" fmla="*/ 1808018 h 1816331"/>
              <a:gd name="connsiteX13" fmla="*/ 985059 w 2019993"/>
              <a:gd name="connsiteY13" fmla="*/ 1816331 h 1816331"/>
              <a:gd name="connsiteX14" fmla="*/ 1026622 w 2019993"/>
              <a:gd name="connsiteY14" fmla="*/ 1716578 h 1816331"/>
              <a:gd name="connsiteX15" fmla="*/ 1205346 w 2019993"/>
              <a:gd name="connsiteY15" fmla="*/ 1687484 h 1816331"/>
              <a:gd name="connsiteX16" fmla="*/ 1221971 w 2019993"/>
              <a:gd name="connsiteY16" fmla="*/ 1487978 h 1816331"/>
              <a:gd name="connsiteX17" fmla="*/ 1213659 w 2019993"/>
              <a:gd name="connsiteY17" fmla="*/ 1483822 h 1816331"/>
              <a:gd name="connsiteX18" fmla="*/ 1296786 w 2019993"/>
              <a:gd name="connsiteY18" fmla="*/ 1492134 h 1816331"/>
              <a:gd name="connsiteX19" fmla="*/ 1396539 w 2019993"/>
              <a:gd name="connsiteY19" fmla="*/ 1396538 h 1816331"/>
              <a:gd name="connsiteX20" fmla="*/ 1367444 w 2019993"/>
              <a:gd name="connsiteY20" fmla="*/ 1359131 h 1816331"/>
              <a:gd name="connsiteX21" fmla="*/ 1317568 w 2019993"/>
              <a:gd name="connsiteY21" fmla="*/ 1367444 h 1816331"/>
              <a:gd name="connsiteX22" fmla="*/ 1313411 w 2019993"/>
              <a:gd name="connsiteY22" fmla="*/ 1234440 h 1816331"/>
              <a:gd name="connsiteX23" fmla="*/ 1367444 w 2019993"/>
              <a:gd name="connsiteY23" fmla="*/ 1234440 h 1816331"/>
              <a:gd name="connsiteX24" fmla="*/ 1363288 w 2019993"/>
              <a:gd name="connsiteY24" fmla="*/ 1155469 h 1816331"/>
              <a:gd name="connsiteX25" fmla="*/ 1292629 w 2019993"/>
              <a:gd name="connsiteY25" fmla="*/ 1043247 h 1816331"/>
              <a:gd name="connsiteX26" fmla="*/ 1417320 w 2019993"/>
              <a:gd name="connsiteY26" fmla="*/ 864524 h 1816331"/>
              <a:gd name="connsiteX27" fmla="*/ 1970117 w 2019993"/>
              <a:gd name="connsiteY27" fmla="*/ 544484 h 1816331"/>
              <a:gd name="connsiteX28" fmla="*/ 1978429 w 2019993"/>
              <a:gd name="connsiteY28" fmla="*/ 527858 h 1816331"/>
              <a:gd name="connsiteX29" fmla="*/ 1758142 w 2019993"/>
              <a:gd name="connsiteY29" fmla="*/ 311727 h 1816331"/>
              <a:gd name="connsiteX30" fmla="*/ 2019993 w 2019993"/>
              <a:gd name="connsiteY30" fmla="*/ 128847 h 1816331"/>
              <a:gd name="connsiteX31" fmla="*/ 1982586 w 2019993"/>
              <a:gd name="connsiteY31" fmla="*/ 0 h 1816331"/>
              <a:gd name="connsiteX32" fmla="*/ 685800 w 2019993"/>
              <a:gd name="connsiteY32" fmla="*/ 677487 h 1816331"/>
              <a:gd name="connsiteX33" fmla="*/ 569422 w 2019993"/>
              <a:gd name="connsiteY33" fmla="*/ 573578 h 1816331"/>
              <a:gd name="connsiteX34" fmla="*/ 12469 w 2019993"/>
              <a:gd name="connsiteY34" fmla="*/ 1180407 h 181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019993" h="1816331">
                <a:moveTo>
                  <a:pt x="12469" y="1180407"/>
                </a:moveTo>
                <a:lnTo>
                  <a:pt x="49877" y="1242753"/>
                </a:lnTo>
                <a:lnTo>
                  <a:pt x="0" y="1313411"/>
                </a:lnTo>
                <a:lnTo>
                  <a:pt x="157942" y="1346662"/>
                </a:lnTo>
                <a:lnTo>
                  <a:pt x="137160" y="1500447"/>
                </a:lnTo>
                <a:lnTo>
                  <a:pt x="195349" y="1525385"/>
                </a:lnTo>
                <a:lnTo>
                  <a:pt x="278477" y="1670858"/>
                </a:lnTo>
                <a:lnTo>
                  <a:pt x="403168" y="1683327"/>
                </a:lnTo>
                <a:lnTo>
                  <a:pt x="403168" y="1724891"/>
                </a:lnTo>
                <a:lnTo>
                  <a:pt x="565266" y="1737360"/>
                </a:lnTo>
                <a:lnTo>
                  <a:pt x="623455" y="1650076"/>
                </a:lnTo>
                <a:lnTo>
                  <a:pt x="731520" y="1662545"/>
                </a:lnTo>
                <a:lnTo>
                  <a:pt x="868680" y="1808018"/>
                </a:lnTo>
                <a:lnTo>
                  <a:pt x="985059" y="1816331"/>
                </a:lnTo>
                <a:lnTo>
                  <a:pt x="1026622" y="1716578"/>
                </a:lnTo>
                <a:lnTo>
                  <a:pt x="1205346" y="1687484"/>
                </a:lnTo>
                <a:lnTo>
                  <a:pt x="1221971" y="1487978"/>
                </a:lnTo>
                <a:lnTo>
                  <a:pt x="1213659" y="1483822"/>
                </a:lnTo>
                <a:lnTo>
                  <a:pt x="1296786" y="1492134"/>
                </a:lnTo>
                <a:lnTo>
                  <a:pt x="1396539" y="1396538"/>
                </a:lnTo>
                <a:lnTo>
                  <a:pt x="1367444" y="1359131"/>
                </a:lnTo>
                <a:lnTo>
                  <a:pt x="1317568" y="1367444"/>
                </a:lnTo>
                <a:lnTo>
                  <a:pt x="1313411" y="1234440"/>
                </a:lnTo>
                <a:lnTo>
                  <a:pt x="1367444" y="1234440"/>
                </a:lnTo>
                <a:lnTo>
                  <a:pt x="1363288" y="1155469"/>
                </a:lnTo>
                <a:lnTo>
                  <a:pt x="1292629" y="1043247"/>
                </a:lnTo>
                <a:lnTo>
                  <a:pt x="1417320" y="864524"/>
                </a:lnTo>
                <a:lnTo>
                  <a:pt x="1970117" y="544484"/>
                </a:lnTo>
                <a:lnTo>
                  <a:pt x="1978429" y="527858"/>
                </a:lnTo>
                <a:lnTo>
                  <a:pt x="1758142" y="311727"/>
                </a:lnTo>
                <a:lnTo>
                  <a:pt x="2019993" y="128847"/>
                </a:lnTo>
                <a:lnTo>
                  <a:pt x="1982586" y="0"/>
                </a:lnTo>
                <a:lnTo>
                  <a:pt x="685800" y="677487"/>
                </a:lnTo>
                <a:lnTo>
                  <a:pt x="569422" y="573578"/>
                </a:lnTo>
                <a:lnTo>
                  <a:pt x="12469" y="1180407"/>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21" name="Forma libre: forma 35">
            <a:extLst>
              <a:ext uri="{FF2B5EF4-FFF2-40B4-BE49-F238E27FC236}">
                <a16:creationId xmlns="" xmlns:a16="http://schemas.microsoft.com/office/drawing/2014/main" id="{44F7BB33-E7A9-4581-9474-2DBD363C3BFB}"/>
              </a:ext>
            </a:extLst>
          </p:cNvPr>
          <p:cNvSpPr/>
          <p:nvPr/>
        </p:nvSpPr>
        <p:spPr>
          <a:xfrm>
            <a:off x="4734726" y="4447899"/>
            <a:ext cx="2083495" cy="1752686"/>
          </a:xfrm>
          <a:custGeom>
            <a:avLst/>
            <a:gdLst>
              <a:gd name="connsiteX0" fmla="*/ 0 w 1691640"/>
              <a:gd name="connsiteY0" fmla="*/ 353291 h 1670858"/>
              <a:gd name="connsiteX1" fmla="*/ 199505 w 1691640"/>
              <a:gd name="connsiteY1" fmla="*/ 486295 h 1670858"/>
              <a:gd name="connsiteX2" fmla="*/ 332509 w 1691640"/>
              <a:gd name="connsiteY2" fmla="*/ 444731 h 1670858"/>
              <a:gd name="connsiteX3" fmla="*/ 390698 w 1691640"/>
              <a:gd name="connsiteY3" fmla="*/ 548640 h 1670858"/>
              <a:gd name="connsiteX4" fmla="*/ 532014 w 1691640"/>
              <a:gd name="connsiteY4" fmla="*/ 556953 h 1670858"/>
              <a:gd name="connsiteX5" fmla="*/ 590203 w 1691640"/>
              <a:gd name="connsiteY5" fmla="*/ 827117 h 1670858"/>
              <a:gd name="connsiteX6" fmla="*/ 419792 w 1691640"/>
              <a:gd name="connsiteY6" fmla="*/ 955964 h 1670858"/>
              <a:gd name="connsiteX7" fmla="*/ 523701 w 1691640"/>
              <a:gd name="connsiteY7" fmla="*/ 1109749 h 1670858"/>
              <a:gd name="connsiteX8" fmla="*/ 428105 w 1691640"/>
              <a:gd name="connsiteY8" fmla="*/ 1192877 h 1670858"/>
              <a:gd name="connsiteX9" fmla="*/ 448887 w 1691640"/>
              <a:gd name="connsiteY9" fmla="*/ 1363287 h 1670858"/>
              <a:gd name="connsiteX10" fmla="*/ 610985 w 1691640"/>
              <a:gd name="connsiteY10" fmla="*/ 1238597 h 1670858"/>
              <a:gd name="connsiteX11" fmla="*/ 843741 w 1691640"/>
              <a:gd name="connsiteY11" fmla="*/ 1147157 h 1670858"/>
              <a:gd name="connsiteX12" fmla="*/ 901930 w 1691640"/>
              <a:gd name="connsiteY12" fmla="*/ 1288473 h 1670858"/>
              <a:gd name="connsiteX13" fmla="*/ 1076498 w 1691640"/>
              <a:gd name="connsiteY13" fmla="*/ 1296786 h 1670858"/>
              <a:gd name="connsiteX14" fmla="*/ 1143000 w 1691640"/>
              <a:gd name="connsiteY14" fmla="*/ 1338349 h 1670858"/>
              <a:gd name="connsiteX15" fmla="*/ 1064029 w 1691640"/>
              <a:gd name="connsiteY15" fmla="*/ 1425633 h 1670858"/>
              <a:gd name="connsiteX16" fmla="*/ 1076498 w 1691640"/>
              <a:gd name="connsiteY16" fmla="*/ 1458884 h 1670858"/>
              <a:gd name="connsiteX17" fmla="*/ 1072341 w 1691640"/>
              <a:gd name="connsiteY17" fmla="*/ 1562793 h 1670858"/>
              <a:gd name="connsiteX18" fmla="*/ 1163781 w 1691640"/>
              <a:gd name="connsiteY18" fmla="*/ 1670858 h 1670858"/>
              <a:gd name="connsiteX19" fmla="*/ 1226127 w 1691640"/>
              <a:gd name="connsiteY19" fmla="*/ 1604357 h 1670858"/>
              <a:gd name="connsiteX20" fmla="*/ 1184563 w 1691640"/>
              <a:gd name="connsiteY20" fmla="*/ 1550324 h 1670858"/>
              <a:gd name="connsiteX21" fmla="*/ 1172094 w 1691640"/>
              <a:gd name="connsiteY21" fmla="*/ 1450571 h 1670858"/>
              <a:gd name="connsiteX22" fmla="*/ 1467196 w 1691640"/>
              <a:gd name="connsiteY22" fmla="*/ 1292629 h 1670858"/>
              <a:gd name="connsiteX23" fmla="*/ 1492134 w 1691640"/>
              <a:gd name="connsiteY23" fmla="*/ 1221971 h 1670858"/>
              <a:gd name="connsiteX24" fmla="*/ 1496290 w 1691640"/>
              <a:gd name="connsiteY24" fmla="*/ 1167938 h 1670858"/>
              <a:gd name="connsiteX25" fmla="*/ 1442258 w 1691640"/>
              <a:gd name="connsiteY25" fmla="*/ 1122218 h 1670858"/>
              <a:gd name="connsiteX26" fmla="*/ 1508760 w 1691640"/>
              <a:gd name="connsiteY26" fmla="*/ 814647 h 1670858"/>
              <a:gd name="connsiteX27" fmla="*/ 1691640 w 1691640"/>
              <a:gd name="connsiteY27" fmla="*/ 681644 h 1670858"/>
              <a:gd name="connsiteX28" fmla="*/ 1683327 w 1691640"/>
              <a:gd name="connsiteY28" fmla="*/ 423949 h 1670858"/>
              <a:gd name="connsiteX29" fmla="*/ 1276003 w 1691640"/>
              <a:gd name="connsiteY29" fmla="*/ 220287 h 1670858"/>
              <a:gd name="connsiteX30" fmla="*/ 1230283 w 1691640"/>
              <a:gd name="connsiteY30" fmla="*/ 103909 h 1670858"/>
              <a:gd name="connsiteX31" fmla="*/ 1018309 w 1691640"/>
              <a:gd name="connsiteY31" fmla="*/ 182880 h 1670858"/>
              <a:gd name="connsiteX32" fmla="*/ 552796 w 1691640"/>
              <a:gd name="connsiteY32" fmla="*/ 0 h 1670858"/>
              <a:gd name="connsiteX33" fmla="*/ 0 w 1691640"/>
              <a:gd name="connsiteY33" fmla="*/ 353291 h 167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1640" h="1670858">
                <a:moveTo>
                  <a:pt x="0" y="353291"/>
                </a:moveTo>
                <a:lnTo>
                  <a:pt x="199505" y="486295"/>
                </a:lnTo>
                <a:lnTo>
                  <a:pt x="332509" y="444731"/>
                </a:lnTo>
                <a:lnTo>
                  <a:pt x="390698" y="548640"/>
                </a:lnTo>
                <a:lnTo>
                  <a:pt x="532014" y="556953"/>
                </a:lnTo>
                <a:lnTo>
                  <a:pt x="590203" y="827117"/>
                </a:lnTo>
                <a:lnTo>
                  <a:pt x="419792" y="955964"/>
                </a:lnTo>
                <a:lnTo>
                  <a:pt x="523701" y="1109749"/>
                </a:lnTo>
                <a:lnTo>
                  <a:pt x="428105" y="1192877"/>
                </a:lnTo>
                <a:lnTo>
                  <a:pt x="448887" y="1363287"/>
                </a:lnTo>
                <a:lnTo>
                  <a:pt x="610985" y="1238597"/>
                </a:lnTo>
                <a:lnTo>
                  <a:pt x="843741" y="1147157"/>
                </a:lnTo>
                <a:lnTo>
                  <a:pt x="901930" y="1288473"/>
                </a:lnTo>
                <a:lnTo>
                  <a:pt x="1076498" y="1296786"/>
                </a:lnTo>
                <a:lnTo>
                  <a:pt x="1143000" y="1338349"/>
                </a:lnTo>
                <a:lnTo>
                  <a:pt x="1064029" y="1425633"/>
                </a:lnTo>
                <a:lnTo>
                  <a:pt x="1076498" y="1458884"/>
                </a:lnTo>
                <a:lnTo>
                  <a:pt x="1072341" y="1562793"/>
                </a:lnTo>
                <a:lnTo>
                  <a:pt x="1163781" y="1670858"/>
                </a:lnTo>
                <a:lnTo>
                  <a:pt x="1226127" y="1604357"/>
                </a:lnTo>
                <a:lnTo>
                  <a:pt x="1184563" y="1550324"/>
                </a:lnTo>
                <a:lnTo>
                  <a:pt x="1172094" y="1450571"/>
                </a:lnTo>
                <a:lnTo>
                  <a:pt x="1467196" y="1292629"/>
                </a:lnTo>
                <a:lnTo>
                  <a:pt x="1492134" y="1221971"/>
                </a:lnTo>
                <a:lnTo>
                  <a:pt x="1496290" y="1167938"/>
                </a:lnTo>
                <a:lnTo>
                  <a:pt x="1442258" y="1122218"/>
                </a:lnTo>
                <a:lnTo>
                  <a:pt x="1508760" y="814647"/>
                </a:lnTo>
                <a:lnTo>
                  <a:pt x="1691640" y="681644"/>
                </a:lnTo>
                <a:lnTo>
                  <a:pt x="1683327" y="423949"/>
                </a:lnTo>
                <a:lnTo>
                  <a:pt x="1276003" y="220287"/>
                </a:lnTo>
                <a:lnTo>
                  <a:pt x="1230283" y="103909"/>
                </a:lnTo>
                <a:lnTo>
                  <a:pt x="1018309" y="182880"/>
                </a:lnTo>
                <a:lnTo>
                  <a:pt x="552796" y="0"/>
                </a:lnTo>
                <a:lnTo>
                  <a:pt x="0" y="353291"/>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22" name="Forma libre: forma 36">
            <a:extLst>
              <a:ext uri="{FF2B5EF4-FFF2-40B4-BE49-F238E27FC236}">
                <a16:creationId xmlns="" xmlns:a16="http://schemas.microsoft.com/office/drawing/2014/main" id="{918452BB-0379-4B05-A6C1-2B283370B5DE}"/>
              </a:ext>
            </a:extLst>
          </p:cNvPr>
          <p:cNvSpPr/>
          <p:nvPr/>
        </p:nvSpPr>
        <p:spPr>
          <a:xfrm>
            <a:off x="5363865" y="5253791"/>
            <a:ext cx="1448720" cy="1425691"/>
          </a:xfrm>
          <a:custGeom>
            <a:avLst/>
            <a:gdLst>
              <a:gd name="connsiteX0" fmla="*/ 216131 w 1176251"/>
              <a:gd name="connsiteY0" fmla="*/ 856210 h 1359130"/>
              <a:gd name="connsiteX1" fmla="*/ 157942 w 1176251"/>
              <a:gd name="connsiteY1" fmla="*/ 644236 h 1359130"/>
              <a:gd name="connsiteX2" fmla="*/ 357448 w 1176251"/>
              <a:gd name="connsiteY2" fmla="*/ 598516 h 1359130"/>
              <a:gd name="connsiteX3" fmla="*/ 532015 w 1176251"/>
              <a:gd name="connsiteY3" fmla="*/ 623454 h 1359130"/>
              <a:gd name="connsiteX4" fmla="*/ 507077 w 1176251"/>
              <a:gd name="connsiteY4" fmla="*/ 665018 h 1359130"/>
              <a:gd name="connsiteX5" fmla="*/ 515389 w 1176251"/>
              <a:gd name="connsiteY5" fmla="*/ 756458 h 1359130"/>
              <a:gd name="connsiteX6" fmla="*/ 527858 w 1176251"/>
              <a:gd name="connsiteY6" fmla="*/ 881149 h 1359130"/>
              <a:gd name="connsiteX7" fmla="*/ 610986 w 1176251"/>
              <a:gd name="connsiteY7" fmla="*/ 989214 h 1359130"/>
              <a:gd name="connsiteX8" fmla="*/ 743989 w 1176251"/>
              <a:gd name="connsiteY8" fmla="*/ 922712 h 1359130"/>
              <a:gd name="connsiteX9" fmla="*/ 773084 w 1176251"/>
              <a:gd name="connsiteY9" fmla="*/ 822960 h 1359130"/>
              <a:gd name="connsiteX10" fmla="*/ 714895 w 1176251"/>
              <a:gd name="connsiteY10" fmla="*/ 752301 h 1359130"/>
              <a:gd name="connsiteX11" fmla="*/ 1030778 w 1176251"/>
              <a:gd name="connsiteY11" fmla="*/ 569421 h 1359130"/>
              <a:gd name="connsiteX12" fmla="*/ 1047404 w 1176251"/>
              <a:gd name="connsiteY12" fmla="*/ 490450 h 1359130"/>
              <a:gd name="connsiteX13" fmla="*/ 1047404 w 1176251"/>
              <a:gd name="connsiteY13" fmla="*/ 365760 h 1359130"/>
              <a:gd name="connsiteX14" fmla="*/ 997528 w 1176251"/>
              <a:gd name="connsiteY14" fmla="*/ 320040 h 1359130"/>
              <a:gd name="connsiteX15" fmla="*/ 1009997 w 1176251"/>
              <a:gd name="connsiteY15" fmla="*/ 191192 h 1359130"/>
              <a:gd name="connsiteX16" fmla="*/ 1151313 w 1176251"/>
              <a:gd name="connsiteY16" fmla="*/ 0 h 1359130"/>
              <a:gd name="connsiteX17" fmla="*/ 1134688 w 1176251"/>
              <a:gd name="connsiteY17" fmla="*/ 681643 h 1359130"/>
              <a:gd name="connsiteX18" fmla="*/ 1176251 w 1176251"/>
              <a:gd name="connsiteY18" fmla="*/ 802178 h 1359130"/>
              <a:gd name="connsiteX19" fmla="*/ 1043248 w 1176251"/>
              <a:gd name="connsiteY19" fmla="*/ 1359130 h 1359130"/>
              <a:gd name="connsiteX20" fmla="*/ 369917 w 1176251"/>
              <a:gd name="connsiteY20" fmla="*/ 1354974 h 1359130"/>
              <a:gd name="connsiteX21" fmla="*/ 266008 w 1176251"/>
              <a:gd name="connsiteY21" fmla="*/ 943494 h 1359130"/>
              <a:gd name="connsiteX22" fmla="*/ 49877 w 1176251"/>
              <a:gd name="connsiteY22" fmla="*/ 1076498 h 1359130"/>
              <a:gd name="connsiteX23" fmla="*/ 0 w 1176251"/>
              <a:gd name="connsiteY23" fmla="*/ 993370 h 1359130"/>
              <a:gd name="connsiteX24" fmla="*/ 216131 w 1176251"/>
              <a:gd name="connsiteY24" fmla="*/ 856210 h 135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76251" h="1359130">
                <a:moveTo>
                  <a:pt x="216131" y="856210"/>
                </a:moveTo>
                <a:lnTo>
                  <a:pt x="157942" y="644236"/>
                </a:lnTo>
                <a:lnTo>
                  <a:pt x="357448" y="598516"/>
                </a:lnTo>
                <a:lnTo>
                  <a:pt x="532015" y="623454"/>
                </a:lnTo>
                <a:lnTo>
                  <a:pt x="507077" y="665018"/>
                </a:lnTo>
                <a:lnTo>
                  <a:pt x="515389" y="756458"/>
                </a:lnTo>
                <a:lnTo>
                  <a:pt x="527858" y="881149"/>
                </a:lnTo>
                <a:lnTo>
                  <a:pt x="610986" y="989214"/>
                </a:lnTo>
                <a:lnTo>
                  <a:pt x="743989" y="922712"/>
                </a:lnTo>
                <a:lnTo>
                  <a:pt x="773084" y="822960"/>
                </a:lnTo>
                <a:lnTo>
                  <a:pt x="714895" y="752301"/>
                </a:lnTo>
                <a:lnTo>
                  <a:pt x="1030778" y="569421"/>
                </a:lnTo>
                <a:lnTo>
                  <a:pt x="1047404" y="490450"/>
                </a:lnTo>
                <a:lnTo>
                  <a:pt x="1047404" y="365760"/>
                </a:lnTo>
                <a:lnTo>
                  <a:pt x="997528" y="320040"/>
                </a:lnTo>
                <a:lnTo>
                  <a:pt x="1009997" y="191192"/>
                </a:lnTo>
                <a:lnTo>
                  <a:pt x="1151313" y="0"/>
                </a:lnTo>
                <a:lnTo>
                  <a:pt x="1134688" y="681643"/>
                </a:lnTo>
                <a:lnTo>
                  <a:pt x="1176251" y="802178"/>
                </a:lnTo>
                <a:lnTo>
                  <a:pt x="1043248" y="1359130"/>
                </a:lnTo>
                <a:lnTo>
                  <a:pt x="369917" y="1354974"/>
                </a:lnTo>
                <a:lnTo>
                  <a:pt x="266008" y="943494"/>
                </a:lnTo>
                <a:lnTo>
                  <a:pt x="49877" y="1076498"/>
                </a:lnTo>
                <a:lnTo>
                  <a:pt x="0" y="993370"/>
                </a:lnTo>
                <a:lnTo>
                  <a:pt x="216131" y="856210"/>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dirty="0">
              <a:solidFill>
                <a:srgbClr val="AAAAAA"/>
              </a:solidFill>
              <a:latin typeface="+mj-lt"/>
            </a:endParaRPr>
          </a:p>
        </p:txBody>
      </p:sp>
      <p:sp>
        <p:nvSpPr>
          <p:cNvPr id="23" name="Forma libre: forma 37">
            <a:extLst>
              <a:ext uri="{FF2B5EF4-FFF2-40B4-BE49-F238E27FC236}">
                <a16:creationId xmlns="" xmlns:a16="http://schemas.microsoft.com/office/drawing/2014/main" id="{C24C4FA1-1D62-4C21-B114-A46728406236}"/>
              </a:ext>
            </a:extLst>
          </p:cNvPr>
          <p:cNvSpPr/>
          <p:nvPr/>
        </p:nvSpPr>
        <p:spPr>
          <a:xfrm>
            <a:off x="6920561" y="4596810"/>
            <a:ext cx="2247308" cy="1451852"/>
          </a:xfrm>
          <a:custGeom>
            <a:avLst/>
            <a:gdLst>
              <a:gd name="connsiteX0" fmla="*/ 290945 w 1824644"/>
              <a:gd name="connsiteY0" fmla="*/ 656705 h 1384069"/>
              <a:gd name="connsiteX1" fmla="*/ 1429789 w 1824644"/>
              <a:gd name="connsiteY1" fmla="*/ 157942 h 1384069"/>
              <a:gd name="connsiteX2" fmla="*/ 1429789 w 1824644"/>
              <a:gd name="connsiteY2" fmla="*/ 87284 h 1384069"/>
              <a:gd name="connsiteX3" fmla="*/ 1704109 w 1824644"/>
              <a:gd name="connsiteY3" fmla="*/ 0 h 1384069"/>
              <a:gd name="connsiteX4" fmla="*/ 1724891 w 1824644"/>
              <a:gd name="connsiteY4" fmla="*/ 58189 h 1384069"/>
              <a:gd name="connsiteX5" fmla="*/ 1512916 w 1824644"/>
              <a:gd name="connsiteY5" fmla="*/ 220287 h 1384069"/>
              <a:gd name="connsiteX6" fmla="*/ 1504604 w 1824644"/>
              <a:gd name="connsiteY6" fmla="*/ 303414 h 1384069"/>
              <a:gd name="connsiteX7" fmla="*/ 1824644 w 1824644"/>
              <a:gd name="connsiteY7" fmla="*/ 477982 h 1384069"/>
              <a:gd name="connsiteX8" fmla="*/ 1803862 w 1824644"/>
              <a:gd name="connsiteY8" fmla="*/ 532014 h 1384069"/>
              <a:gd name="connsiteX9" fmla="*/ 1749829 w 1824644"/>
              <a:gd name="connsiteY9" fmla="*/ 519545 h 1384069"/>
              <a:gd name="connsiteX10" fmla="*/ 1749829 w 1824644"/>
              <a:gd name="connsiteY10" fmla="*/ 590204 h 1384069"/>
              <a:gd name="connsiteX11" fmla="*/ 1812174 w 1824644"/>
              <a:gd name="connsiteY11" fmla="*/ 594360 h 1384069"/>
              <a:gd name="connsiteX12" fmla="*/ 1812174 w 1824644"/>
              <a:gd name="connsiteY12" fmla="*/ 669174 h 1384069"/>
              <a:gd name="connsiteX13" fmla="*/ 1704109 w 1824644"/>
              <a:gd name="connsiteY13" fmla="*/ 752302 h 1384069"/>
              <a:gd name="connsiteX14" fmla="*/ 1546167 w 1824644"/>
              <a:gd name="connsiteY14" fmla="*/ 748145 h 1384069"/>
              <a:gd name="connsiteX15" fmla="*/ 1537854 w 1824644"/>
              <a:gd name="connsiteY15" fmla="*/ 785553 h 1384069"/>
              <a:gd name="connsiteX16" fmla="*/ 1454727 w 1824644"/>
              <a:gd name="connsiteY16" fmla="*/ 781396 h 1384069"/>
              <a:gd name="connsiteX17" fmla="*/ 1438102 w 1824644"/>
              <a:gd name="connsiteY17" fmla="*/ 752302 h 1384069"/>
              <a:gd name="connsiteX18" fmla="*/ 1334193 w 1824644"/>
              <a:gd name="connsiteY18" fmla="*/ 748145 h 1384069"/>
              <a:gd name="connsiteX19" fmla="*/ 1313411 w 1824644"/>
              <a:gd name="connsiteY19" fmla="*/ 831273 h 1384069"/>
              <a:gd name="connsiteX20" fmla="*/ 1446414 w 1824644"/>
              <a:gd name="connsiteY20" fmla="*/ 827116 h 1384069"/>
              <a:gd name="connsiteX21" fmla="*/ 1496291 w 1824644"/>
              <a:gd name="connsiteY21" fmla="*/ 914400 h 1384069"/>
              <a:gd name="connsiteX22" fmla="*/ 1330036 w 1824644"/>
              <a:gd name="connsiteY22" fmla="*/ 922713 h 1384069"/>
              <a:gd name="connsiteX23" fmla="*/ 1259378 w 1824644"/>
              <a:gd name="connsiteY23" fmla="*/ 997527 h 1384069"/>
              <a:gd name="connsiteX24" fmla="*/ 1147156 w 1824644"/>
              <a:gd name="connsiteY24" fmla="*/ 827116 h 1384069"/>
              <a:gd name="connsiteX25" fmla="*/ 1213658 w 1824644"/>
              <a:gd name="connsiteY25" fmla="*/ 789709 h 1384069"/>
              <a:gd name="connsiteX26" fmla="*/ 1213658 w 1824644"/>
              <a:gd name="connsiteY26" fmla="*/ 735676 h 1384069"/>
              <a:gd name="connsiteX27" fmla="*/ 1105593 w 1824644"/>
              <a:gd name="connsiteY27" fmla="*/ 677487 h 1384069"/>
              <a:gd name="connsiteX28" fmla="*/ 1034934 w 1824644"/>
              <a:gd name="connsiteY28" fmla="*/ 673331 h 1384069"/>
              <a:gd name="connsiteX29" fmla="*/ 1005840 w 1824644"/>
              <a:gd name="connsiteY29" fmla="*/ 660862 h 1384069"/>
              <a:gd name="connsiteX30" fmla="*/ 955964 w 1824644"/>
              <a:gd name="connsiteY30" fmla="*/ 714894 h 1384069"/>
              <a:gd name="connsiteX31" fmla="*/ 901931 w 1824644"/>
              <a:gd name="connsiteY31" fmla="*/ 719051 h 1384069"/>
              <a:gd name="connsiteX32" fmla="*/ 889462 w 1824644"/>
              <a:gd name="connsiteY32" fmla="*/ 764771 h 1384069"/>
              <a:gd name="connsiteX33" fmla="*/ 814647 w 1824644"/>
              <a:gd name="connsiteY33" fmla="*/ 665018 h 1384069"/>
              <a:gd name="connsiteX34" fmla="*/ 627611 w 1824644"/>
              <a:gd name="connsiteY34" fmla="*/ 665018 h 1384069"/>
              <a:gd name="connsiteX35" fmla="*/ 619298 w 1824644"/>
              <a:gd name="connsiteY35" fmla="*/ 768927 h 1384069"/>
              <a:gd name="connsiteX36" fmla="*/ 731520 w 1824644"/>
              <a:gd name="connsiteY36" fmla="*/ 818804 h 1384069"/>
              <a:gd name="connsiteX37" fmla="*/ 735676 w 1824644"/>
              <a:gd name="connsiteY37" fmla="*/ 918556 h 1384069"/>
              <a:gd name="connsiteX38" fmla="*/ 810491 w 1824644"/>
              <a:gd name="connsiteY38" fmla="*/ 1076498 h 1384069"/>
              <a:gd name="connsiteX39" fmla="*/ 743989 w 1824644"/>
              <a:gd name="connsiteY39" fmla="*/ 1180407 h 1384069"/>
              <a:gd name="connsiteX40" fmla="*/ 681644 w 1824644"/>
              <a:gd name="connsiteY40" fmla="*/ 1138844 h 1384069"/>
              <a:gd name="connsiteX41" fmla="*/ 644236 w 1824644"/>
              <a:gd name="connsiteY41" fmla="*/ 1034934 h 1384069"/>
              <a:gd name="connsiteX42" fmla="*/ 606829 w 1824644"/>
              <a:gd name="connsiteY42" fmla="*/ 1022465 h 1384069"/>
              <a:gd name="connsiteX43" fmla="*/ 573578 w 1824644"/>
              <a:gd name="connsiteY43" fmla="*/ 1130531 h 1384069"/>
              <a:gd name="connsiteX44" fmla="*/ 465513 w 1824644"/>
              <a:gd name="connsiteY44" fmla="*/ 1130531 h 1384069"/>
              <a:gd name="connsiteX45" fmla="*/ 457200 w 1824644"/>
              <a:gd name="connsiteY45" fmla="*/ 1080654 h 1384069"/>
              <a:gd name="connsiteX46" fmla="*/ 232756 w 1824644"/>
              <a:gd name="connsiteY46" fmla="*/ 1097280 h 1384069"/>
              <a:gd name="connsiteX47" fmla="*/ 128847 w 1824644"/>
              <a:gd name="connsiteY47" fmla="*/ 1184564 h 1384069"/>
              <a:gd name="connsiteX48" fmla="*/ 141316 w 1824644"/>
              <a:gd name="connsiteY48" fmla="*/ 1251065 h 1384069"/>
              <a:gd name="connsiteX49" fmla="*/ 182880 w 1824644"/>
              <a:gd name="connsiteY49" fmla="*/ 1267691 h 1384069"/>
              <a:gd name="connsiteX50" fmla="*/ 128847 w 1824644"/>
              <a:gd name="connsiteY50" fmla="*/ 1384069 h 1384069"/>
              <a:gd name="connsiteX51" fmla="*/ 41564 w 1824644"/>
              <a:gd name="connsiteY51" fmla="*/ 1367444 h 1384069"/>
              <a:gd name="connsiteX52" fmla="*/ 0 w 1824644"/>
              <a:gd name="connsiteY52" fmla="*/ 1284316 h 1384069"/>
              <a:gd name="connsiteX53" fmla="*/ 20782 w 1824644"/>
              <a:gd name="connsiteY53" fmla="*/ 876993 h 1384069"/>
              <a:gd name="connsiteX54" fmla="*/ 286789 w 1824644"/>
              <a:gd name="connsiteY54" fmla="*/ 876993 h 1384069"/>
              <a:gd name="connsiteX55" fmla="*/ 290945 w 1824644"/>
              <a:gd name="connsiteY55" fmla="*/ 656705 h 138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824644" h="1384069">
                <a:moveTo>
                  <a:pt x="290945" y="656705"/>
                </a:moveTo>
                <a:lnTo>
                  <a:pt x="1429789" y="157942"/>
                </a:lnTo>
                <a:lnTo>
                  <a:pt x="1429789" y="87284"/>
                </a:lnTo>
                <a:lnTo>
                  <a:pt x="1704109" y="0"/>
                </a:lnTo>
                <a:lnTo>
                  <a:pt x="1724891" y="58189"/>
                </a:lnTo>
                <a:lnTo>
                  <a:pt x="1512916" y="220287"/>
                </a:lnTo>
                <a:lnTo>
                  <a:pt x="1504604" y="303414"/>
                </a:lnTo>
                <a:lnTo>
                  <a:pt x="1824644" y="477982"/>
                </a:lnTo>
                <a:lnTo>
                  <a:pt x="1803862" y="532014"/>
                </a:lnTo>
                <a:lnTo>
                  <a:pt x="1749829" y="519545"/>
                </a:lnTo>
                <a:lnTo>
                  <a:pt x="1749829" y="590204"/>
                </a:lnTo>
                <a:lnTo>
                  <a:pt x="1812174" y="594360"/>
                </a:lnTo>
                <a:lnTo>
                  <a:pt x="1812174" y="669174"/>
                </a:lnTo>
                <a:lnTo>
                  <a:pt x="1704109" y="752302"/>
                </a:lnTo>
                <a:lnTo>
                  <a:pt x="1546167" y="748145"/>
                </a:lnTo>
                <a:lnTo>
                  <a:pt x="1537854" y="785553"/>
                </a:lnTo>
                <a:lnTo>
                  <a:pt x="1454727" y="781396"/>
                </a:lnTo>
                <a:lnTo>
                  <a:pt x="1438102" y="752302"/>
                </a:lnTo>
                <a:lnTo>
                  <a:pt x="1334193" y="748145"/>
                </a:lnTo>
                <a:lnTo>
                  <a:pt x="1313411" y="831273"/>
                </a:lnTo>
                <a:lnTo>
                  <a:pt x="1446414" y="827116"/>
                </a:lnTo>
                <a:lnTo>
                  <a:pt x="1496291" y="914400"/>
                </a:lnTo>
                <a:lnTo>
                  <a:pt x="1330036" y="922713"/>
                </a:lnTo>
                <a:lnTo>
                  <a:pt x="1259378" y="997527"/>
                </a:lnTo>
                <a:lnTo>
                  <a:pt x="1147156" y="827116"/>
                </a:lnTo>
                <a:lnTo>
                  <a:pt x="1213658" y="789709"/>
                </a:lnTo>
                <a:lnTo>
                  <a:pt x="1213658" y="735676"/>
                </a:lnTo>
                <a:lnTo>
                  <a:pt x="1105593" y="677487"/>
                </a:lnTo>
                <a:lnTo>
                  <a:pt x="1034934" y="673331"/>
                </a:lnTo>
                <a:lnTo>
                  <a:pt x="1005840" y="660862"/>
                </a:lnTo>
                <a:lnTo>
                  <a:pt x="955964" y="714894"/>
                </a:lnTo>
                <a:lnTo>
                  <a:pt x="901931" y="719051"/>
                </a:lnTo>
                <a:lnTo>
                  <a:pt x="889462" y="764771"/>
                </a:lnTo>
                <a:lnTo>
                  <a:pt x="814647" y="665018"/>
                </a:lnTo>
                <a:lnTo>
                  <a:pt x="627611" y="665018"/>
                </a:lnTo>
                <a:lnTo>
                  <a:pt x="619298" y="768927"/>
                </a:lnTo>
                <a:lnTo>
                  <a:pt x="731520" y="818804"/>
                </a:lnTo>
                <a:lnTo>
                  <a:pt x="735676" y="918556"/>
                </a:lnTo>
                <a:lnTo>
                  <a:pt x="810491" y="1076498"/>
                </a:lnTo>
                <a:lnTo>
                  <a:pt x="743989" y="1180407"/>
                </a:lnTo>
                <a:lnTo>
                  <a:pt x="681644" y="1138844"/>
                </a:lnTo>
                <a:lnTo>
                  <a:pt x="644236" y="1034934"/>
                </a:lnTo>
                <a:lnTo>
                  <a:pt x="606829" y="1022465"/>
                </a:lnTo>
                <a:lnTo>
                  <a:pt x="573578" y="1130531"/>
                </a:lnTo>
                <a:lnTo>
                  <a:pt x="465513" y="1130531"/>
                </a:lnTo>
                <a:lnTo>
                  <a:pt x="457200" y="1080654"/>
                </a:lnTo>
                <a:lnTo>
                  <a:pt x="232756" y="1097280"/>
                </a:lnTo>
                <a:lnTo>
                  <a:pt x="128847" y="1184564"/>
                </a:lnTo>
                <a:lnTo>
                  <a:pt x="141316" y="1251065"/>
                </a:lnTo>
                <a:lnTo>
                  <a:pt x="182880" y="1267691"/>
                </a:lnTo>
                <a:lnTo>
                  <a:pt x="128847" y="1384069"/>
                </a:lnTo>
                <a:lnTo>
                  <a:pt x="41564" y="1367444"/>
                </a:lnTo>
                <a:lnTo>
                  <a:pt x="0" y="1284316"/>
                </a:lnTo>
                <a:lnTo>
                  <a:pt x="20782" y="876993"/>
                </a:lnTo>
                <a:lnTo>
                  <a:pt x="286789" y="876993"/>
                </a:lnTo>
                <a:cubicBezTo>
                  <a:pt x="288174" y="803564"/>
                  <a:pt x="289560" y="730134"/>
                  <a:pt x="290945" y="656705"/>
                </a:cubicBez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24" name="Forma libre: forma 38">
            <a:extLst>
              <a:ext uri="{FF2B5EF4-FFF2-40B4-BE49-F238E27FC236}">
                <a16:creationId xmlns="" xmlns:a16="http://schemas.microsoft.com/office/drawing/2014/main" id="{E6C00155-F564-4617-B683-6297330EB6A6}"/>
              </a:ext>
            </a:extLst>
          </p:cNvPr>
          <p:cNvSpPr/>
          <p:nvPr/>
        </p:nvSpPr>
        <p:spPr>
          <a:xfrm>
            <a:off x="344359" y="1633165"/>
            <a:ext cx="3689609" cy="1145291"/>
          </a:xfrm>
          <a:custGeom>
            <a:avLst/>
            <a:gdLst>
              <a:gd name="connsiteX0" fmla="*/ 0 w 2995683"/>
              <a:gd name="connsiteY0" fmla="*/ 723331 h 1091821"/>
              <a:gd name="connsiteX1" fmla="*/ 2613546 w 2995683"/>
              <a:gd name="connsiteY1" fmla="*/ 1091821 h 1091821"/>
              <a:gd name="connsiteX2" fmla="*/ 2729552 w 2995683"/>
              <a:gd name="connsiteY2" fmla="*/ 921224 h 1091821"/>
              <a:gd name="connsiteX3" fmla="*/ 2729552 w 2995683"/>
              <a:gd name="connsiteY3" fmla="*/ 716507 h 1091821"/>
              <a:gd name="connsiteX4" fmla="*/ 2818262 w 2995683"/>
              <a:gd name="connsiteY4" fmla="*/ 634621 h 1091821"/>
              <a:gd name="connsiteX5" fmla="*/ 2982035 w 2995683"/>
              <a:gd name="connsiteY5" fmla="*/ 620973 h 1091821"/>
              <a:gd name="connsiteX6" fmla="*/ 2995683 w 2995683"/>
              <a:gd name="connsiteY6" fmla="*/ 566382 h 1091821"/>
              <a:gd name="connsiteX7" fmla="*/ 2900149 w 2995683"/>
              <a:gd name="connsiteY7" fmla="*/ 470848 h 1091821"/>
              <a:gd name="connsiteX8" fmla="*/ 2756847 w 2995683"/>
              <a:gd name="connsiteY8" fmla="*/ 464024 h 1091821"/>
              <a:gd name="connsiteX9" fmla="*/ 2770495 w 2995683"/>
              <a:gd name="connsiteY9" fmla="*/ 313898 h 1091821"/>
              <a:gd name="connsiteX10" fmla="*/ 2306471 w 2995683"/>
              <a:gd name="connsiteY10" fmla="*/ 286603 h 1091821"/>
              <a:gd name="connsiteX11" fmla="*/ 2265528 w 2995683"/>
              <a:gd name="connsiteY11" fmla="*/ 259307 h 1091821"/>
              <a:gd name="connsiteX12" fmla="*/ 2258704 w 2995683"/>
              <a:gd name="connsiteY12" fmla="*/ 197892 h 1091821"/>
              <a:gd name="connsiteX13" fmla="*/ 2156346 w 2995683"/>
              <a:gd name="connsiteY13" fmla="*/ 197892 h 1091821"/>
              <a:gd name="connsiteX14" fmla="*/ 2129050 w 2995683"/>
              <a:gd name="connsiteY14" fmla="*/ 279779 h 1091821"/>
              <a:gd name="connsiteX15" fmla="*/ 1876567 w 2995683"/>
              <a:gd name="connsiteY15" fmla="*/ 279779 h 1091821"/>
              <a:gd name="connsiteX16" fmla="*/ 1699146 w 2995683"/>
              <a:gd name="connsiteY16" fmla="*/ 204716 h 1091821"/>
              <a:gd name="connsiteX17" fmla="*/ 1542197 w 2995683"/>
              <a:gd name="connsiteY17" fmla="*/ 204716 h 1091821"/>
              <a:gd name="connsiteX18" fmla="*/ 1549020 w 2995683"/>
              <a:gd name="connsiteY18" fmla="*/ 6824 h 1091821"/>
              <a:gd name="connsiteX19" fmla="*/ 1317009 w 2995683"/>
              <a:gd name="connsiteY19" fmla="*/ 0 h 1091821"/>
              <a:gd name="connsiteX20" fmla="*/ 1255594 w 2995683"/>
              <a:gd name="connsiteY20" fmla="*/ 184245 h 1091821"/>
              <a:gd name="connsiteX21" fmla="*/ 1180531 w 2995683"/>
              <a:gd name="connsiteY21" fmla="*/ 150125 h 1091821"/>
              <a:gd name="connsiteX22" fmla="*/ 1180531 w 2995683"/>
              <a:gd name="connsiteY22" fmla="*/ 47767 h 1091821"/>
              <a:gd name="connsiteX23" fmla="*/ 1105468 w 2995683"/>
              <a:gd name="connsiteY23" fmla="*/ 13648 h 1091821"/>
              <a:gd name="connsiteX24" fmla="*/ 975815 w 2995683"/>
              <a:gd name="connsiteY24" fmla="*/ 95534 h 1091821"/>
              <a:gd name="connsiteX25" fmla="*/ 975815 w 2995683"/>
              <a:gd name="connsiteY25" fmla="*/ 184245 h 1091821"/>
              <a:gd name="connsiteX26" fmla="*/ 784746 w 2995683"/>
              <a:gd name="connsiteY26" fmla="*/ 170597 h 1091821"/>
              <a:gd name="connsiteX27" fmla="*/ 709683 w 2995683"/>
              <a:gd name="connsiteY27" fmla="*/ 75063 h 1091821"/>
              <a:gd name="connsiteX28" fmla="*/ 607325 w 2995683"/>
              <a:gd name="connsiteY28" fmla="*/ 88710 h 1091821"/>
              <a:gd name="connsiteX29" fmla="*/ 600501 w 2995683"/>
              <a:gd name="connsiteY29" fmla="*/ 54591 h 1091821"/>
              <a:gd name="connsiteX30" fmla="*/ 620973 w 2995683"/>
              <a:gd name="connsiteY30" fmla="*/ 27295 h 1091821"/>
              <a:gd name="connsiteX31" fmla="*/ 620973 w 2995683"/>
              <a:gd name="connsiteY31" fmla="*/ 27295 h 1091821"/>
              <a:gd name="connsiteX32" fmla="*/ 620973 w 2995683"/>
              <a:gd name="connsiteY32" fmla="*/ 27295 h 1091821"/>
              <a:gd name="connsiteX33" fmla="*/ 539086 w 2995683"/>
              <a:gd name="connsiteY33" fmla="*/ 6824 h 1091821"/>
              <a:gd name="connsiteX34" fmla="*/ 402609 w 2995683"/>
              <a:gd name="connsiteY34" fmla="*/ 75063 h 1091821"/>
              <a:gd name="connsiteX35" fmla="*/ 382137 w 2995683"/>
              <a:gd name="connsiteY35" fmla="*/ 375313 h 1091821"/>
              <a:gd name="connsiteX36" fmla="*/ 320722 w 2995683"/>
              <a:gd name="connsiteY36" fmla="*/ 334370 h 1091821"/>
              <a:gd name="connsiteX37" fmla="*/ 320722 w 2995683"/>
              <a:gd name="connsiteY37" fmla="*/ 334370 h 1091821"/>
              <a:gd name="connsiteX38" fmla="*/ 81886 w 2995683"/>
              <a:gd name="connsiteY38" fmla="*/ 313898 h 1091821"/>
              <a:gd name="connsiteX39" fmla="*/ 13647 w 2995683"/>
              <a:gd name="connsiteY39" fmla="*/ 368489 h 1091821"/>
              <a:gd name="connsiteX40" fmla="*/ 0 w 2995683"/>
              <a:gd name="connsiteY40" fmla="*/ 723331 h 109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995683" h="1091821">
                <a:moveTo>
                  <a:pt x="0" y="723331"/>
                </a:moveTo>
                <a:lnTo>
                  <a:pt x="2613546" y="1091821"/>
                </a:lnTo>
                <a:lnTo>
                  <a:pt x="2729552" y="921224"/>
                </a:lnTo>
                <a:lnTo>
                  <a:pt x="2729552" y="716507"/>
                </a:lnTo>
                <a:lnTo>
                  <a:pt x="2818262" y="634621"/>
                </a:lnTo>
                <a:lnTo>
                  <a:pt x="2982035" y="620973"/>
                </a:lnTo>
                <a:lnTo>
                  <a:pt x="2995683" y="566382"/>
                </a:lnTo>
                <a:lnTo>
                  <a:pt x="2900149" y="470848"/>
                </a:lnTo>
                <a:lnTo>
                  <a:pt x="2756847" y="464024"/>
                </a:lnTo>
                <a:lnTo>
                  <a:pt x="2770495" y="313898"/>
                </a:lnTo>
                <a:lnTo>
                  <a:pt x="2306471" y="286603"/>
                </a:lnTo>
                <a:lnTo>
                  <a:pt x="2265528" y="259307"/>
                </a:lnTo>
                <a:lnTo>
                  <a:pt x="2258704" y="197892"/>
                </a:lnTo>
                <a:lnTo>
                  <a:pt x="2156346" y="197892"/>
                </a:lnTo>
                <a:lnTo>
                  <a:pt x="2129050" y="279779"/>
                </a:lnTo>
                <a:lnTo>
                  <a:pt x="1876567" y="279779"/>
                </a:lnTo>
                <a:lnTo>
                  <a:pt x="1699146" y="204716"/>
                </a:lnTo>
                <a:lnTo>
                  <a:pt x="1542197" y="204716"/>
                </a:lnTo>
                <a:lnTo>
                  <a:pt x="1549020" y="6824"/>
                </a:lnTo>
                <a:lnTo>
                  <a:pt x="1317009" y="0"/>
                </a:lnTo>
                <a:lnTo>
                  <a:pt x="1255594" y="184245"/>
                </a:lnTo>
                <a:lnTo>
                  <a:pt x="1180531" y="150125"/>
                </a:lnTo>
                <a:lnTo>
                  <a:pt x="1180531" y="47767"/>
                </a:lnTo>
                <a:lnTo>
                  <a:pt x="1105468" y="13648"/>
                </a:lnTo>
                <a:lnTo>
                  <a:pt x="975815" y="95534"/>
                </a:lnTo>
                <a:lnTo>
                  <a:pt x="975815" y="184245"/>
                </a:lnTo>
                <a:lnTo>
                  <a:pt x="784746" y="170597"/>
                </a:lnTo>
                <a:lnTo>
                  <a:pt x="709683" y="75063"/>
                </a:lnTo>
                <a:lnTo>
                  <a:pt x="607325" y="88710"/>
                </a:lnTo>
                <a:lnTo>
                  <a:pt x="600501" y="54591"/>
                </a:lnTo>
                <a:lnTo>
                  <a:pt x="620973" y="27295"/>
                </a:lnTo>
                <a:lnTo>
                  <a:pt x="620973" y="27295"/>
                </a:lnTo>
                <a:lnTo>
                  <a:pt x="620973" y="27295"/>
                </a:lnTo>
                <a:lnTo>
                  <a:pt x="539086" y="6824"/>
                </a:lnTo>
                <a:lnTo>
                  <a:pt x="402609" y="75063"/>
                </a:lnTo>
                <a:lnTo>
                  <a:pt x="382137" y="375313"/>
                </a:lnTo>
                <a:lnTo>
                  <a:pt x="320722" y="334370"/>
                </a:lnTo>
                <a:lnTo>
                  <a:pt x="320722" y="334370"/>
                </a:lnTo>
                <a:lnTo>
                  <a:pt x="81886" y="313898"/>
                </a:lnTo>
                <a:lnTo>
                  <a:pt x="13647" y="368489"/>
                </a:lnTo>
                <a:lnTo>
                  <a:pt x="0" y="723331"/>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25" name="Forma libre: forma 39">
            <a:extLst>
              <a:ext uri="{FF2B5EF4-FFF2-40B4-BE49-F238E27FC236}">
                <a16:creationId xmlns="" xmlns:a16="http://schemas.microsoft.com/office/drawing/2014/main" id="{3970DDB9-8F5F-4DAB-A981-EB5845F091B7}"/>
              </a:ext>
            </a:extLst>
          </p:cNvPr>
          <p:cNvSpPr/>
          <p:nvPr/>
        </p:nvSpPr>
        <p:spPr>
          <a:xfrm>
            <a:off x="3764050" y="2331788"/>
            <a:ext cx="1967779" cy="753642"/>
          </a:xfrm>
          <a:custGeom>
            <a:avLst/>
            <a:gdLst>
              <a:gd name="connsiteX0" fmla="*/ 0 w 1597688"/>
              <a:gd name="connsiteY0" fmla="*/ 452176 h 718457"/>
              <a:gd name="connsiteX1" fmla="*/ 110532 w 1597688"/>
              <a:gd name="connsiteY1" fmla="*/ 271305 h 718457"/>
              <a:gd name="connsiteX2" fmla="*/ 95459 w 1597688"/>
              <a:gd name="connsiteY2" fmla="*/ 75363 h 718457"/>
              <a:gd name="connsiteX3" fmla="*/ 321547 w 1597688"/>
              <a:gd name="connsiteY3" fmla="*/ 0 h 718457"/>
              <a:gd name="connsiteX4" fmla="*/ 442127 w 1597688"/>
              <a:gd name="connsiteY4" fmla="*/ 20097 h 718457"/>
              <a:gd name="connsiteX5" fmla="*/ 502417 w 1597688"/>
              <a:gd name="connsiteY5" fmla="*/ 20097 h 718457"/>
              <a:gd name="connsiteX6" fmla="*/ 557683 w 1597688"/>
              <a:gd name="connsiteY6" fmla="*/ 150725 h 718457"/>
              <a:gd name="connsiteX7" fmla="*/ 592853 w 1597688"/>
              <a:gd name="connsiteY7" fmla="*/ 110532 h 718457"/>
              <a:gd name="connsiteX8" fmla="*/ 668215 w 1597688"/>
              <a:gd name="connsiteY8" fmla="*/ 115556 h 718457"/>
              <a:gd name="connsiteX9" fmla="*/ 658167 w 1597688"/>
              <a:gd name="connsiteY9" fmla="*/ 180870 h 718457"/>
              <a:gd name="connsiteX10" fmla="*/ 723481 w 1597688"/>
              <a:gd name="connsiteY10" fmla="*/ 190919 h 718457"/>
              <a:gd name="connsiteX11" fmla="*/ 793820 w 1597688"/>
              <a:gd name="connsiteY11" fmla="*/ 170822 h 718457"/>
              <a:gd name="connsiteX12" fmla="*/ 844061 w 1597688"/>
              <a:gd name="connsiteY12" fmla="*/ 236136 h 718457"/>
              <a:gd name="connsiteX13" fmla="*/ 934497 w 1597688"/>
              <a:gd name="connsiteY13" fmla="*/ 165798 h 718457"/>
              <a:gd name="connsiteX14" fmla="*/ 1040004 w 1597688"/>
              <a:gd name="connsiteY14" fmla="*/ 175846 h 718457"/>
              <a:gd name="connsiteX15" fmla="*/ 1090246 w 1597688"/>
              <a:gd name="connsiteY15" fmla="*/ 301451 h 718457"/>
              <a:gd name="connsiteX16" fmla="*/ 1261068 w 1597688"/>
              <a:gd name="connsiteY16" fmla="*/ 291402 h 718457"/>
              <a:gd name="connsiteX17" fmla="*/ 1306286 w 1597688"/>
              <a:gd name="connsiteY17" fmla="*/ 366765 h 718457"/>
              <a:gd name="connsiteX18" fmla="*/ 1361552 w 1597688"/>
              <a:gd name="connsiteY18" fmla="*/ 381837 h 718457"/>
              <a:gd name="connsiteX19" fmla="*/ 1416817 w 1597688"/>
              <a:gd name="connsiteY19" fmla="*/ 422031 h 718457"/>
              <a:gd name="connsiteX20" fmla="*/ 1482132 w 1597688"/>
              <a:gd name="connsiteY20" fmla="*/ 361741 h 718457"/>
              <a:gd name="connsiteX21" fmla="*/ 1597688 w 1597688"/>
              <a:gd name="connsiteY21" fmla="*/ 361741 h 718457"/>
              <a:gd name="connsiteX22" fmla="*/ 1597688 w 1597688"/>
              <a:gd name="connsiteY22" fmla="*/ 718457 h 718457"/>
              <a:gd name="connsiteX23" fmla="*/ 0 w 1597688"/>
              <a:gd name="connsiteY23" fmla="*/ 452176 h 718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97688" h="718457">
                <a:moveTo>
                  <a:pt x="0" y="452176"/>
                </a:moveTo>
                <a:lnTo>
                  <a:pt x="110532" y="271305"/>
                </a:lnTo>
                <a:lnTo>
                  <a:pt x="95459" y="75363"/>
                </a:lnTo>
                <a:lnTo>
                  <a:pt x="321547" y="0"/>
                </a:lnTo>
                <a:lnTo>
                  <a:pt x="442127" y="20097"/>
                </a:lnTo>
                <a:lnTo>
                  <a:pt x="502417" y="20097"/>
                </a:lnTo>
                <a:lnTo>
                  <a:pt x="557683" y="150725"/>
                </a:lnTo>
                <a:lnTo>
                  <a:pt x="592853" y="110532"/>
                </a:lnTo>
                <a:lnTo>
                  <a:pt x="668215" y="115556"/>
                </a:lnTo>
                <a:lnTo>
                  <a:pt x="658167" y="180870"/>
                </a:lnTo>
                <a:lnTo>
                  <a:pt x="723481" y="190919"/>
                </a:lnTo>
                <a:lnTo>
                  <a:pt x="793820" y="170822"/>
                </a:lnTo>
                <a:lnTo>
                  <a:pt x="844061" y="236136"/>
                </a:lnTo>
                <a:lnTo>
                  <a:pt x="934497" y="165798"/>
                </a:lnTo>
                <a:lnTo>
                  <a:pt x="1040004" y="175846"/>
                </a:lnTo>
                <a:lnTo>
                  <a:pt x="1090246" y="301451"/>
                </a:lnTo>
                <a:lnTo>
                  <a:pt x="1261068" y="291402"/>
                </a:lnTo>
                <a:lnTo>
                  <a:pt x="1306286" y="366765"/>
                </a:lnTo>
                <a:lnTo>
                  <a:pt x="1361552" y="381837"/>
                </a:lnTo>
                <a:lnTo>
                  <a:pt x="1416817" y="422031"/>
                </a:lnTo>
                <a:lnTo>
                  <a:pt x="1482132" y="361741"/>
                </a:lnTo>
                <a:lnTo>
                  <a:pt x="1597688" y="361741"/>
                </a:lnTo>
                <a:lnTo>
                  <a:pt x="1597688" y="718457"/>
                </a:lnTo>
                <a:lnTo>
                  <a:pt x="0" y="452176"/>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26" name="Forma libre: forma 40">
            <a:extLst>
              <a:ext uri="{FF2B5EF4-FFF2-40B4-BE49-F238E27FC236}">
                <a16:creationId xmlns="" xmlns:a16="http://schemas.microsoft.com/office/drawing/2014/main" id="{D62A66AF-6E93-4BD4-8C82-E39153CF5DAD}"/>
              </a:ext>
            </a:extLst>
          </p:cNvPr>
          <p:cNvSpPr/>
          <p:nvPr/>
        </p:nvSpPr>
        <p:spPr>
          <a:xfrm>
            <a:off x="5815482" y="2726736"/>
            <a:ext cx="1574457" cy="792160"/>
          </a:xfrm>
          <a:custGeom>
            <a:avLst/>
            <a:gdLst>
              <a:gd name="connsiteX0" fmla="*/ 0 w 1278340"/>
              <a:gd name="connsiteY0" fmla="*/ 0 h 755176"/>
              <a:gd name="connsiteX1" fmla="*/ 4549 w 1278340"/>
              <a:gd name="connsiteY1" fmla="*/ 464024 h 755176"/>
              <a:gd name="connsiteX2" fmla="*/ 232012 w 1278340"/>
              <a:gd name="connsiteY2" fmla="*/ 373039 h 755176"/>
              <a:gd name="connsiteX3" fmla="*/ 937146 w 1278340"/>
              <a:gd name="connsiteY3" fmla="*/ 755176 h 755176"/>
              <a:gd name="connsiteX4" fmla="*/ 1278340 w 1278340"/>
              <a:gd name="connsiteY4" fmla="*/ 486770 h 755176"/>
              <a:gd name="connsiteX5" fmla="*/ 1273791 w 1278340"/>
              <a:gd name="connsiteY5" fmla="*/ 309349 h 755176"/>
              <a:gd name="connsiteX6" fmla="*/ 1110018 w 1278340"/>
              <a:gd name="connsiteY6" fmla="*/ 241111 h 755176"/>
              <a:gd name="connsiteX7" fmla="*/ 941695 w 1278340"/>
              <a:gd name="connsiteY7" fmla="*/ 309349 h 755176"/>
              <a:gd name="connsiteX8" fmla="*/ 914400 w 1278340"/>
              <a:gd name="connsiteY8" fmla="*/ 541361 h 755176"/>
              <a:gd name="connsiteX9" fmla="*/ 855260 w 1278340"/>
              <a:gd name="connsiteY9" fmla="*/ 559558 h 755176"/>
              <a:gd name="connsiteX10" fmla="*/ 805218 w 1278340"/>
              <a:gd name="connsiteY10" fmla="*/ 432179 h 755176"/>
              <a:gd name="connsiteX11" fmla="*/ 777922 w 1278340"/>
              <a:gd name="connsiteY11" fmla="*/ 282054 h 755176"/>
              <a:gd name="connsiteX12" fmla="*/ 532263 w 1278340"/>
              <a:gd name="connsiteY12" fmla="*/ 268406 h 755176"/>
              <a:gd name="connsiteX13" fmla="*/ 518615 w 1278340"/>
              <a:gd name="connsiteY13" fmla="*/ 200167 h 755176"/>
              <a:gd name="connsiteX14" fmla="*/ 277504 w 1278340"/>
              <a:gd name="connsiteY14" fmla="*/ 150125 h 755176"/>
              <a:gd name="connsiteX15" fmla="*/ 0 w 1278340"/>
              <a:gd name="connsiteY15" fmla="*/ 0 h 75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78340" h="755176">
                <a:moveTo>
                  <a:pt x="0" y="0"/>
                </a:moveTo>
                <a:cubicBezTo>
                  <a:pt x="1516" y="154675"/>
                  <a:pt x="3033" y="309349"/>
                  <a:pt x="4549" y="464024"/>
                </a:cubicBezTo>
                <a:lnTo>
                  <a:pt x="232012" y="373039"/>
                </a:lnTo>
                <a:lnTo>
                  <a:pt x="937146" y="755176"/>
                </a:lnTo>
                <a:lnTo>
                  <a:pt x="1278340" y="486770"/>
                </a:lnTo>
                <a:lnTo>
                  <a:pt x="1273791" y="309349"/>
                </a:lnTo>
                <a:lnTo>
                  <a:pt x="1110018" y="241111"/>
                </a:lnTo>
                <a:lnTo>
                  <a:pt x="941695" y="309349"/>
                </a:lnTo>
                <a:lnTo>
                  <a:pt x="914400" y="541361"/>
                </a:lnTo>
                <a:lnTo>
                  <a:pt x="855260" y="559558"/>
                </a:lnTo>
                <a:lnTo>
                  <a:pt x="805218" y="432179"/>
                </a:lnTo>
                <a:lnTo>
                  <a:pt x="777922" y="282054"/>
                </a:lnTo>
                <a:lnTo>
                  <a:pt x="532263" y="268406"/>
                </a:lnTo>
                <a:lnTo>
                  <a:pt x="518615" y="200167"/>
                </a:lnTo>
                <a:lnTo>
                  <a:pt x="277504" y="150125"/>
                </a:lnTo>
                <a:lnTo>
                  <a:pt x="0" y="0"/>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27" name="Forma libre: forma 41">
            <a:extLst>
              <a:ext uri="{FF2B5EF4-FFF2-40B4-BE49-F238E27FC236}">
                <a16:creationId xmlns="" xmlns:a16="http://schemas.microsoft.com/office/drawing/2014/main" id="{4EDB0151-AF95-4CDE-A3D4-B300443DF935}"/>
              </a:ext>
            </a:extLst>
          </p:cNvPr>
          <p:cNvSpPr/>
          <p:nvPr/>
        </p:nvSpPr>
        <p:spPr>
          <a:xfrm>
            <a:off x="6493452" y="2763123"/>
            <a:ext cx="689175" cy="429484"/>
          </a:xfrm>
          <a:custGeom>
            <a:avLst/>
            <a:gdLst>
              <a:gd name="connsiteX0" fmla="*/ 13647 w 559558"/>
              <a:gd name="connsiteY0" fmla="*/ 0 h 409433"/>
              <a:gd name="connsiteX1" fmla="*/ 464023 w 559558"/>
              <a:gd name="connsiteY1" fmla="*/ 0 h 409433"/>
              <a:gd name="connsiteX2" fmla="*/ 559558 w 559558"/>
              <a:gd name="connsiteY2" fmla="*/ 131929 h 409433"/>
              <a:gd name="connsiteX3" fmla="*/ 318447 w 559558"/>
              <a:gd name="connsiteY3" fmla="*/ 181970 h 409433"/>
              <a:gd name="connsiteX4" fmla="*/ 327546 w 559558"/>
              <a:gd name="connsiteY4" fmla="*/ 409433 h 409433"/>
              <a:gd name="connsiteX5" fmla="*/ 232012 w 559558"/>
              <a:gd name="connsiteY5" fmla="*/ 163773 h 409433"/>
              <a:gd name="connsiteX6" fmla="*/ 0 w 559558"/>
              <a:gd name="connsiteY6" fmla="*/ 141027 h 409433"/>
              <a:gd name="connsiteX7" fmla="*/ 13647 w 559558"/>
              <a:gd name="connsiteY7" fmla="*/ 0 h 40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9558" h="409433">
                <a:moveTo>
                  <a:pt x="13647" y="0"/>
                </a:moveTo>
                <a:lnTo>
                  <a:pt x="464023" y="0"/>
                </a:lnTo>
                <a:lnTo>
                  <a:pt x="559558" y="131929"/>
                </a:lnTo>
                <a:lnTo>
                  <a:pt x="318447" y="181970"/>
                </a:lnTo>
                <a:lnTo>
                  <a:pt x="327546" y="409433"/>
                </a:lnTo>
                <a:lnTo>
                  <a:pt x="232012" y="163773"/>
                </a:lnTo>
                <a:lnTo>
                  <a:pt x="0" y="141027"/>
                </a:lnTo>
                <a:lnTo>
                  <a:pt x="13647" y="0"/>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28" name="Forma libre: forma 42">
            <a:extLst>
              <a:ext uri="{FF2B5EF4-FFF2-40B4-BE49-F238E27FC236}">
                <a16:creationId xmlns="" xmlns:a16="http://schemas.microsoft.com/office/drawing/2014/main" id="{BD643DF6-99D1-4449-A5A6-20E3D2AF40F2}"/>
              </a:ext>
            </a:extLst>
          </p:cNvPr>
          <p:cNvSpPr/>
          <p:nvPr/>
        </p:nvSpPr>
        <p:spPr>
          <a:xfrm>
            <a:off x="7177299" y="3020935"/>
            <a:ext cx="2208944" cy="1070283"/>
          </a:xfrm>
          <a:custGeom>
            <a:avLst/>
            <a:gdLst>
              <a:gd name="connsiteX0" fmla="*/ 0 w 1793495"/>
              <a:gd name="connsiteY0" fmla="*/ 501331 h 1020315"/>
              <a:gd name="connsiteX1" fmla="*/ 303623 w 1793495"/>
              <a:gd name="connsiteY1" fmla="*/ 271848 h 1020315"/>
              <a:gd name="connsiteX2" fmla="*/ 324806 w 1793495"/>
              <a:gd name="connsiteY2" fmla="*/ 95323 h 1020315"/>
              <a:gd name="connsiteX3" fmla="*/ 586063 w 1793495"/>
              <a:gd name="connsiteY3" fmla="*/ 3530 h 1020315"/>
              <a:gd name="connsiteX4" fmla="*/ 759058 w 1793495"/>
              <a:gd name="connsiteY4" fmla="*/ 0 h 1020315"/>
              <a:gd name="connsiteX5" fmla="*/ 907339 w 1793495"/>
              <a:gd name="connsiteY5" fmla="*/ 109445 h 1020315"/>
              <a:gd name="connsiteX6" fmla="*/ 699039 w 1793495"/>
              <a:gd name="connsiteY6" fmla="*/ 134159 h 1020315"/>
              <a:gd name="connsiteX7" fmla="*/ 713161 w 1793495"/>
              <a:gd name="connsiteY7" fmla="*/ 169464 h 1020315"/>
              <a:gd name="connsiteX8" fmla="*/ 794363 w 1793495"/>
              <a:gd name="connsiteY8" fmla="*/ 190647 h 1020315"/>
              <a:gd name="connsiteX9" fmla="*/ 776710 w 1793495"/>
              <a:gd name="connsiteY9" fmla="*/ 360111 h 1020315"/>
              <a:gd name="connsiteX10" fmla="*/ 1059150 w 1793495"/>
              <a:gd name="connsiteY10" fmla="*/ 360111 h 1020315"/>
              <a:gd name="connsiteX11" fmla="*/ 1087394 w 1793495"/>
              <a:gd name="connsiteY11" fmla="*/ 285970 h 1020315"/>
              <a:gd name="connsiteX12" fmla="*/ 1564012 w 1793495"/>
              <a:gd name="connsiteY12" fmla="*/ 338928 h 1020315"/>
              <a:gd name="connsiteX13" fmla="*/ 1793495 w 1793495"/>
              <a:gd name="connsiteY13" fmla="*/ 515453 h 1020315"/>
              <a:gd name="connsiteX14" fmla="*/ 1616970 w 1793495"/>
              <a:gd name="connsiteY14" fmla="*/ 684917 h 1020315"/>
              <a:gd name="connsiteX15" fmla="*/ 1288633 w 1793495"/>
              <a:gd name="connsiteY15" fmla="*/ 706100 h 1020315"/>
              <a:gd name="connsiteX16" fmla="*/ 1267450 w 1793495"/>
              <a:gd name="connsiteY16" fmla="*/ 706100 h 1020315"/>
              <a:gd name="connsiteX17" fmla="*/ 1263919 w 1793495"/>
              <a:gd name="connsiteY17" fmla="*/ 766119 h 1020315"/>
              <a:gd name="connsiteX18" fmla="*/ 1147413 w 1793495"/>
              <a:gd name="connsiteY18" fmla="*/ 843790 h 1020315"/>
              <a:gd name="connsiteX19" fmla="*/ 833198 w 1793495"/>
              <a:gd name="connsiteY19" fmla="*/ 822607 h 1020315"/>
              <a:gd name="connsiteX20" fmla="*/ 660204 w 1793495"/>
              <a:gd name="connsiteY20" fmla="*/ 910869 h 1020315"/>
              <a:gd name="connsiteX21" fmla="*/ 649612 w 1793495"/>
              <a:gd name="connsiteY21" fmla="*/ 960296 h 1020315"/>
              <a:gd name="connsiteX22" fmla="*/ 621368 w 1793495"/>
              <a:gd name="connsiteY22" fmla="*/ 999132 h 1020315"/>
              <a:gd name="connsiteX23" fmla="*/ 603716 w 1793495"/>
              <a:gd name="connsiteY23" fmla="*/ 1020315 h 1020315"/>
              <a:gd name="connsiteX24" fmla="*/ 579002 w 1793495"/>
              <a:gd name="connsiteY24" fmla="*/ 875564 h 1020315"/>
              <a:gd name="connsiteX25" fmla="*/ 0 w 1793495"/>
              <a:gd name="connsiteY25" fmla="*/ 501331 h 102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93495" h="1020315">
                <a:moveTo>
                  <a:pt x="0" y="501331"/>
                </a:moveTo>
                <a:lnTo>
                  <a:pt x="303623" y="271848"/>
                </a:lnTo>
                <a:lnTo>
                  <a:pt x="324806" y="95323"/>
                </a:lnTo>
                <a:lnTo>
                  <a:pt x="586063" y="3530"/>
                </a:lnTo>
                <a:lnTo>
                  <a:pt x="759058" y="0"/>
                </a:lnTo>
                <a:lnTo>
                  <a:pt x="907339" y="109445"/>
                </a:lnTo>
                <a:lnTo>
                  <a:pt x="699039" y="134159"/>
                </a:lnTo>
                <a:lnTo>
                  <a:pt x="713161" y="169464"/>
                </a:lnTo>
                <a:lnTo>
                  <a:pt x="794363" y="190647"/>
                </a:lnTo>
                <a:lnTo>
                  <a:pt x="776710" y="360111"/>
                </a:lnTo>
                <a:lnTo>
                  <a:pt x="1059150" y="360111"/>
                </a:lnTo>
                <a:lnTo>
                  <a:pt x="1087394" y="285970"/>
                </a:lnTo>
                <a:lnTo>
                  <a:pt x="1564012" y="338928"/>
                </a:lnTo>
                <a:lnTo>
                  <a:pt x="1793495" y="515453"/>
                </a:lnTo>
                <a:lnTo>
                  <a:pt x="1616970" y="684917"/>
                </a:lnTo>
                <a:lnTo>
                  <a:pt x="1288633" y="706100"/>
                </a:lnTo>
                <a:lnTo>
                  <a:pt x="1267450" y="706100"/>
                </a:lnTo>
                <a:lnTo>
                  <a:pt x="1263919" y="766119"/>
                </a:lnTo>
                <a:lnTo>
                  <a:pt x="1147413" y="843790"/>
                </a:lnTo>
                <a:lnTo>
                  <a:pt x="833198" y="822607"/>
                </a:lnTo>
                <a:lnTo>
                  <a:pt x="660204" y="910869"/>
                </a:lnTo>
                <a:lnTo>
                  <a:pt x="649612" y="960296"/>
                </a:lnTo>
                <a:lnTo>
                  <a:pt x="621368" y="999132"/>
                </a:lnTo>
                <a:lnTo>
                  <a:pt x="603716" y="1020315"/>
                </a:lnTo>
                <a:lnTo>
                  <a:pt x="579002" y="875564"/>
                </a:lnTo>
                <a:lnTo>
                  <a:pt x="0" y="501331"/>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29" name="Forma libre: forma 43">
            <a:extLst>
              <a:ext uri="{FF2B5EF4-FFF2-40B4-BE49-F238E27FC236}">
                <a16:creationId xmlns="" xmlns:a16="http://schemas.microsoft.com/office/drawing/2014/main" id="{20047DEF-B87F-488F-8104-95E9BA7DD516}"/>
              </a:ext>
            </a:extLst>
          </p:cNvPr>
          <p:cNvSpPr/>
          <p:nvPr/>
        </p:nvSpPr>
        <p:spPr>
          <a:xfrm>
            <a:off x="5847777" y="3204914"/>
            <a:ext cx="1078981" cy="740193"/>
          </a:xfrm>
          <a:custGeom>
            <a:avLst/>
            <a:gdLst>
              <a:gd name="connsiteX0" fmla="*/ 0 w 873457"/>
              <a:gd name="connsiteY0" fmla="*/ 75062 h 641444"/>
              <a:gd name="connsiteX1" fmla="*/ 3412 w 873457"/>
              <a:gd name="connsiteY1" fmla="*/ 197892 h 641444"/>
              <a:gd name="connsiteX2" fmla="*/ 51179 w 873457"/>
              <a:gd name="connsiteY2" fmla="*/ 187656 h 641444"/>
              <a:gd name="connsiteX3" fmla="*/ 597090 w 873457"/>
              <a:gd name="connsiteY3" fmla="*/ 641444 h 641444"/>
              <a:gd name="connsiteX4" fmla="*/ 873457 w 873457"/>
              <a:gd name="connsiteY4" fmla="*/ 351430 h 641444"/>
              <a:gd name="connsiteX5" fmla="*/ 197893 w 873457"/>
              <a:gd name="connsiteY5" fmla="*/ 0 h 641444"/>
              <a:gd name="connsiteX6" fmla="*/ 0 w 873457"/>
              <a:gd name="connsiteY6" fmla="*/ 75062 h 64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3457" h="641444">
                <a:moveTo>
                  <a:pt x="0" y="75062"/>
                </a:moveTo>
                <a:cubicBezTo>
                  <a:pt x="1137" y="116005"/>
                  <a:pt x="2275" y="156949"/>
                  <a:pt x="3412" y="197892"/>
                </a:cubicBezTo>
                <a:lnTo>
                  <a:pt x="51179" y="187656"/>
                </a:lnTo>
                <a:lnTo>
                  <a:pt x="597090" y="641444"/>
                </a:lnTo>
                <a:lnTo>
                  <a:pt x="873457" y="351430"/>
                </a:lnTo>
                <a:lnTo>
                  <a:pt x="197893" y="0"/>
                </a:lnTo>
                <a:lnTo>
                  <a:pt x="0" y="75062"/>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30" name="Forma libre: forma 44">
            <a:extLst>
              <a:ext uri="{FF2B5EF4-FFF2-40B4-BE49-F238E27FC236}">
                <a16:creationId xmlns="" xmlns:a16="http://schemas.microsoft.com/office/drawing/2014/main" id="{775480C5-9E6A-4657-8AEA-62105FDDE04D}"/>
              </a:ext>
            </a:extLst>
          </p:cNvPr>
          <p:cNvSpPr/>
          <p:nvPr/>
        </p:nvSpPr>
        <p:spPr>
          <a:xfrm>
            <a:off x="6665362" y="3648442"/>
            <a:ext cx="802638" cy="946365"/>
          </a:xfrm>
          <a:custGeom>
            <a:avLst/>
            <a:gdLst>
              <a:gd name="connsiteX0" fmla="*/ 184245 w 651681"/>
              <a:gd name="connsiteY0" fmla="*/ 504968 h 842750"/>
              <a:gd name="connsiteX1" fmla="*/ 214952 w 651681"/>
              <a:gd name="connsiteY1" fmla="*/ 842750 h 842750"/>
              <a:gd name="connsiteX2" fmla="*/ 334370 w 651681"/>
              <a:gd name="connsiteY2" fmla="*/ 719920 h 842750"/>
              <a:gd name="connsiteX3" fmla="*/ 344606 w 651681"/>
              <a:gd name="connsiteY3" fmla="*/ 464024 h 842750"/>
              <a:gd name="connsiteX4" fmla="*/ 651681 w 651681"/>
              <a:gd name="connsiteY4" fmla="*/ 201305 h 842750"/>
              <a:gd name="connsiteX5" fmla="*/ 310487 w 651681"/>
              <a:gd name="connsiteY5" fmla="*/ 0 h 842750"/>
              <a:gd name="connsiteX6" fmla="*/ 0 w 651681"/>
              <a:gd name="connsiteY6" fmla="*/ 320723 h 842750"/>
              <a:gd name="connsiteX7" fmla="*/ 184245 w 651681"/>
              <a:gd name="connsiteY7" fmla="*/ 504968 h 84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81" h="842750">
                <a:moveTo>
                  <a:pt x="184245" y="504968"/>
                </a:moveTo>
                <a:lnTo>
                  <a:pt x="214952" y="842750"/>
                </a:lnTo>
                <a:lnTo>
                  <a:pt x="334370" y="719920"/>
                </a:lnTo>
                <a:lnTo>
                  <a:pt x="344606" y="464024"/>
                </a:lnTo>
                <a:lnTo>
                  <a:pt x="651681" y="201305"/>
                </a:lnTo>
                <a:lnTo>
                  <a:pt x="310487" y="0"/>
                </a:lnTo>
                <a:lnTo>
                  <a:pt x="0" y="320723"/>
                </a:lnTo>
                <a:lnTo>
                  <a:pt x="184245" y="504968"/>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31" name="Forma libre: forma 45">
            <a:extLst>
              <a:ext uri="{FF2B5EF4-FFF2-40B4-BE49-F238E27FC236}">
                <a16:creationId xmlns="" xmlns:a16="http://schemas.microsoft.com/office/drawing/2014/main" id="{A562758F-A24E-49A9-AFF5-3AD3B8337074}"/>
              </a:ext>
            </a:extLst>
          </p:cNvPr>
          <p:cNvSpPr/>
          <p:nvPr/>
        </p:nvSpPr>
        <p:spPr>
          <a:xfrm>
            <a:off x="7153563" y="3895080"/>
            <a:ext cx="1428777" cy="780230"/>
          </a:xfrm>
          <a:custGeom>
            <a:avLst/>
            <a:gdLst>
              <a:gd name="connsiteX0" fmla="*/ 0 w 1160059"/>
              <a:gd name="connsiteY0" fmla="*/ 535674 h 743803"/>
              <a:gd name="connsiteX1" fmla="*/ 34119 w 1160059"/>
              <a:gd name="connsiteY1" fmla="*/ 484495 h 743803"/>
              <a:gd name="connsiteX2" fmla="*/ 30707 w 1160059"/>
              <a:gd name="connsiteY2" fmla="*/ 388961 h 743803"/>
              <a:gd name="connsiteX3" fmla="*/ 47767 w 1160059"/>
              <a:gd name="connsiteY3" fmla="*/ 303662 h 743803"/>
              <a:gd name="connsiteX4" fmla="*/ 47767 w 1160059"/>
              <a:gd name="connsiteY4" fmla="*/ 242247 h 743803"/>
              <a:gd name="connsiteX5" fmla="*/ 320722 w 1160059"/>
              <a:gd name="connsiteY5" fmla="*/ 0 h 743803"/>
              <a:gd name="connsiteX6" fmla="*/ 573206 w 1160059"/>
              <a:gd name="connsiteY6" fmla="*/ 156949 h 743803"/>
              <a:gd name="connsiteX7" fmla="*/ 576617 w 1160059"/>
              <a:gd name="connsiteY7" fmla="*/ 303662 h 743803"/>
              <a:gd name="connsiteX8" fmla="*/ 706271 w 1160059"/>
              <a:gd name="connsiteY8" fmla="*/ 290014 h 743803"/>
              <a:gd name="connsiteX9" fmla="*/ 825689 w 1160059"/>
              <a:gd name="connsiteY9" fmla="*/ 371901 h 743803"/>
              <a:gd name="connsiteX10" fmla="*/ 812041 w 1160059"/>
              <a:gd name="connsiteY10" fmla="*/ 450376 h 743803"/>
              <a:gd name="connsiteX11" fmla="*/ 1112292 w 1160059"/>
              <a:gd name="connsiteY11" fmla="*/ 443552 h 743803"/>
              <a:gd name="connsiteX12" fmla="*/ 1160059 w 1160059"/>
              <a:gd name="connsiteY12" fmla="*/ 532262 h 743803"/>
              <a:gd name="connsiteX13" fmla="*/ 808629 w 1160059"/>
              <a:gd name="connsiteY13" fmla="*/ 535674 h 743803"/>
              <a:gd name="connsiteX14" fmla="*/ 586853 w 1160059"/>
              <a:gd name="connsiteY14" fmla="*/ 668740 h 743803"/>
              <a:gd name="connsiteX15" fmla="*/ 429904 w 1160059"/>
              <a:gd name="connsiteY15" fmla="*/ 614149 h 743803"/>
              <a:gd name="connsiteX16" fmla="*/ 98946 w 1160059"/>
              <a:gd name="connsiteY16" fmla="*/ 743803 h 743803"/>
              <a:gd name="connsiteX17" fmla="*/ 0 w 1160059"/>
              <a:gd name="connsiteY17" fmla="*/ 535674 h 74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0059" h="743803">
                <a:moveTo>
                  <a:pt x="0" y="535674"/>
                </a:moveTo>
                <a:lnTo>
                  <a:pt x="34119" y="484495"/>
                </a:lnTo>
                <a:lnTo>
                  <a:pt x="30707" y="388961"/>
                </a:lnTo>
                <a:lnTo>
                  <a:pt x="47767" y="303662"/>
                </a:lnTo>
                <a:lnTo>
                  <a:pt x="47767" y="242247"/>
                </a:lnTo>
                <a:lnTo>
                  <a:pt x="320722" y="0"/>
                </a:lnTo>
                <a:lnTo>
                  <a:pt x="573206" y="156949"/>
                </a:lnTo>
                <a:lnTo>
                  <a:pt x="576617" y="303662"/>
                </a:lnTo>
                <a:lnTo>
                  <a:pt x="706271" y="290014"/>
                </a:lnTo>
                <a:lnTo>
                  <a:pt x="825689" y="371901"/>
                </a:lnTo>
                <a:lnTo>
                  <a:pt x="812041" y="450376"/>
                </a:lnTo>
                <a:lnTo>
                  <a:pt x="1112292" y="443552"/>
                </a:lnTo>
                <a:lnTo>
                  <a:pt x="1160059" y="532262"/>
                </a:lnTo>
                <a:lnTo>
                  <a:pt x="808629" y="535674"/>
                </a:lnTo>
                <a:lnTo>
                  <a:pt x="586853" y="668740"/>
                </a:lnTo>
                <a:lnTo>
                  <a:pt x="429904" y="614149"/>
                </a:lnTo>
                <a:lnTo>
                  <a:pt x="98946" y="743803"/>
                </a:lnTo>
                <a:lnTo>
                  <a:pt x="0" y="535674"/>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32" name="Forma libre: forma 46">
            <a:extLst>
              <a:ext uri="{FF2B5EF4-FFF2-40B4-BE49-F238E27FC236}">
                <a16:creationId xmlns="" xmlns:a16="http://schemas.microsoft.com/office/drawing/2014/main" id="{148B333F-1067-4D3F-B523-087997862953}"/>
              </a:ext>
            </a:extLst>
          </p:cNvPr>
          <p:cNvSpPr/>
          <p:nvPr/>
        </p:nvSpPr>
        <p:spPr>
          <a:xfrm>
            <a:off x="8066041" y="3404154"/>
            <a:ext cx="2571801" cy="1202556"/>
          </a:xfrm>
          <a:custGeom>
            <a:avLst/>
            <a:gdLst>
              <a:gd name="connsiteX0" fmla="*/ 1484195 w 2088108"/>
              <a:gd name="connsiteY0" fmla="*/ 68239 h 1146412"/>
              <a:gd name="connsiteX1" fmla="*/ 1477371 w 2088108"/>
              <a:gd name="connsiteY1" fmla="*/ 0 h 1146412"/>
              <a:gd name="connsiteX2" fmla="*/ 1695735 w 2088108"/>
              <a:gd name="connsiteY2" fmla="*/ 0 h 1146412"/>
              <a:gd name="connsiteX3" fmla="*/ 1695735 w 2088108"/>
              <a:gd name="connsiteY3" fmla="*/ 283191 h 1146412"/>
              <a:gd name="connsiteX4" fmla="*/ 1566081 w 2088108"/>
              <a:gd name="connsiteY4" fmla="*/ 290015 h 1146412"/>
              <a:gd name="connsiteX5" fmla="*/ 1531962 w 2088108"/>
              <a:gd name="connsiteY5" fmla="*/ 208128 h 1146412"/>
              <a:gd name="connsiteX6" fmla="*/ 1480783 w 2088108"/>
              <a:gd name="connsiteY6" fmla="*/ 238836 h 1146412"/>
              <a:gd name="connsiteX7" fmla="*/ 1501254 w 2088108"/>
              <a:gd name="connsiteY7" fmla="*/ 286603 h 1146412"/>
              <a:gd name="connsiteX8" fmla="*/ 1446663 w 2088108"/>
              <a:gd name="connsiteY8" fmla="*/ 327546 h 1146412"/>
              <a:gd name="connsiteX9" fmla="*/ 1409132 w 2088108"/>
              <a:gd name="connsiteY9" fmla="*/ 361666 h 1146412"/>
              <a:gd name="connsiteX10" fmla="*/ 1429603 w 2088108"/>
              <a:gd name="connsiteY10" fmla="*/ 395785 h 1146412"/>
              <a:gd name="connsiteX11" fmla="*/ 1409132 w 2088108"/>
              <a:gd name="connsiteY11" fmla="*/ 412845 h 1146412"/>
              <a:gd name="connsiteX12" fmla="*/ 1405720 w 2088108"/>
              <a:gd name="connsiteY12" fmla="*/ 453788 h 1146412"/>
              <a:gd name="connsiteX13" fmla="*/ 1613848 w 2088108"/>
              <a:gd name="connsiteY13" fmla="*/ 399197 h 1146412"/>
              <a:gd name="connsiteX14" fmla="*/ 1801505 w 2088108"/>
              <a:gd name="connsiteY14" fmla="*/ 515203 h 1146412"/>
              <a:gd name="connsiteX15" fmla="*/ 2088108 w 2088108"/>
              <a:gd name="connsiteY15" fmla="*/ 491319 h 1146412"/>
              <a:gd name="connsiteX16" fmla="*/ 2081284 w 2088108"/>
              <a:gd name="connsiteY16" fmla="*/ 627797 h 1146412"/>
              <a:gd name="connsiteX17" fmla="*/ 1972102 w 2088108"/>
              <a:gd name="connsiteY17" fmla="*/ 699448 h 1146412"/>
              <a:gd name="connsiteX18" fmla="*/ 1948218 w 2088108"/>
              <a:gd name="connsiteY18" fmla="*/ 934872 h 1146412"/>
              <a:gd name="connsiteX19" fmla="*/ 1644556 w 2088108"/>
              <a:gd name="connsiteY19" fmla="*/ 863221 h 1146412"/>
              <a:gd name="connsiteX20" fmla="*/ 1525138 w 2088108"/>
              <a:gd name="connsiteY20" fmla="*/ 1013346 h 1146412"/>
              <a:gd name="connsiteX21" fmla="*/ 1538786 w 2088108"/>
              <a:gd name="connsiteY21" fmla="*/ 1115705 h 1146412"/>
              <a:gd name="connsiteX22" fmla="*/ 1108881 w 2088108"/>
              <a:gd name="connsiteY22" fmla="*/ 1054290 h 1146412"/>
              <a:gd name="connsiteX23" fmla="*/ 1057702 w 2088108"/>
              <a:gd name="connsiteY23" fmla="*/ 1146412 h 1146412"/>
              <a:gd name="connsiteX24" fmla="*/ 818866 w 2088108"/>
              <a:gd name="connsiteY24" fmla="*/ 1047466 h 1146412"/>
              <a:gd name="connsiteX25" fmla="*/ 808630 w 2088108"/>
              <a:gd name="connsiteY25" fmla="*/ 965579 h 1146412"/>
              <a:gd name="connsiteX26" fmla="*/ 518615 w 2088108"/>
              <a:gd name="connsiteY26" fmla="*/ 931460 h 1146412"/>
              <a:gd name="connsiteX27" fmla="*/ 440141 w 2088108"/>
              <a:gd name="connsiteY27" fmla="*/ 808630 h 1146412"/>
              <a:gd name="connsiteX28" fmla="*/ 133066 w 2088108"/>
              <a:gd name="connsiteY28" fmla="*/ 781334 h 1146412"/>
              <a:gd name="connsiteX29" fmla="*/ 0 w 2088108"/>
              <a:gd name="connsiteY29" fmla="*/ 689212 h 1146412"/>
              <a:gd name="connsiteX30" fmla="*/ 0 w 2088108"/>
              <a:gd name="connsiteY30" fmla="*/ 620973 h 1146412"/>
              <a:gd name="connsiteX31" fmla="*/ 109183 w 2088108"/>
              <a:gd name="connsiteY31" fmla="*/ 559558 h 1146412"/>
              <a:gd name="connsiteX32" fmla="*/ 467436 w 2088108"/>
              <a:gd name="connsiteY32" fmla="*/ 556146 h 1146412"/>
              <a:gd name="connsiteX33" fmla="*/ 627798 w 2088108"/>
              <a:gd name="connsiteY33" fmla="*/ 464024 h 1146412"/>
              <a:gd name="connsiteX34" fmla="*/ 627798 w 2088108"/>
              <a:gd name="connsiteY34" fmla="*/ 409433 h 1146412"/>
              <a:gd name="connsiteX35" fmla="*/ 975815 w 2088108"/>
              <a:gd name="connsiteY35" fmla="*/ 395785 h 1146412"/>
              <a:gd name="connsiteX36" fmla="*/ 1081586 w 2088108"/>
              <a:gd name="connsiteY36" fmla="*/ 208128 h 1146412"/>
              <a:gd name="connsiteX37" fmla="*/ 1375012 w 2088108"/>
              <a:gd name="connsiteY37" fmla="*/ 211540 h 1146412"/>
              <a:gd name="connsiteX38" fmla="*/ 1405720 w 2088108"/>
              <a:gd name="connsiteY38" fmla="*/ 71651 h 1146412"/>
              <a:gd name="connsiteX39" fmla="*/ 1484195 w 2088108"/>
              <a:gd name="connsiteY39" fmla="*/ 68239 h 114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88108" h="1146412">
                <a:moveTo>
                  <a:pt x="1484195" y="68239"/>
                </a:moveTo>
                <a:lnTo>
                  <a:pt x="1477371" y="0"/>
                </a:lnTo>
                <a:lnTo>
                  <a:pt x="1695735" y="0"/>
                </a:lnTo>
                <a:lnTo>
                  <a:pt x="1695735" y="283191"/>
                </a:lnTo>
                <a:lnTo>
                  <a:pt x="1566081" y="290015"/>
                </a:lnTo>
                <a:lnTo>
                  <a:pt x="1531962" y="208128"/>
                </a:lnTo>
                <a:lnTo>
                  <a:pt x="1480783" y="238836"/>
                </a:lnTo>
                <a:lnTo>
                  <a:pt x="1501254" y="286603"/>
                </a:lnTo>
                <a:lnTo>
                  <a:pt x="1446663" y="327546"/>
                </a:lnTo>
                <a:lnTo>
                  <a:pt x="1409132" y="361666"/>
                </a:lnTo>
                <a:lnTo>
                  <a:pt x="1429603" y="395785"/>
                </a:lnTo>
                <a:lnTo>
                  <a:pt x="1409132" y="412845"/>
                </a:lnTo>
                <a:lnTo>
                  <a:pt x="1405720" y="453788"/>
                </a:lnTo>
                <a:lnTo>
                  <a:pt x="1613848" y="399197"/>
                </a:lnTo>
                <a:lnTo>
                  <a:pt x="1801505" y="515203"/>
                </a:lnTo>
                <a:lnTo>
                  <a:pt x="2088108" y="491319"/>
                </a:lnTo>
                <a:lnTo>
                  <a:pt x="2081284" y="627797"/>
                </a:lnTo>
                <a:lnTo>
                  <a:pt x="1972102" y="699448"/>
                </a:lnTo>
                <a:lnTo>
                  <a:pt x="1948218" y="934872"/>
                </a:lnTo>
                <a:lnTo>
                  <a:pt x="1644556" y="863221"/>
                </a:lnTo>
                <a:lnTo>
                  <a:pt x="1525138" y="1013346"/>
                </a:lnTo>
                <a:lnTo>
                  <a:pt x="1538786" y="1115705"/>
                </a:lnTo>
                <a:lnTo>
                  <a:pt x="1108881" y="1054290"/>
                </a:lnTo>
                <a:lnTo>
                  <a:pt x="1057702" y="1146412"/>
                </a:lnTo>
                <a:lnTo>
                  <a:pt x="818866" y="1047466"/>
                </a:lnTo>
                <a:lnTo>
                  <a:pt x="808630" y="965579"/>
                </a:lnTo>
                <a:lnTo>
                  <a:pt x="518615" y="931460"/>
                </a:lnTo>
                <a:lnTo>
                  <a:pt x="440141" y="808630"/>
                </a:lnTo>
                <a:lnTo>
                  <a:pt x="133066" y="781334"/>
                </a:lnTo>
                <a:lnTo>
                  <a:pt x="0" y="689212"/>
                </a:lnTo>
                <a:lnTo>
                  <a:pt x="0" y="620973"/>
                </a:lnTo>
                <a:lnTo>
                  <a:pt x="109183" y="559558"/>
                </a:lnTo>
                <a:lnTo>
                  <a:pt x="467436" y="556146"/>
                </a:lnTo>
                <a:lnTo>
                  <a:pt x="627798" y="464024"/>
                </a:lnTo>
                <a:lnTo>
                  <a:pt x="627798" y="409433"/>
                </a:lnTo>
                <a:lnTo>
                  <a:pt x="975815" y="395785"/>
                </a:lnTo>
                <a:lnTo>
                  <a:pt x="1081586" y="208128"/>
                </a:lnTo>
                <a:lnTo>
                  <a:pt x="1375012" y="211540"/>
                </a:lnTo>
                <a:lnTo>
                  <a:pt x="1405720" y="71651"/>
                </a:lnTo>
                <a:lnTo>
                  <a:pt x="1484195" y="68239"/>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33" name="Forma libre: forma 47">
            <a:extLst>
              <a:ext uri="{FF2B5EF4-FFF2-40B4-BE49-F238E27FC236}">
                <a16:creationId xmlns="" xmlns:a16="http://schemas.microsoft.com/office/drawing/2014/main" id="{A12F3480-BF35-4775-9E12-3AC2DA2B5C0F}"/>
              </a:ext>
            </a:extLst>
          </p:cNvPr>
          <p:cNvSpPr/>
          <p:nvPr/>
        </p:nvSpPr>
        <p:spPr>
          <a:xfrm>
            <a:off x="10220182" y="2989306"/>
            <a:ext cx="1616930" cy="838069"/>
          </a:xfrm>
          <a:custGeom>
            <a:avLst/>
            <a:gdLst>
              <a:gd name="connsiteX0" fmla="*/ 3175 w 657225"/>
              <a:gd name="connsiteY0" fmla="*/ 587375 h 609600"/>
              <a:gd name="connsiteX1" fmla="*/ 0 w 657225"/>
              <a:gd name="connsiteY1" fmla="*/ 146050 h 609600"/>
              <a:gd name="connsiteX2" fmla="*/ 381000 w 657225"/>
              <a:gd name="connsiteY2" fmla="*/ 101600 h 609600"/>
              <a:gd name="connsiteX3" fmla="*/ 533400 w 657225"/>
              <a:gd name="connsiteY3" fmla="*/ 0 h 609600"/>
              <a:gd name="connsiteX4" fmla="*/ 612775 w 657225"/>
              <a:gd name="connsiteY4" fmla="*/ 66675 h 609600"/>
              <a:gd name="connsiteX5" fmla="*/ 638175 w 657225"/>
              <a:gd name="connsiteY5" fmla="*/ 180975 h 609600"/>
              <a:gd name="connsiteX6" fmla="*/ 647700 w 657225"/>
              <a:gd name="connsiteY6" fmla="*/ 266700 h 609600"/>
              <a:gd name="connsiteX7" fmla="*/ 657225 w 657225"/>
              <a:gd name="connsiteY7" fmla="*/ 327025 h 609600"/>
              <a:gd name="connsiteX8" fmla="*/ 654050 w 657225"/>
              <a:gd name="connsiteY8" fmla="*/ 409575 h 609600"/>
              <a:gd name="connsiteX9" fmla="*/ 638175 w 657225"/>
              <a:gd name="connsiteY9" fmla="*/ 460375 h 609600"/>
              <a:gd name="connsiteX10" fmla="*/ 657225 w 657225"/>
              <a:gd name="connsiteY10" fmla="*/ 504825 h 609600"/>
              <a:gd name="connsiteX11" fmla="*/ 631825 w 657225"/>
              <a:gd name="connsiteY11" fmla="*/ 574675 h 609600"/>
              <a:gd name="connsiteX12" fmla="*/ 615950 w 657225"/>
              <a:gd name="connsiteY12" fmla="*/ 609600 h 609600"/>
              <a:gd name="connsiteX13" fmla="*/ 400050 w 657225"/>
              <a:gd name="connsiteY13" fmla="*/ 581025 h 609600"/>
              <a:gd name="connsiteX14" fmla="*/ 3175 w 657225"/>
              <a:gd name="connsiteY14" fmla="*/ 587375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7225" h="609600">
                <a:moveTo>
                  <a:pt x="3175" y="587375"/>
                </a:moveTo>
                <a:cubicBezTo>
                  <a:pt x="2117" y="440267"/>
                  <a:pt x="1058" y="293158"/>
                  <a:pt x="0" y="146050"/>
                </a:cubicBezTo>
                <a:lnTo>
                  <a:pt x="381000" y="101600"/>
                </a:lnTo>
                <a:lnTo>
                  <a:pt x="533400" y="0"/>
                </a:lnTo>
                <a:lnTo>
                  <a:pt x="612775" y="66675"/>
                </a:lnTo>
                <a:lnTo>
                  <a:pt x="638175" y="180975"/>
                </a:lnTo>
                <a:lnTo>
                  <a:pt x="647700" y="266700"/>
                </a:lnTo>
                <a:lnTo>
                  <a:pt x="657225" y="327025"/>
                </a:lnTo>
                <a:lnTo>
                  <a:pt x="654050" y="409575"/>
                </a:lnTo>
                <a:lnTo>
                  <a:pt x="638175" y="460375"/>
                </a:lnTo>
                <a:lnTo>
                  <a:pt x="657225" y="504825"/>
                </a:lnTo>
                <a:lnTo>
                  <a:pt x="631825" y="574675"/>
                </a:lnTo>
                <a:lnTo>
                  <a:pt x="615950" y="609600"/>
                </a:lnTo>
                <a:lnTo>
                  <a:pt x="400050" y="581025"/>
                </a:lnTo>
                <a:lnTo>
                  <a:pt x="3175" y="587375"/>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34" name="Forma libre: forma 48">
            <a:extLst>
              <a:ext uri="{FF2B5EF4-FFF2-40B4-BE49-F238E27FC236}">
                <a16:creationId xmlns="" xmlns:a16="http://schemas.microsoft.com/office/drawing/2014/main" id="{669753AC-1A44-409C-8F1E-0EC6A8D7F228}"/>
              </a:ext>
            </a:extLst>
          </p:cNvPr>
          <p:cNvSpPr/>
          <p:nvPr/>
        </p:nvSpPr>
        <p:spPr>
          <a:xfrm>
            <a:off x="6930415" y="4493316"/>
            <a:ext cx="1878729" cy="915582"/>
          </a:xfrm>
          <a:custGeom>
            <a:avLst/>
            <a:gdLst>
              <a:gd name="connsiteX0" fmla="*/ 33251 w 1525386"/>
              <a:gd name="connsiteY0" fmla="*/ 137160 h 872836"/>
              <a:gd name="connsiteX1" fmla="*/ 0 w 1525386"/>
              <a:gd name="connsiteY1" fmla="*/ 860367 h 872836"/>
              <a:gd name="connsiteX2" fmla="*/ 211975 w 1525386"/>
              <a:gd name="connsiteY2" fmla="*/ 872836 h 872836"/>
              <a:gd name="connsiteX3" fmla="*/ 203662 w 1525386"/>
              <a:gd name="connsiteY3" fmla="*/ 681643 h 872836"/>
              <a:gd name="connsiteX4" fmla="*/ 1313411 w 1525386"/>
              <a:gd name="connsiteY4" fmla="*/ 174567 h 872836"/>
              <a:gd name="connsiteX5" fmla="*/ 1330036 w 1525386"/>
              <a:gd name="connsiteY5" fmla="*/ 112221 h 872836"/>
              <a:gd name="connsiteX6" fmla="*/ 1525386 w 1525386"/>
              <a:gd name="connsiteY6" fmla="*/ 45720 h 872836"/>
              <a:gd name="connsiteX7" fmla="*/ 1080655 w 1525386"/>
              <a:gd name="connsiteY7" fmla="*/ 0 h 872836"/>
              <a:gd name="connsiteX8" fmla="*/ 814647 w 1525386"/>
              <a:gd name="connsiteY8" fmla="*/ 157941 h 872836"/>
              <a:gd name="connsiteX9" fmla="*/ 669175 w 1525386"/>
              <a:gd name="connsiteY9" fmla="*/ 112221 h 872836"/>
              <a:gd name="connsiteX10" fmla="*/ 320040 w 1525386"/>
              <a:gd name="connsiteY10" fmla="*/ 245225 h 872836"/>
              <a:gd name="connsiteX11" fmla="*/ 203662 w 1525386"/>
              <a:gd name="connsiteY11" fmla="*/ 133003 h 872836"/>
              <a:gd name="connsiteX12" fmla="*/ 166255 w 1525386"/>
              <a:gd name="connsiteY12" fmla="*/ 45720 h 872836"/>
              <a:gd name="connsiteX13" fmla="*/ 33251 w 1525386"/>
              <a:gd name="connsiteY13" fmla="*/ 137160 h 87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5386" h="872836">
                <a:moveTo>
                  <a:pt x="33251" y="137160"/>
                </a:moveTo>
                <a:lnTo>
                  <a:pt x="0" y="860367"/>
                </a:lnTo>
                <a:lnTo>
                  <a:pt x="211975" y="872836"/>
                </a:lnTo>
                <a:lnTo>
                  <a:pt x="203662" y="681643"/>
                </a:lnTo>
                <a:lnTo>
                  <a:pt x="1313411" y="174567"/>
                </a:lnTo>
                <a:lnTo>
                  <a:pt x="1330036" y="112221"/>
                </a:lnTo>
                <a:lnTo>
                  <a:pt x="1525386" y="45720"/>
                </a:lnTo>
                <a:lnTo>
                  <a:pt x="1080655" y="0"/>
                </a:lnTo>
                <a:lnTo>
                  <a:pt x="814647" y="157941"/>
                </a:lnTo>
                <a:lnTo>
                  <a:pt x="669175" y="112221"/>
                </a:lnTo>
                <a:lnTo>
                  <a:pt x="320040" y="245225"/>
                </a:lnTo>
                <a:lnTo>
                  <a:pt x="203662" y="133003"/>
                </a:lnTo>
                <a:lnTo>
                  <a:pt x="166255" y="45720"/>
                </a:lnTo>
                <a:lnTo>
                  <a:pt x="33251" y="137160"/>
                </a:lnTo>
                <a:close/>
              </a:path>
            </a:pathLst>
          </a:custGeom>
          <a:ln/>
        </p:spPr>
        <p:style>
          <a:lnRef idx="2">
            <a:schemeClr val="accent1"/>
          </a:lnRef>
          <a:fillRef idx="1">
            <a:schemeClr val="lt1"/>
          </a:fillRef>
          <a:effectRef idx="0">
            <a:schemeClr val="accent1"/>
          </a:effectRef>
          <a:fontRef idx="minor">
            <a:schemeClr val="dk1"/>
          </a:fontRef>
        </p:style>
        <p:txBody>
          <a:bodyPr wrap="none" anchor="ctr"/>
          <a:lstStyle/>
          <a:p>
            <a:pPr defTabSz="1828434"/>
            <a:endParaRPr lang="es-CO" sz="1000" kern="0">
              <a:solidFill>
                <a:srgbClr val="AAAAAA"/>
              </a:solidFill>
              <a:latin typeface="+mj-lt"/>
            </a:endParaRPr>
          </a:p>
        </p:txBody>
      </p:sp>
      <p:sp>
        <p:nvSpPr>
          <p:cNvPr id="35" name="CuadroTexto 34">
            <a:extLst>
              <a:ext uri="{FF2B5EF4-FFF2-40B4-BE49-F238E27FC236}">
                <a16:creationId xmlns="" xmlns:a16="http://schemas.microsoft.com/office/drawing/2014/main" id="{6EDA4D49-EBFA-4B30-A112-034B3578BEBA}"/>
              </a:ext>
            </a:extLst>
          </p:cNvPr>
          <p:cNvSpPr txBox="1"/>
          <p:nvPr/>
        </p:nvSpPr>
        <p:spPr>
          <a:xfrm>
            <a:off x="1451580" y="1900409"/>
            <a:ext cx="1403564" cy="246221"/>
          </a:xfrm>
          <a:prstGeom prst="rect">
            <a:avLst/>
          </a:prstGeom>
          <a:noFill/>
        </p:spPr>
        <p:txBody>
          <a:bodyPr wrap="square" rtlCol="0">
            <a:spAutoFit/>
          </a:bodyPr>
          <a:lstStyle/>
          <a:p>
            <a:pPr algn="ctr"/>
            <a:r>
              <a:rPr lang="es-CO" sz="1000" dirty="0">
                <a:latin typeface="+mj-lt"/>
              </a:rPr>
              <a:t>Usaquén </a:t>
            </a:r>
          </a:p>
        </p:txBody>
      </p:sp>
      <p:sp>
        <p:nvSpPr>
          <p:cNvPr id="36" name="CuadroTexto 35">
            <a:extLst>
              <a:ext uri="{FF2B5EF4-FFF2-40B4-BE49-F238E27FC236}">
                <a16:creationId xmlns="" xmlns:a16="http://schemas.microsoft.com/office/drawing/2014/main" id="{11F7DDCC-06F0-4368-838A-18EB383B1193}"/>
              </a:ext>
            </a:extLst>
          </p:cNvPr>
          <p:cNvSpPr txBox="1"/>
          <p:nvPr/>
        </p:nvSpPr>
        <p:spPr>
          <a:xfrm>
            <a:off x="4697804" y="2806279"/>
            <a:ext cx="1403564" cy="222369"/>
          </a:xfrm>
          <a:prstGeom prst="rect">
            <a:avLst/>
          </a:prstGeom>
          <a:noFill/>
        </p:spPr>
        <p:txBody>
          <a:bodyPr wrap="square" rtlCol="0">
            <a:spAutoFit/>
          </a:bodyPr>
          <a:lstStyle/>
          <a:p>
            <a:pPr algn="ctr">
              <a:lnSpc>
                <a:spcPts val="1000"/>
              </a:lnSpc>
            </a:pPr>
            <a:r>
              <a:rPr lang="es-CO" sz="1000" dirty="0">
                <a:latin typeface="+mj-lt"/>
              </a:rPr>
              <a:t>Chapinero </a:t>
            </a:r>
          </a:p>
        </p:txBody>
      </p:sp>
      <p:sp>
        <p:nvSpPr>
          <p:cNvPr id="37" name="CuadroTexto 36">
            <a:extLst>
              <a:ext uri="{FF2B5EF4-FFF2-40B4-BE49-F238E27FC236}">
                <a16:creationId xmlns="" xmlns:a16="http://schemas.microsoft.com/office/drawing/2014/main" id="{73498260-21C1-4EE9-9A17-F6831FA2F81E}"/>
              </a:ext>
            </a:extLst>
          </p:cNvPr>
          <p:cNvSpPr txBox="1"/>
          <p:nvPr/>
        </p:nvSpPr>
        <p:spPr>
          <a:xfrm>
            <a:off x="6631034" y="3244192"/>
            <a:ext cx="963591" cy="233397"/>
          </a:xfrm>
          <a:prstGeom prst="rect">
            <a:avLst/>
          </a:prstGeom>
          <a:noFill/>
        </p:spPr>
        <p:txBody>
          <a:bodyPr wrap="square" rtlCol="0">
            <a:spAutoFit/>
          </a:bodyPr>
          <a:lstStyle/>
          <a:p>
            <a:pPr>
              <a:lnSpc>
                <a:spcPts val="1100"/>
              </a:lnSpc>
            </a:pPr>
            <a:r>
              <a:rPr lang="es-CO" sz="1000" dirty="0">
                <a:latin typeface="+mj-lt"/>
              </a:rPr>
              <a:t>Santa Fe</a:t>
            </a:r>
          </a:p>
        </p:txBody>
      </p:sp>
      <p:sp>
        <p:nvSpPr>
          <p:cNvPr id="38" name="CuadroTexto 37">
            <a:extLst>
              <a:ext uri="{FF2B5EF4-FFF2-40B4-BE49-F238E27FC236}">
                <a16:creationId xmlns="" xmlns:a16="http://schemas.microsoft.com/office/drawing/2014/main" id="{81DBAE38-2B53-498F-B7E4-016DD6DD0640}"/>
              </a:ext>
            </a:extLst>
          </p:cNvPr>
          <p:cNvSpPr txBox="1"/>
          <p:nvPr/>
        </p:nvSpPr>
        <p:spPr>
          <a:xfrm>
            <a:off x="6031590" y="2405268"/>
            <a:ext cx="1631666" cy="246221"/>
          </a:xfrm>
          <a:prstGeom prst="rect">
            <a:avLst/>
          </a:prstGeom>
          <a:noFill/>
        </p:spPr>
        <p:txBody>
          <a:bodyPr wrap="square" rtlCol="0">
            <a:spAutoFit/>
          </a:bodyPr>
          <a:lstStyle/>
          <a:p>
            <a:pPr algn="ctr"/>
            <a:r>
              <a:rPr lang="es-CO" sz="1000" dirty="0">
                <a:latin typeface="+mj-lt"/>
              </a:rPr>
              <a:t>La Candelaria </a:t>
            </a:r>
          </a:p>
        </p:txBody>
      </p:sp>
      <p:sp>
        <p:nvSpPr>
          <p:cNvPr id="39" name="CuadroTexto 38">
            <a:extLst>
              <a:ext uri="{FF2B5EF4-FFF2-40B4-BE49-F238E27FC236}">
                <a16:creationId xmlns="" xmlns:a16="http://schemas.microsoft.com/office/drawing/2014/main" id="{6F6C247A-78AB-4231-B38F-DD43AD91F036}"/>
              </a:ext>
            </a:extLst>
          </p:cNvPr>
          <p:cNvSpPr txBox="1"/>
          <p:nvPr/>
        </p:nvSpPr>
        <p:spPr>
          <a:xfrm>
            <a:off x="7377859" y="3657317"/>
            <a:ext cx="1403564" cy="246221"/>
          </a:xfrm>
          <a:prstGeom prst="rect">
            <a:avLst/>
          </a:prstGeom>
          <a:noFill/>
        </p:spPr>
        <p:txBody>
          <a:bodyPr wrap="square" rtlCol="0">
            <a:spAutoFit/>
          </a:bodyPr>
          <a:lstStyle/>
          <a:p>
            <a:pPr algn="ctr"/>
            <a:r>
              <a:rPr lang="es-CO" sz="1000" dirty="0">
                <a:latin typeface="+mj-lt"/>
              </a:rPr>
              <a:t>San Cristóbal</a:t>
            </a:r>
          </a:p>
        </p:txBody>
      </p:sp>
      <p:sp>
        <p:nvSpPr>
          <p:cNvPr id="40" name="CuadroTexto 39">
            <a:extLst>
              <a:ext uri="{FF2B5EF4-FFF2-40B4-BE49-F238E27FC236}">
                <a16:creationId xmlns="" xmlns:a16="http://schemas.microsoft.com/office/drawing/2014/main" id="{C93388BF-8692-4ECF-8466-CB2BC3A32A2C}"/>
              </a:ext>
            </a:extLst>
          </p:cNvPr>
          <p:cNvSpPr txBox="1"/>
          <p:nvPr/>
        </p:nvSpPr>
        <p:spPr>
          <a:xfrm>
            <a:off x="9023887" y="3810272"/>
            <a:ext cx="817002" cy="246221"/>
          </a:xfrm>
          <a:prstGeom prst="rect">
            <a:avLst/>
          </a:prstGeom>
          <a:noFill/>
        </p:spPr>
        <p:txBody>
          <a:bodyPr wrap="square" rtlCol="0">
            <a:spAutoFit/>
          </a:bodyPr>
          <a:lstStyle/>
          <a:p>
            <a:pPr algn="ctr"/>
            <a:r>
              <a:rPr lang="es-CO" sz="1000" dirty="0">
                <a:latin typeface="+mj-lt"/>
              </a:rPr>
              <a:t>Usme</a:t>
            </a:r>
          </a:p>
        </p:txBody>
      </p:sp>
      <p:sp>
        <p:nvSpPr>
          <p:cNvPr id="41" name="CuadroTexto 40">
            <a:extLst>
              <a:ext uri="{FF2B5EF4-FFF2-40B4-BE49-F238E27FC236}">
                <a16:creationId xmlns="" xmlns:a16="http://schemas.microsoft.com/office/drawing/2014/main" id="{5A3FDD51-358E-44C6-B01E-374F8C845C82}"/>
              </a:ext>
            </a:extLst>
          </p:cNvPr>
          <p:cNvSpPr txBox="1"/>
          <p:nvPr/>
        </p:nvSpPr>
        <p:spPr>
          <a:xfrm>
            <a:off x="10220182" y="3192607"/>
            <a:ext cx="934688" cy="400110"/>
          </a:xfrm>
          <a:prstGeom prst="rect">
            <a:avLst/>
          </a:prstGeom>
          <a:noFill/>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rtlCol="0">
            <a:spAutoFit/>
          </a:bodyPr>
          <a:lstStyle/>
          <a:p>
            <a:pPr algn="ctr"/>
            <a:r>
              <a:rPr lang="es-CO" sz="1000" dirty="0">
                <a:latin typeface="+mj-lt"/>
              </a:rPr>
              <a:t>Sumapaz</a:t>
            </a:r>
          </a:p>
          <a:p>
            <a:pPr algn="ctr"/>
            <a:endParaRPr lang="es-CO" sz="1000" dirty="0">
              <a:latin typeface="+mj-lt"/>
            </a:endParaRPr>
          </a:p>
        </p:txBody>
      </p:sp>
      <p:sp>
        <p:nvSpPr>
          <p:cNvPr id="42" name="CuadroTexto 41">
            <a:extLst>
              <a:ext uri="{FF2B5EF4-FFF2-40B4-BE49-F238E27FC236}">
                <a16:creationId xmlns="" xmlns:a16="http://schemas.microsoft.com/office/drawing/2014/main" id="{A509B115-700F-4ED4-9BC3-1B2E882A7D4C}"/>
              </a:ext>
            </a:extLst>
          </p:cNvPr>
          <p:cNvSpPr txBox="1"/>
          <p:nvPr/>
        </p:nvSpPr>
        <p:spPr>
          <a:xfrm>
            <a:off x="7065986" y="3914063"/>
            <a:ext cx="1070288" cy="400110"/>
          </a:xfrm>
          <a:prstGeom prst="rect">
            <a:avLst/>
          </a:prstGeom>
          <a:noFill/>
        </p:spPr>
        <p:txBody>
          <a:bodyPr wrap="square" rtlCol="0">
            <a:spAutoFit/>
          </a:bodyPr>
          <a:lstStyle/>
          <a:p>
            <a:pPr algn="ctr"/>
            <a:r>
              <a:rPr lang="es-CO" sz="1000" dirty="0">
                <a:latin typeface="+mj-lt"/>
              </a:rPr>
              <a:t>Rafael </a:t>
            </a:r>
          </a:p>
          <a:p>
            <a:pPr algn="ctr"/>
            <a:r>
              <a:rPr lang="es-CO" sz="1000" dirty="0">
                <a:latin typeface="+mj-lt"/>
              </a:rPr>
              <a:t>Uribe U.</a:t>
            </a:r>
          </a:p>
        </p:txBody>
      </p:sp>
      <p:sp>
        <p:nvSpPr>
          <p:cNvPr id="43" name="CuadroTexto 42">
            <a:extLst>
              <a:ext uri="{FF2B5EF4-FFF2-40B4-BE49-F238E27FC236}">
                <a16:creationId xmlns="" xmlns:a16="http://schemas.microsoft.com/office/drawing/2014/main" id="{3B661729-BB66-44C3-B701-D1C578ABC733}"/>
              </a:ext>
            </a:extLst>
          </p:cNvPr>
          <p:cNvSpPr txBox="1"/>
          <p:nvPr/>
        </p:nvSpPr>
        <p:spPr>
          <a:xfrm>
            <a:off x="6572407" y="4125634"/>
            <a:ext cx="829252" cy="400110"/>
          </a:xfrm>
          <a:prstGeom prst="rect">
            <a:avLst/>
          </a:prstGeom>
          <a:noFill/>
        </p:spPr>
        <p:txBody>
          <a:bodyPr wrap="square" rtlCol="0">
            <a:spAutoFit/>
          </a:bodyPr>
          <a:lstStyle/>
          <a:p>
            <a:pPr algn="ctr"/>
            <a:r>
              <a:rPr lang="es-CO" sz="1000" dirty="0">
                <a:latin typeface="+mj-lt"/>
              </a:rPr>
              <a:t>Antonio Nariño</a:t>
            </a:r>
          </a:p>
        </p:txBody>
      </p:sp>
      <p:sp>
        <p:nvSpPr>
          <p:cNvPr id="44" name="CuadroTexto 43">
            <a:extLst>
              <a:ext uri="{FF2B5EF4-FFF2-40B4-BE49-F238E27FC236}">
                <a16:creationId xmlns="" xmlns:a16="http://schemas.microsoft.com/office/drawing/2014/main" id="{3623ECA4-ED88-48AB-BE82-8FDF67FDC5AB}"/>
              </a:ext>
            </a:extLst>
          </p:cNvPr>
          <p:cNvSpPr txBox="1"/>
          <p:nvPr/>
        </p:nvSpPr>
        <p:spPr>
          <a:xfrm>
            <a:off x="6046998" y="3608685"/>
            <a:ext cx="1364842" cy="233397"/>
          </a:xfrm>
          <a:prstGeom prst="rect">
            <a:avLst/>
          </a:prstGeom>
          <a:noFill/>
        </p:spPr>
        <p:txBody>
          <a:bodyPr wrap="square" rtlCol="0">
            <a:spAutoFit/>
          </a:bodyPr>
          <a:lstStyle>
            <a:defPPr>
              <a:defRPr lang="es-CO"/>
            </a:defPPr>
            <a:lvl1pPr>
              <a:lnSpc>
                <a:spcPts val="800"/>
              </a:lnSpc>
              <a:defRPr sz="1200">
                <a:latin typeface="+mj-lt"/>
              </a:defRPr>
            </a:lvl1pPr>
          </a:lstStyle>
          <a:p>
            <a:pPr>
              <a:lnSpc>
                <a:spcPts val="1100"/>
              </a:lnSpc>
            </a:pPr>
            <a:r>
              <a:rPr lang="es-CO" sz="1000" dirty="0"/>
              <a:t>Los Mártires</a:t>
            </a:r>
          </a:p>
        </p:txBody>
      </p:sp>
      <p:sp>
        <p:nvSpPr>
          <p:cNvPr id="45" name="CuadroTexto 44">
            <a:extLst>
              <a:ext uri="{FF2B5EF4-FFF2-40B4-BE49-F238E27FC236}">
                <a16:creationId xmlns="" xmlns:a16="http://schemas.microsoft.com/office/drawing/2014/main" id="{FCF31155-D6C5-4934-BC44-6FBF552E343A}"/>
              </a:ext>
            </a:extLst>
          </p:cNvPr>
          <p:cNvSpPr txBox="1"/>
          <p:nvPr/>
        </p:nvSpPr>
        <p:spPr>
          <a:xfrm>
            <a:off x="3450849" y="2974154"/>
            <a:ext cx="1412099" cy="246221"/>
          </a:xfrm>
          <a:prstGeom prst="rect">
            <a:avLst/>
          </a:prstGeom>
          <a:noFill/>
        </p:spPr>
        <p:txBody>
          <a:bodyPr wrap="square" rtlCol="0">
            <a:spAutoFit/>
          </a:bodyPr>
          <a:lstStyle/>
          <a:p>
            <a:pPr algn="ctr"/>
            <a:r>
              <a:rPr lang="es-CO" sz="1000" dirty="0">
                <a:latin typeface="+mj-lt"/>
              </a:rPr>
              <a:t>Barrios Unidos </a:t>
            </a:r>
          </a:p>
        </p:txBody>
      </p:sp>
      <p:sp>
        <p:nvSpPr>
          <p:cNvPr id="46" name="CuadroTexto 45">
            <a:extLst>
              <a:ext uri="{FF2B5EF4-FFF2-40B4-BE49-F238E27FC236}">
                <a16:creationId xmlns="" xmlns:a16="http://schemas.microsoft.com/office/drawing/2014/main" id="{3DF2F951-4D57-47FF-9DEE-ACCD4CEDEBEF}"/>
              </a:ext>
            </a:extLst>
          </p:cNvPr>
          <p:cNvSpPr txBox="1"/>
          <p:nvPr/>
        </p:nvSpPr>
        <p:spPr>
          <a:xfrm>
            <a:off x="4251227" y="3450876"/>
            <a:ext cx="1403564" cy="246221"/>
          </a:xfrm>
          <a:prstGeom prst="rect">
            <a:avLst/>
          </a:prstGeom>
          <a:noFill/>
        </p:spPr>
        <p:txBody>
          <a:bodyPr wrap="square" rtlCol="0">
            <a:spAutoFit/>
          </a:bodyPr>
          <a:lstStyle/>
          <a:p>
            <a:pPr algn="ctr"/>
            <a:r>
              <a:rPr lang="es-CO" sz="1000" dirty="0">
                <a:latin typeface="+mj-lt"/>
              </a:rPr>
              <a:t>Teusaquillo</a:t>
            </a:r>
          </a:p>
        </p:txBody>
      </p:sp>
      <p:sp>
        <p:nvSpPr>
          <p:cNvPr id="47" name="CuadroTexto 46">
            <a:extLst>
              <a:ext uri="{FF2B5EF4-FFF2-40B4-BE49-F238E27FC236}">
                <a16:creationId xmlns="" xmlns:a16="http://schemas.microsoft.com/office/drawing/2014/main" id="{EC421C58-4CA5-429E-932A-5423FCD0735E}"/>
              </a:ext>
            </a:extLst>
          </p:cNvPr>
          <p:cNvSpPr txBox="1"/>
          <p:nvPr/>
        </p:nvSpPr>
        <p:spPr>
          <a:xfrm>
            <a:off x="1776356" y="2953505"/>
            <a:ext cx="1403564" cy="246221"/>
          </a:xfrm>
          <a:prstGeom prst="rect">
            <a:avLst/>
          </a:prstGeom>
          <a:noFill/>
        </p:spPr>
        <p:txBody>
          <a:bodyPr wrap="square" rtlCol="0">
            <a:spAutoFit/>
          </a:bodyPr>
          <a:lstStyle/>
          <a:p>
            <a:pPr algn="ctr"/>
            <a:r>
              <a:rPr lang="es-CO" sz="1000" dirty="0">
                <a:latin typeface="+mj-lt"/>
              </a:rPr>
              <a:t>Suba</a:t>
            </a:r>
          </a:p>
        </p:txBody>
      </p:sp>
      <p:sp>
        <p:nvSpPr>
          <p:cNvPr id="48" name="CuadroTexto 47">
            <a:extLst>
              <a:ext uri="{FF2B5EF4-FFF2-40B4-BE49-F238E27FC236}">
                <a16:creationId xmlns="" xmlns:a16="http://schemas.microsoft.com/office/drawing/2014/main" id="{1BD450B4-C255-4539-951C-FC002356CF52}"/>
              </a:ext>
            </a:extLst>
          </p:cNvPr>
          <p:cNvSpPr txBox="1"/>
          <p:nvPr/>
        </p:nvSpPr>
        <p:spPr>
          <a:xfrm>
            <a:off x="2189163" y="4060886"/>
            <a:ext cx="1403564" cy="246221"/>
          </a:xfrm>
          <a:prstGeom prst="rect">
            <a:avLst/>
          </a:prstGeom>
          <a:noFill/>
        </p:spPr>
        <p:txBody>
          <a:bodyPr wrap="square" rtlCol="0">
            <a:spAutoFit/>
          </a:bodyPr>
          <a:lstStyle/>
          <a:p>
            <a:pPr algn="ctr"/>
            <a:r>
              <a:rPr lang="es-CO" sz="1000" dirty="0">
                <a:latin typeface="+mj-lt"/>
              </a:rPr>
              <a:t>Engativá</a:t>
            </a:r>
          </a:p>
        </p:txBody>
      </p:sp>
      <p:sp>
        <p:nvSpPr>
          <p:cNvPr id="49" name="CuadroTexto 48">
            <a:extLst>
              <a:ext uri="{FF2B5EF4-FFF2-40B4-BE49-F238E27FC236}">
                <a16:creationId xmlns="" xmlns:a16="http://schemas.microsoft.com/office/drawing/2014/main" id="{E2A9A90A-BE0C-4E0F-9C51-19B9546DB8D1}"/>
              </a:ext>
            </a:extLst>
          </p:cNvPr>
          <p:cNvSpPr txBox="1"/>
          <p:nvPr/>
        </p:nvSpPr>
        <p:spPr>
          <a:xfrm>
            <a:off x="2977893" y="4923767"/>
            <a:ext cx="1403564" cy="246221"/>
          </a:xfrm>
          <a:prstGeom prst="rect">
            <a:avLst/>
          </a:prstGeom>
          <a:noFill/>
        </p:spPr>
        <p:txBody>
          <a:bodyPr wrap="square" rtlCol="0">
            <a:spAutoFit/>
          </a:bodyPr>
          <a:lstStyle/>
          <a:p>
            <a:pPr algn="ctr"/>
            <a:r>
              <a:rPr lang="es-CO" sz="1000" dirty="0">
                <a:latin typeface="+mj-lt"/>
              </a:rPr>
              <a:t>Fontibón</a:t>
            </a:r>
          </a:p>
        </p:txBody>
      </p:sp>
      <p:sp>
        <p:nvSpPr>
          <p:cNvPr id="50" name="CuadroTexto 49">
            <a:extLst>
              <a:ext uri="{FF2B5EF4-FFF2-40B4-BE49-F238E27FC236}">
                <a16:creationId xmlns="" xmlns:a16="http://schemas.microsoft.com/office/drawing/2014/main" id="{B77B8FC9-372A-477E-9EE2-E8F3E0479443}"/>
              </a:ext>
            </a:extLst>
          </p:cNvPr>
          <p:cNvSpPr txBox="1"/>
          <p:nvPr/>
        </p:nvSpPr>
        <p:spPr>
          <a:xfrm>
            <a:off x="5365188" y="4888116"/>
            <a:ext cx="1403564" cy="246221"/>
          </a:xfrm>
          <a:prstGeom prst="rect">
            <a:avLst/>
          </a:prstGeom>
          <a:noFill/>
        </p:spPr>
        <p:txBody>
          <a:bodyPr wrap="square" rtlCol="0">
            <a:spAutoFit/>
          </a:bodyPr>
          <a:lstStyle/>
          <a:p>
            <a:pPr algn="ctr"/>
            <a:r>
              <a:rPr lang="es-CO" sz="1000" dirty="0">
                <a:latin typeface="+mj-lt"/>
              </a:rPr>
              <a:t>Kennedy</a:t>
            </a:r>
          </a:p>
        </p:txBody>
      </p:sp>
      <p:sp>
        <p:nvSpPr>
          <p:cNvPr id="51" name="CuadroTexto 50">
            <a:extLst>
              <a:ext uri="{FF2B5EF4-FFF2-40B4-BE49-F238E27FC236}">
                <a16:creationId xmlns="" xmlns:a16="http://schemas.microsoft.com/office/drawing/2014/main" id="{CC443F4C-83C8-4E32-B4CD-F17114C3C238}"/>
              </a:ext>
            </a:extLst>
          </p:cNvPr>
          <p:cNvSpPr txBox="1"/>
          <p:nvPr/>
        </p:nvSpPr>
        <p:spPr>
          <a:xfrm>
            <a:off x="5519654" y="3731028"/>
            <a:ext cx="829252" cy="400110"/>
          </a:xfrm>
          <a:prstGeom prst="rect">
            <a:avLst/>
          </a:prstGeom>
          <a:noFill/>
        </p:spPr>
        <p:txBody>
          <a:bodyPr wrap="square" rtlCol="0">
            <a:spAutoFit/>
          </a:bodyPr>
          <a:lstStyle/>
          <a:p>
            <a:pPr algn="ctr"/>
            <a:r>
              <a:rPr lang="es-CO" sz="1000" dirty="0">
                <a:latin typeface="+mj-lt"/>
              </a:rPr>
              <a:t>Puente Aranda </a:t>
            </a:r>
          </a:p>
        </p:txBody>
      </p:sp>
      <p:sp>
        <p:nvSpPr>
          <p:cNvPr id="52" name="CuadroTexto 51">
            <a:extLst>
              <a:ext uri="{FF2B5EF4-FFF2-40B4-BE49-F238E27FC236}">
                <a16:creationId xmlns="" xmlns:a16="http://schemas.microsoft.com/office/drawing/2014/main" id="{B909421C-82FF-465A-B254-7DDBCCEBB94D}"/>
              </a:ext>
            </a:extLst>
          </p:cNvPr>
          <p:cNvSpPr txBox="1"/>
          <p:nvPr/>
        </p:nvSpPr>
        <p:spPr>
          <a:xfrm>
            <a:off x="6812018" y="4827821"/>
            <a:ext cx="928377" cy="246221"/>
          </a:xfrm>
          <a:prstGeom prst="rect">
            <a:avLst/>
          </a:prstGeom>
          <a:noFill/>
        </p:spPr>
        <p:txBody>
          <a:bodyPr wrap="square" rtlCol="0">
            <a:spAutoFit/>
          </a:bodyPr>
          <a:lstStyle/>
          <a:p>
            <a:pPr algn="ctr"/>
            <a:r>
              <a:rPr lang="es-CO" sz="1000" dirty="0">
                <a:latin typeface="+mj-lt"/>
              </a:rPr>
              <a:t>Tunjuelito</a:t>
            </a:r>
          </a:p>
        </p:txBody>
      </p:sp>
      <p:sp>
        <p:nvSpPr>
          <p:cNvPr id="53" name="CuadroTexto 52">
            <a:extLst>
              <a:ext uri="{FF2B5EF4-FFF2-40B4-BE49-F238E27FC236}">
                <a16:creationId xmlns="" xmlns:a16="http://schemas.microsoft.com/office/drawing/2014/main" id="{2DC82F64-60A2-4B7B-8AF4-8A52B923B674}"/>
              </a:ext>
            </a:extLst>
          </p:cNvPr>
          <p:cNvSpPr txBox="1"/>
          <p:nvPr/>
        </p:nvSpPr>
        <p:spPr>
          <a:xfrm>
            <a:off x="7332471" y="5049472"/>
            <a:ext cx="1288050" cy="233397"/>
          </a:xfrm>
          <a:prstGeom prst="rect">
            <a:avLst/>
          </a:prstGeom>
          <a:noFill/>
        </p:spPr>
        <p:txBody>
          <a:bodyPr wrap="square" rtlCol="0">
            <a:spAutoFit/>
          </a:bodyPr>
          <a:lstStyle/>
          <a:p>
            <a:pPr algn="ctr">
              <a:lnSpc>
                <a:spcPts val="1100"/>
              </a:lnSpc>
            </a:pPr>
            <a:r>
              <a:rPr lang="es-CO" sz="1000" dirty="0">
                <a:latin typeface="+mj-lt"/>
              </a:rPr>
              <a:t>Ciudad Bolívar</a:t>
            </a:r>
          </a:p>
        </p:txBody>
      </p:sp>
      <p:sp>
        <p:nvSpPr>
          <p:cNvPr id="54" name="CuadroTexto 53">
            <a:extLst>
              <a:ext uri="{FF2B5EF4-FFF2-40B4-BE49-F238E27FC236}">
                <a16:creationId xmlns="" xmlns:a16="http://schemas.microsoft.com/office/drawing/2014/main" id="{F323B313-00E1-4062-A038-C25066E39E2E}"/>
              </a:ext>
            </a:extLst>
          </p:cNvPr>
          <p:cNvSpPr txBox="1"/>
          <p:nvPr/>
        </p:nvSpPr>
        <p:spPr>
          <a:xfrm>
            <a:off x="5351293" y="6013192"/>
            <a:ext cx="928377" cy="246221"/>
          </a:xfrm>
          <a:prstGeom prst="rect">
            <a:avLst/>
          </a:prstGeom>
          <a:noFill/>
        </p:spPr>
        <p:txBody>
          <a:bodyPr wrap="square" rtlCol="0">
            <a:spAutoFit/>
          </a:bodyPr>
          <a:lstStyle/>
          <a:p>
            <a:pPr algn="ctr"/>
            <a:r>
              <a:rPr lang="es-CO" sz="1000" dirty="0">
                <a:latin typeface="+mj-lt"/>
              </a:rPr>
              <a:t>Bosa</a:t>
            </a:r>
          </a:p>
        </p:txBody>
      </p:sp>
      <p:grpSp>
        <p:nvGrpSpPr>
          <p:cNvPr id="55" name="Grupo 54">
            <a:extLst>
              <a:ext uri="{FF2B5EF4-FFF2-40B4-BE49-F238E27FC236}">
                <a16:creationId xmlns="" xmlns:a16="http://schemas.microsoft.com/office/drawing/2014/main" id="{0D6526B9-A616-40F2-944B-A60614783FF7}"/>
              </a:ext>
            </a:extLst>
          </p:cNvPr>
          <p:cNvGrpSpPr/>
          <p:nvPr/>
        </p:nvGrpSpPr>
        <p:grpSpPr>
          <a:xfrm>
            <a:off x="6783069" y="2681590"/>
            <a:ext cx="88895" cy="215894"/>
            <a:chOff x="6630183" y="2089067"/>
            <a:chExt cx="72176" cy="205815"/>
          </a:xfrm>
        </p:grpSpPr>
        <p:cxnSp>
          <p:nvCxnSpPr>
            <p:cNvPr id="56" name="Conector recto 55">
              <a:extLst>
                <a:ext uri="{FF2B5EF4-FFF2-40B4-BE49-F238E27FC236}">
                  <a16:creationId xmlns="" xmlns:a16="http://schemas.microsoft.com/office/drawing/2014/main" id="{35EC3DE8-84D8-4C64-BF6C-1679116675AF}"/>
                </a:ext>
              </a:extLst>
            </p:cNvPr>
            <p:cNvCxnSpPr/>
            <p:nvPr/>
          </p:nvCxnSpPr>
          <p:spPr>
            <a:xfrm>
              <a:off x="6666271" y="2089067"/>
              <a:ext cx="0" cy="144000"/>
            </a:xfrm>
            <a:prstGeom prst="line">
              <a:avLst/>
            </a:prstGeom>
          </p:spPr>
          <p:style>
            <a:lnRef idx="2">
              <a:schemeClr val="dk1"/>
            </a:lnRef>
            <a:fillRef idx="0">
              <a:schemeClr val="dk1"/>
            </a:fillRef>
            <a:effectRef idx="1">
              <a:schemeClr val="dk1"/>
            </a:effectRef>
            <a:fontRef idx="minor">
              <a:schemeClr val="tx1"/>
            </a:fontRef>
          </p:style>
        </p:cxnSp>
        <p:sp>
          <p:nvSpPr>
            <p:cNvPr id="57" name="Elipse 56">
              <a:extLst>
                <a:ext uri="{FF2B5EF4-FFF2-40B4-BE49-F238E27FC236}">
                  <a16:creationId xmlns="" xmlns:a16="http://schemas.microsoft.com/office/drawing/2014/main" id="{D4B29FAE-824B-4A54-B276-AB8E8D822DB6}"/>
                </a:ext>
              </a:extLst>
            </p:cNvPr>
            <p:cNvSpPr/>
            <p:nvPr/>
          </p:nvSpPr>
          <p:spPr>
            <a:xfrm>
              <a:off x="6630183" y="2222882"/>
              <a:ext cx="72176" cy="72000"/>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000">
                <a:latin typeface="+mj-lt"/>
              </a:endParaRPr>
            </a:p>
          </p:txBody>
        </p:sp>
      </p:grpSp>
      <p:sp>
        <p:nvSpPr>
          <p:cNvPr id="58" name="Rectángulo 57">
            <a:extLst>
              <a:ext uri="{FF2B5EF4-FFF2-40B4-BE49-F238E27FC236}">
                <a16:creationId xmlns="" xmlns:a16="http://schemas.microsoft.com/office/drawing/2014/main" id="{F2F1A87A-FC47-4A36-8C5F-3655A7EB9A49}"/>
              </a:ext>
            </a:extLst>
          </p:cNvPr>
          <p:cNvSpPr/>
          <p:nvPr/>
        </p:nvSpPr>
        <p:spPr>
          <a:xfrm>
            <a:off x="1239102" y="5615315"/>
            <a:ext cx="2212100" cy="553998"/>
          </a:xfrm>
          <a:prstGeom prst="rect">
            <a:avLst/>
          </a:prstGeom>
        </p:spPr>
        <p:txBody>
          <a:bodyPr wrap="square">
            <a:spAutoFit/>
          </a:bodyPr>
          <a:lstStyle/>
          <a:p>
            <a:pPr>
              <a:lnSpc>
                <a:spcPct val="150000"/>
              </a:lnSpc>
            </a:pPr>
            <a:r>
              <a:rPr lang="es-CO" sz="1000" dirty="0">
                <a:latin typeface="+mj-lt"/>
                <a:cs typeface="Arial" panose="020B0604020202020204" pitchFamily="34" charset="0"/>
              </a:rPr>
              <a:t>Encharcamiento, Inundación y Falla de Servicio Público /Alcantarillado</a:t>
            </a:r>
          </a:p>
        </p:txBody>
      </p:sp>
      <p:sp>
        <p:nvSpPr>
          <p:cNvPr id="59" name="Elipse 58">
            <a:extLst>
              <a:ext uri="{FF2B5EF4-FFF2-40B4-BE49-F238E27FC236}">
                <a16:creationId xmlns="" xmlns:a16="http://schemas.microsoft.com/office/drawing/2014/main" id="{73ECFD47-78F1-45F7-8E07-018087B721C3}"/>
              </a:ext>
            </a:extLst>
          </p:cNvPr>
          <p:cNvSpPr/>
          <p:nvPr/>
        </p:nvSpPr>
        <p:spPr>
          <a:xfrm>
            <a:off x="931237" y="5775941"/>
            <a:ext cx="310374" cy="264341"/>
          </a:xfrm>
          <a:prstGeom prst="ellipse">
            <a:avLst/>
          </a:prstGeom>
          <a:solidFill>
            <a:srgbClr val="61DD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60" name="Elipse 59">
            <a:extLst>
              <a:ext uri="{FF2B5EF4-FFF2-40B4-BE49-F238E27FC236}">
                <a16:creationId xmlns="" xmlns:a16="http://schemas.microsoft.com/office/drawing/2014/main" id="{55894FF2-6BCE-4BB1-B910-7FC1416A3F91}"/>
              </a:ext>
            </a:extLst>
          </p:cNvPr>
          <p:cNvSpPr/>
          <p:nvPr/>
        </p:nvSpPr>
        <p:spPr>
          <a:xfrm>
            <a:off x="931237" y="6452338"/>
            <a:ext cx="310374" cy="264341"/>
          </a:xfrm>
          <a:prstGeom prst="ellipse">
            <a:avLst/>
          </a:prstGeom>
          <a:solidFill>
            <a:srgbClr val="FF8F10">
              <a:lumMod val="90000"/>
            </a:srgbClr>
          </a:solidFill>
          <a:ln>
            <a:noFill/>
          </a:ln>
          <a:effectLst/>
        </p:spPr>
        <p:txBody>
          <a:bodyPr wrap="none" anchor="ctr"/>
          <a:lstStyle/>
          <a:p>
            <a:pPr defTabSz="1828434"/>
            <a:endParaRPr lang="es-CO" sz="1000" kern="0">
              <a:solidFill>
                <a:srgbClr val="AAAAAA"/>
              </a:solidFill>
              <a:latin typeface="+mj-lt"/>
            </a:endParaRPr>
          </a:p>
        </p:txBody>
      </p:sp>
      <p:grpSp>
        <p:nvGrpSpPr>
          <p:cNvPr id="61" name="Grupo 60"/>
          <p:cNvGrpSpPr/>
          <p:nvPr/>
        </p:nvGrpSpPr>
        <p:grpSpPr>
          <a:xfrm>
            <a:off x="1866350" y="2120496"/>
            <a:ext cx="645626" cy="270960"/>
            <a:chOff x="834044" y="578769"/>
            <a:chExt cx="645626" cy="270960"/>
          </a:xfrm>
        </p:grpSpPr>
        <p:sp>
          <p:nvSpPr>
            <p:cNvPr id="62" name="Elipse 61">
              <a:extLst>
                <a:ext uri="{FF2B5EF4-FFF2-40B4-BE49-F238E27FC236}">
                  <a16:creationId xmlns="" xmlns:a16="http://schemas.microsoft.com/office/drawing/2014/main" id="{73ECFD47-78F1-45F7-8E07-018087B721C3}"/>
                </a:ext>
              </a:extLst>
            </p:cNvPr>
            <p:cNvSpPr/>
            <p:nvPr/>
          </p:nvSpPr>
          <p:spPr>
            <a:xfrm>
              <a:off x="834044" y="578769"/>
              <a:ext cx="310374" cy="264341"/>
            </a:xfrm>
            <a:prstGeom prst="ellipse">
              <a:avLst/>
            </a:prstGeom>
            <a:solidFill>
              <a:srgbClr val="61DD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63" name="CuadroTexto 62">
              <a:extLst>
                <a:ext uri="{FF2B5EF4-FFF2-40B4-BE49-F238E27FC236}">
                  <a16:creationId xmlns="" xmlns:a16="http://schemas.microsoft.com/office/drawing/2014/main" id="{11F7DDCC-06F0-4368-838A-18EB383B1193}"/>
                </a:ext>
              </a:extLst>
            </p:cNvPr>
            <p:cNvSpPr txBox="1"/>
            <p:nvPr/>
          </p:nvSpPr>
          <p:spPr>
            <a:xfrm>
              <a:off x="850001" y="607273"/>
              <a:ext cx="267523" cy="220573"/>
            </a:xfrm>
            <a:prstGeom prst="rect">
              <a:avLst/>
            </a:prstGeom>
            <a:noFill/>
          </p:spPr>
          <p:txBody>
            <a:bodyPr wrap="square" rtlCol="0">
              <a:spAutoFit/>
            </a:bodyPr>
            <a:lstStyle/>
            <a:p>
              <a:pPr algn="ctr">
                <a:lnSpc>
                  <a:spcPts val="1000"/>
                </a:lnSpc>
              </a:pPr>
              <a:r>
                <a:rPr lang="es-CO" sz="1000" dirty="0">
                  <a:latin typeface="+mj-lt"/>
                </a:rPr>
                <a:t>2 </a:t>
              </a:r>
            </a:p>
          </p:txBody>
        </p:sp>
        <p:sp>
          <p:nvSpPr>
            <p:cNvPr id="64" name="Elipse 63">
              <a:extLst>
                <a:ext uri="{FF2B5EF4-FFF2-40B4-BE49-F238E27FC236}">
                  <a16:creationId xmlns="" xmlns:a16="http://schemas.microsoft.com/office/drawing/2014/main" id="{55894FF2-6BCE-4BB1-B910-7FC1416A3F91}"/>
                </a:ext>
              </a:extLst>
            </p:cNvPr>
            <p:cNvSpPr/>
            <p:nvPr/>
          </p:nvSpPr>
          <p:spPr>
            <a:xfrm>
              <a:off x="1117524" y="585388"/>
              <a:ext cx="310374" cy="264341"/>
            </a:xfrm>
            <a:prstGeom prst="ellipse">
              <a:avLst/>
            </a:prstGeom>
            <a:solidFill>
              <a:srgbClr val="FF8F10">
                <a:lumMod val="90000"/>
              </a:srgbClr>
            </a:solidFill>
            <a:ln>
              <a:noFill/>
            </a:ln>
            <a:effectLst/>
          </p:spPr>
          <p:txBody>
            <a:bodyPr wrap="none" anchor="ctr"/>
            <a:lstStyle/>
            <a:p>
              <a:pPr defTabSz="1828434"/>
              <a:endParaRPr lang="es-CO" sz="1000" kern="0">
                <a:solidFill>
                  <a:srgbClr val="AAAAAA"/>
                </a:solidFill>
                <a:latin typeface="+mj-lt"/>
              </a:endParaRPr>
            </a:p>
          </p:txBody>
        </p:sp>
        <p:sp>
          <p:nvSpPr>
            <p:cNvPr id="65" name="CuadroTexto 64">
              <a:extLst>
                <a:ext uri="{FF2B5EF4-FFF2-40B4-BE49-F238E27FC236}">
                  <a16:creationId xmlns="" xmlns:a16="http://schemas.microsoft.com/office/drawing/2014/main" id="{11F7DDCC-06F0-4368-838A-18EB383B1193}"/>
                </a:ext>
              </a:extLst>
            </p:cNvPr>
            <p:cNvSpPr txBox="1"/>
            <p:nvPr/>
          </p:nvSpPr>
          <p:spPr>
            <a:xfrm>
              <a:off x="1058759" y="625846"/>
              <a:ext cx="420911" cy="220573"/>
            </a:xfrm>
            <a:prstGeom prst="rect">
              <a:avLst/>
            </a:prstGeom>
            <a:noFill/>
          </p:spPr>
          <p:txBody>
            <a:bodyPr wrap="square" rtlCol="0">
              <a:spAutoFit/>
            </a:bodyPr>
            <a:lstStyle/>
            <a:p>
              <a:pPr algn="ctr">
                <a:lnSpc>
                  <a:spcPts val="1000"/>
                </a:lnSpc>
              </a:pPr>
              <a:r>
                <a:rPr lang="es-CO" sz="1000" dirty="0">
                  <a:latin typeface="+mj-lt"/>
                </a:rPr>
                <a:t>25 </a:t>
              </a:r>
            </a:p>
          </p:txBody>
        </p:sp>
      </p:grpSp>
      <p:sp>
        <p:nvSpPr>
          <p:cNvPr id="66" name="Elipse 65">
            <a:extLst>
              <a:ext uri="{FF2B5EF4-FFF2-40B4-BE49-F238E27FC236}">
                <a16:creationId xmlns="" xmlns:a16="http://schemas.microsoft.com/office/drawing/2014/main" id="{73ECFD47-78F1-45F7-8E07-018087B721C3}"/>
              </a:ext>
            </a:extLst>
          </p:cNvPr>
          <p:cNvSpPr/>
          <p:nvPr/>
        </p:nvSpPr>
        <p:spPr>
          <a:xfrm>
            <a:off x="3924287" y="2542966"/>
            <a:ext cx="310374" cy="264341"/>
          </a:xfrm>
          <a:prstGeom prst="ellipse">
            <a:avLst/>
          </a:prstGeom>
          <a:solidFill>
            <a:srgbClr val="61DD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67" name="CuadroTexto 66">
            <a:extLst>
              <a:ext uri="{FF2B5EF4-FFF2-40B4-BE49-F238E27FC236}">
                <a16:creationId xmlns="" xmlns:a16="http://schemas.microsoft.com/office/drawing/2014/main" id="{11F7DDCC-06F0-4368-838A-18EB383B1193}"/>
              </a:ext>
            </a:extLst>
          </p:cNvPr>
          <p:cNvSpPr txBox="1"/>
          <p:nvPr/>
        </p:nvSpPr>
        <p:spPr>
          <a:xfrm>
            <a:off x="3940244" y="2571470"/>
            <a:ext cx="267523"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68" name="Elipse 67">
            <a:extLst>
              <a:ext uri="{FF2B5EF4-FFF2-40B4-BE49-F238E27FC236}">
                <a16:creationId xmlns="" xmlns:a16="http://schemas.microsoft.com/office/drawing/2014/main" id="{55894FF2-6BCE-4BB1-B910-7FC1416A3F91}"/>
              </a:ext>
            </a:extLst>
          </p:cNvPr>
          <p:cNvSpPr/>
          <p:nvPr/>
        </p:nvSpPr>
        <p:spPr>
          <a:xfrm>
            <a:off x="4207767" y="2549585"/>
            <a:ext cx="310374" cy="264341"/>
          </a:xfrm>
          <a:prstGeom prst="ellipse">
            <a:avLst/>
          </a:prstGeom>
          <a:solidFill>
            <a:srgbClr val="FF8F10">
              <a:lumMod val="90000"/>
            </a:srgbClr>
          </a:solidFill>
          <a:ln>
            <a:noFill/>
          </a:ln>
          <a:effectLst/>
        </p:spPr>
        <p:txBody>
          <a:bodyPr wrap="none" anchor="ctr"/>
          <a:lstStyle/>
          <a:p>
            <a:pPr defTabSz="1828434"/>
            <a:endParaRPr lang="es-CO" sz="1000" kern="0">
              <a:solidFill>
                <a:srgbClr val="AAAAAA"/>
              </a:solidFill>
              <a:latin typeface="+mj-lt"/>
            </a:endParaRPr>
          </a:p>
        </p:txBody>
      </p:sp>
      <p:sp>
        <p:nvSpPr>
          <p:cNvPr id="69" name="CuadroTexto 68">
            <a:extLst>
              <a:ext uri="{FF2B5EF4-FFF2-40B4-BE49-F238E27FC236}">
                <a16:creationId xmlns="" xmlns:a16="http://schemas.microsoft.com/office/drawing/2014/main" id="{11F7DDCC-06F0-4368-838A-18EB383B1193}"/>
              </a:ext>
            </a:extLst>
          </p:cNvPr>
          <p:cNvSpPr txBox="1"/>
          <p:nvPr/>
        </p:nvSpPr>
        <p:spPr>
          <a:xfrm>
            <a:off x="4149002" y="2590043"/>
            <a:ext cx="420911" cy="220573"/>
          </a:xfrm>
          <a:prstGeom prst="rect">
            <a:avLst/>
          </a:prstGeom>
          <a:noFill/>
        </p:spPr>
        <p:txBody>
          <a:bodyPr wrap="square" rtlCol="0">
            <a:spAutoFit/>
          </a:bodyPr>
          <a:lstStyle/>
          <a:p>
            <a:pPr algn="ctr">
              <a:lnSpc>
                <a:spcPts val="1000"/>
              </a:lnSpc>
            </a:pPr>
            <a:r>
              <a:rPr lang="es-CO" sz="1000" dirty="0">
                <a:latin typeface="+mj-lt"/>
              </a:rPr>
              <a:t>3 </a:t>
            </a:r>
          </a:p>
        </p:txBody>
      </p:sp>
      <p:sp>
        <p:nvSpPr>
          <p:cNvPr id="70" name="Elipse 69">
            <a:extLst>
              <a:ext uri="{FF2B5EF4-FFF2-40B4-BE49-F238E27FC236}">
                <a16:creationId xmlns="" xmlns:a16="http://schemas.microsoft.com/office/drawing/2014/main" id="{8A58B33F-98D8-42E9-AC65-7FAB811DD0A4}"/>
              </a:ext>
            </a:extLst>
          </p:cNvPr>
          <p:cNvSpPr/>
          <p:nvPr/>
        </p:nvSpPr>
        <p:spPr>
          <a:xfrm>
            <a:off x="931237" y="6129996"/>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71" name="Rectángulo 70">
            <a:extLst>
              <a:ext uri="{FF2B5EF4-FFF2-40B4-BE49-F238E27FC236}">
                <a16:creationId xmlns="" xmlns:a16="http://schemas.microsoft.com/office/drawing/2014/main" id="{F2F1A87A-FC47-4A36-8C5F-3655A7EB9A49}"/>
              </a:ext>
            </a:extLst>
          </p:cNvPr>
          <p:cNvSpPr/>
          <p:nvPr/>
        </p:nvSpPr>
        <p:spPr>
          <a:xfrm>
            <a:off x="1239102" y="6407856"/>
            <a:ext cx="2212100" cy="299313"/>
          </a:xfrm>
          <a:prstGeom prst="rect">
            <a:avLst/>
          </a:prstGeom>
        </p:spPr>
        <p:txBody>
          <a:bodyPr wrap="square">
            <a:spAutoFit/>
          </a:bodyPr>
          <a:lstStyle/>
          <a:p>
            <a:pPr>
              <a:lnSpc>
                <a:spcPct val="150000"/>
              </a:lnSpc>
            </a:pPr>
            <a:r>
              <a:rPr lang="es-ES" sz="1000" dirty="0">
                <a:cs typeface="Arial" panose="020B0604020202020204" pitchFamily="34" charset="0"/>
              </a:rPr>
              <a:t>Fenómeno de Remoción en Masa</a:t>
            </a:r>
            <a:endParaRPr lang="es-CO" sz="1000" dirty="0">
              <a:cs typeface="Arial" panose="020B0604020202020204" pitchFamily="34" charset="0"/>
            </a:endParaRPr>
          </a:p>
        </p:txBody>
      </p:sp>
      <p:sp>
        <p:nvSpPr>
          <p:cNvPr id="72" name="Rectángulo 71">
            <a:extLst>
              <a:ext uri="{FF2B5EF4-FFF2-40B4-BE49-F238E27FC236}">
                <a16:creationId xmlns="" xmlns:a16="http://schemas.microsoft.com/office/drawing/2014/main" id="{F2F1A87A-FC47-4A36-8C5F-3655A7EB9A49}"/>
              </a:ext>
            </a:extLst>
          </p:cNvPr>
          <p:cNvSpPr/>
          <p:nvPr/>
        </p:nvSpPr>
        <p:spPr>
          <a:xfrm>
            <a:off x="1239102" y="6112509"/>
            <a:ext cx="2212100" cy="323165"/>
          </a:xfrm>
          <a:prstGeom prst="rect">
            <a:avLst/>
          </a:prstGeom>
        </p:spPr>
        <p:txBody>
          <a:bodyPr wrap="square">
            <a:spAutoFit/>
          </a:bodyPr>
          <a:lstStyle/>
          <a:p>
            <a:pPr>
              <a:lnSpc>
                <a:spcPct val="150000"/>
              </a:lnSpc>
            </a:pPr>
            <a:r>
              <a:rPr lang="es-ES" sz="1000" dirty="0">
                <a:cs typeface="Arial" panose="020B0604020202020204" pitchFamily="34" charset="0"/>
              </a:rPr>
              <a:t>Riesgo por Represamiento Cauce</a:t>
            </a:r>
            <a:endParaRPr lang="es-CO" sz="1000" dirty="0">
              <a:cs typeface="Arial" panose="020B0604020202020204" pitchFamily="34" charset="0"/>
            </a:endParaRPr>
          </a:p>
        </p:txBody>
      </p:sp>
      <p:sp>
        <p:nvSpPr>
          <p:cNvPr id="73" name="Elipse 72">
            <a:extLst>
              <a:ext uri="{FF2B5EF4-FFF2-40B4-BE49-F238E27FC236}">
                <a16:creationId xmlns="" xmlns:a16="http://schemas.microsoft.com/office/drawing/2014/main" id="{8A58B33F-98D8-42E9-AC65-7FAB811DD0A4}"/>
              </a:ext>
            </a:extLst>
          </p:cNvPr>
          <p:cNvSpPr/>
          <p:nvPr/>
        </p:nvSpPr>
        <p:spPr>
          <a:xfrm>
            <a:off x="4484463" y="2608034"/>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74" name="CuadroTexto 73">
            <a:extLst>
              <a:ext uri="{FF2B5EF4-FFF2-40B4-BE49-F238E27FC236}">
                <a16:creationId xmlns="" xmlns:a16="http://schemas.microsoft.com/office/drawing/2014/main" id="{11F7DDCC-06F0-4368-838A-18EB383B1193}"/>
              </a:ext>
            </a:extLst>
          </p:cNvPr>
          <p:cNvSpPr txBox="1"/>
          <p:nvPr/>
        </p:nvSpPr>
        <p:spPr>
          <a:xfrm>
            <a:off x="4437636" y="2637098"/>
            <a:ext cx="420911"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75" name="Elipse 74">
            <a:extLst>
              <a:ext uri="{FF2B5EF4-FFF2-40B4-BE49-F238E27FC236}">
                <a16:creationId xmlns="" xmlns:a16="http://schemas.microsoft.com/office/drawing/2014/main" id="{55894FF2-6BCE-4BB1-B910-7FC1416A3F91}"/>
              </a:ext>
            </a:extLst>
          </p:cNvPr>
          <p:cNvSpPr/>
          <p:nvPr/>
        </p:nvSpPr>
        <p:spPr>
          <a:xfrm>
            <a:off x="5888328" y="2881066"/>
            <a:ext cx="310374" cy="264341"/>
          </a:xfrm>
          <a:prstGeom prst="ellipse">
            <a:avLst/>
          </a:prstGeom>
          <a:solidFill>
            <a:srgbClr val="FF8F10">
              <a:lumMod val="90000"/>
            </a:srgbClr>
          </a:solidFill>
          <a:ln>
            <a:noFill/>
          </a:ln>
          <a:effectLst/>
        </p:spPr>
        <p:txBody>
          <a:bodyPr wrap="none" anchor="ctr"/>
          <a:lstStyle/>
          <a:p>
            <a:pPr defTabSz="1828434"/>
            <a:endParaRPr lang="es-CO" sz="1000" kern="0">
              <a:solidFill>
                <a:srgbClr val="AAAAAA"/>
              </a:solidFill>
              <a:latin typeface="+mj-lt"/>
            </a:endParaRPr>
          </a:p>
        </p:txBody>
      </p:sp>
      <p:sp>
        <p:nvSpPr>
          <p:cNvPr id="76" name="CuadroTexto 75">
            <a:extLst>
              <a:ext uri="{FF2B5EF4-FFF2-40B4-BE49-F238E27FC236}">
                <a16:creationId xmlns="" xmlns:a16="http://schemas.microsoft.com/office/drawing/2014/main" id="{11F7DDCC-06F0-4368-838A-18EB383B1193}"/>
              </a:ext>
            </a:extLst>
          </p:cNvPr>
          <p:cNvSpPr txBox="1"/>
          <p:nvPr/>
        </p:nvSpPr>
        <p:spPr>
          <a:xfrm>
            <a:off x="5829563" y="2921524"/>
            <a:ext cx="420911" cy="220573"/>
          </a:xfrm>
          <a:prstGeom prst="rect">
            <a:avLst/>
          </a:prstGeom>
          <a:noFill/>
        </p:spPr>
        <p:txBody>
          <a:bodyPr wrap="square" rtlCol="0">
            <a:spAutoFit/>
          </a:bodyPr>
          <a:lstStyle/>
          <a:p>
            <a:pPr algn="ctr">
              <a:lnSpc>
                <a:spcPts val="1000"/>
              </a:lnSpc>
            </a:pPr>
            <a:r>
              <a:rPr lang="es-CO" sz="1000" dirty="0">
                <a:latin typeface="+mj-lt"/>
              </a:rPr>
              <a:t>3 </a:t>
            </a:r>
          </a:p>
        </p:txBody>
      </p:sp>
      <p:sp>
        <p:nvSpPr>
          <p:cNvPr id="77" name="Elipse 76">
            <a:extLst>
              <a:ext uri="{FF2B5EF4-FFF2-40B4-BE49-F238E27FC236}">
                <a16:creationId xmlns="" xmlns:a16="http://schemas.microsoft.com/office/drawing/2014/main" id="{8A58B33F-98D8-42E9-AC65-7FAB811DD0A4}"/>
              </a:ext>
            </a:extLst>
          </p:cNvPr>
          <p:cNvSpPr/>
          <p:nvPr/>
        </p:nvSpPr>
        <p:spPr>
          <a:xfrm>
            <a:off x="6171808" y="2941682"/>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78" name="CuadroTexto 77">
            <a:extLst>
              <a:ext uri="{FF2B5EF4-FFF2-40B4-BE49-F238E27FC236}">
                <a16:creationId xmlns="" xmlns:a16="http://schemas.microsoft.com/office/drawing/2014/main" id="{11F7DDCC-06F0-4368-838A-18EB383B1193}"/>
              </a:ext>
            </a:extLst>
          </p:cNvPr>
          <p:cNvSpPr txBox="1"/>
          <p:nvPr/>
        </p:nvSpPr>
        <p:spPr>
          <a:xfrm>
            <a:off x="6129987" y="2988759"/>
            <a:ext cx="420911"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79" name="Elipse 78">
            <a:extLst>
              <a:ext uri="{FF2B5EF4-FFF2-40B4-BE49-F238E27FC236}">
                <a16:creationId xmlns="" xmlns:a16="http://schemas.microsoft.com/office/drawing/2014/main" id="{55894FF2-6BCE-4BB1-B910-7FC1416A3F91}"/>
              </a:ext>
            </a:extLst>
          </p:cNvPr>
          <p:cNvSpPr/>
          <p:nvPr/>
        </p:nvSpPr>
        <p:spPr>
          <a:xfrm>
            <a:off x="7497260" y="3349843"/>
            <a:ext cx="310374" cy="264341"/>
          </a:xfrm>
          <a:prstGeom prst="ellipse">
            <a:avLst/>
          </a:prstGeom>
          <a:solidFill>
            <a:srgbClr val="FF8F10">
              <a:lumMod val="90000"/>
            </a:srgbClr>
          </a:solidFill>
          <a:ln>
            <a:noFill/>
          </a:ln>
          <a:effectLst/>
        </p:spPr>
        <p:txBody>
          <a:bodyPr wrap="none" anchor="ctr"/>
          <a:lstStyle/>
          <a:p>
            <a:pPr defTabSz="1828434"/>
            <a:endParaRPr lang="es-CO" sz="1000" kern="0">
              <a:solidFill>
                <a:srgbClr val="AAAAAA"/>
              </a:solidFill>
              <a:latin typeface="+mj-lt"/>
            </a:endParaRPr>
          </a:p>
        </p:txBody>
      </p:sp>
      <p:sp>
        <p:nvSpPr>
          <p:cNvPr id="80" name="CuadroTexto 79">
            <a:extLst>
              <a:ext uri="{FF2B5EF4-FFF2-40B4-BE49-F238E27FC236}">
                <a16:creationId xmlns="" xmlns:a16="http://schemas.microsoft.com/office/drawing/2014/main" id="{11F7DDCC-06F0-4368-838A-18EB383B1193}"/>
              </a:ext>
            </a:extLst>
          </p:cNvPr>
          <p:cNvSpPr txBox="1"/>
          <p:nvPr/>
        </p:nvSpPr>
        <p:spPr>
          <a:xfrm>
            <a:off x="7438495" y="3390301"/>
            <a:ext cx="420911" cy="220573"/>
          </a:xfrm>
          <a:prstGeom prst="rect">
            <a:avLst/>
          </a:prstGeom>
          <a:noFill/>
        </p:spPr>
        <p:txBody>
          <a:bodyPr wrap="square" rtlCol="0">
            <a:spAutoFit/>
          </a:bodyPr>
          <a:lstStyle/>
          <a:p>
            <a:pPr algn="ctr">
              <a:lnSpc>
                <a:spcPts val="1000"/>
              </a:lnSpc>
            </a:pPr>
            <a:r>
              <a:rPr lang="es-CO" sz="1000" dirty="0">
                <a:latin typeface="+mj-lt"/>
              </a:rPr>
              <a:t>5 </a:t>
            </a:r>
          </a:p>
        </p:txBody>
      </p:sp>
      <p:sp>
        <p:nvSpPr>
          <p:cNvPr id="81" name="Elipse 80">
            <a:extLst>
              <a:ext uri="{FF2B5EF4-FFF2-40B4-BE49-F238E27FC236}">
                <a16:creationId xmlns="" xmlns:a16="http://schemas.microsoft.com/office/drawing/2014/main" id="{8A58B33F-98D8-42E9-AC65-7FAB811DD0A4}"/>
              </a:ext>
            </a:extLst>
          </p:cNvPr>
          <p:cNvSpPr/>
          <p:nvPr/>
        </p:nvSpPr>
        <p:spPr>
          <a:xfrm>
            <a:off x="7780740" y="3343224"/>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82" name="CuadroTexto 81">
            <a:extLst>
              <a:ext uri="{FF2B5EF4-FFF2-40B4-BE49-F238E27FC236}">
                <a16:creationId xmlns="" xmlns:a16="http://schemas.microsoft.com/office/drawing/2014/main" id="{11F7DDCC-06F0-4368-838A-18EB383B1193}"/>
              </a:ext>
            </a:extLst>
          </p:cNvPr>
          <p:cNvSpPr txBox="1"/>
          <p:nvPr/>
        </p:nvSpPr>
        <p:spPr>
          <a:xfrm>
            <a:off x="7721975" y="3374175"/>
            <a:ext cx="420911"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83" name="Elipse 82">
            <a:extLst>
              <a:ext uri="{FF2B5EF4-FFF2-40B4-BE49-F238E27FC236}">
                <a16:creationId xmlns="" xmlns:a16="http://schemas.microsoft.com/office/drawing/2014/main" id="{73ECFD47-78F1-45F7-8E07-018087B721C3}"/>
              </a:ext>
            </a:extLst>
          </p:cNvPr>
          <p:cNvSpPr/>
          <p:nvPr/>
        </p:nvSpPr>
        <p:spPr>
          <a:xfrm>
            <a:off x="6452639" y="3025560"/>
            <a:ext cx="310374" cy="264341"/>
          </a:xfrm>
          <a:prstGeom prst="ellipse">
            <a:avLst/>
          </a:prstGeom>
          <a:solidFill>
            <a:schemeClr val="bg2">
              <a:lumMod val="75000"/>
            </a:schemeClr>
          </a:solidFill>
          <a:ln>
            <a:noFill/>
          </a:ln>
          <a:effectLst/>
        </p:spPr>
        <p:txBody>
          <a:bodyPr wrap="none" anchor="ctr"/>
          <a:lstStyle/>
          <a:p>
            <a:pPr defTabSz="1828434"/>
            <a:endParaRPr lang="es-CO" sz="1000" kern="0">
              <a:solidFill>
                <a:srgbClr val="AAAAAA"/>
              </a:solidFill>
              <a:latin typeface="+mj-lt"/>
            </a:endParaRPr>
          </a:p>
        </p:txBody>
      </p:sp>
      <p:sp>
        <p:nvSpPr>
          <p:cNvPr id="84" name="CuadroTexto 83">
            <a:extLst>
              <a:ext uri="{FF2B5EF4-FFF2-40B4-BE49-F238E27FC236}">
                <a16:creationId xmlns="" xmlns:a16="http://schemas.microsoft.com/office/drawing/2014/main" id="{11F7DDCC-06F0-4368-838A-18EB383B1193}"/>
              </a:ext>
            </a:extLst>
          </p:cNvPr>
          <p:cNvSpPr txBox="1"/>
          <p:nvPr/>
        </p:nvSpPr>
        <p:spPr>
          <a:xfrm>
            <a:off x="6460246" y="3047443"/>
            <a:ext cx="267523"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85" name="Elipse 84">
            <a:extLst>
              <a:ext uri="{FF2B5EF4-FFF2-40B4-BE49-F238E27FC236}">
                <a16:creationId xmlns="" xmlns:a16="http://schemas.microsoft.com/office/drawing/2014/main" id="{73ECFD47-78F1-45F7-8E07-018087B721C3}"/>
              </a:ext>
            </a:extLst>
          </p:cNvPr>
          <p:cNvSpPr/>
          <p:nvPr/>
        </p:nvSpPr>
        <p:spPr>
          <a:xfrm>
            <a:off x="932881" y="5392328"/>
            <a:ext cx="310374" cy="264341"/>
          </a:xfrm>
          <a:prstGeom prst="ellipse">
            <a:avLst/>
          </a:prstGeom>
          <a:solidFill>
            <a:schemeClr val="bg2">
              <a:lumMod val="75000"/>
            </a:schemeClr>
          </a:solidFill>
          <a:ln>
            <a:noFill/>
          </a:ln>
          <a:effectLst/>
        </p:spPr>
        <p:txBody>
          <a:bodyPr wrap="none" anchor="ctr"/>
          <a:lstStyle/>
          <a:p>
            <a:pPr defTabSz="1828434"/>
            <a:endParaRPr lang="es-CO" sz="1000" kern="0">
              <a:solidFill>
                <a:srgbClr val="AAAAAA"/>
              </a:solidFill>
              <a:latin typeface="+mj-lt"/>
            </a:endParaRPr>
          </a:p>
        </p:txBody>
      </p:sp>
      <p:sp>
        <p:nvSpPr>
          <p:cNvPr id="86" name="Rectángulo 85">
            <a:extLst>
              <a:ext uri="{FF2B5EF4-FFF2-40B4-BE49-F238E27FC236}">
                <a16:creationId xmlns="" xmlns:a16="http://schemas.microsoft.com/office/drawing/2014/main" id="{F2F1A87A-FC47-4A36-8C5F-3655A7EB9A49}"/>
              </a:ext>
            </a:extLst>
          </p:cNvPr>
          <p:cNvSpPr/>
          <p:nvPr/>
        </p:nvSpPr>
        <p:spPr>
          <a:xfrm>
            <a:off x="1246709" y="5362963"/>
            <a:ext cx="2212100" cy="323165"/>
          </a:xfrm>
          <a:prstGeom prst="rect">
            <a:avLst/>
          </a:prstGeom>
        </p:spPr>
        <p:txBody>
          <a:bodyPr wrap="square">
            <a:spAutoFit/>
          </a:bodyPr>
          <a:lstStyle/>
          <a:p>
            <a:pPr>
              <a:lnSpc>
                <a:spcPct val="150000"/>
              </a:lnSpc>
            </a:pPr>
            <a:r>
              <a:rPr lang="es-ES" sz="1000" dirty="0">
                <a:cs typeface="Arial" panose="020B0604020202020204" pitchFamily="34" charset="0"/>
              </a:rPr>
              <a:t>Riesgo por Colapso Estructural</a:t>
            </a:r>
            <a:endParaRPr lang="es-CO" sz="1000" dirty="0">
              <a:cs typeface="Arial" panose="020B0604020202020204" pitchFamily="34" charset="0"/>
            </a:endParaRPr>
          </a:p>
        </p:txBody>
      </p:sp>
      <p:sp>
        <p:nvSpPr>
          <p:cNvPr id="87" name="Elipse 86">
            <a:extLst>
              <a:ext uri="{FF2B5EF4-FFF2-40B4-BE49-F238E27FC236}">
                <a16:creationId xmlns="" xmlns:a16="http://schemas.microsoft.com/office/drawing/2014/main" id="{55894FF2-6BCE-4BB1-B910-7FC1416A3F91}"/>
              </a:ext>
            </a:extLst>
          </p:cNvPr>
          <p:cNvSpPr/>
          <p:nvPr/>
        </p:nvSpPr>
        <p:spPr>
          <a:xfrm>
            <a:off x="9315613" y="4030715"/>
            <a:ext cx="310374" cy="264341"/>
          </a:xfrm>
          <a:prstGeom prst="ellipse">
            <a:avLst/>
          </a:prstGeom>
          <a:solidFill>
            <a:srgbClr val="FF8F10">
              <a:lumMod val="90000"/>
            </a:srgbClr>
          </a:solidFill>
          <a:ln>
            <a:noFill/>
          </a:ln>
          <a:effectLst/>
        </p:spPr>
        <p:txBody>
          <a:bodyPr wrap="none" anchor="ctr"/>
          <a:lstStyle/>
          <a:p>
            <a:pPr defTabSz="1828434"/>
            <a:endParaRPr lang="es-CO" sz="1000" kern="0">
              <a:solidFill>
                <a:srgbClr val="AAAAAA"/>
              </a:solidFill>
              <a:latin typeface="+mj-lt"/>
            </a:endParaRPr>
          </a:p>
        </p:txBody>
      </p:sp>
      <p:sp>
        <p:nvSpPr>
          <p:cNvPr id="88" name="CuadroTexto 87">
            <a:extLst>
              <a:ext uri="{FF2B5EF4-FFF2-40B4-BE49-F238E27FC236}">
                <a16:creationId xmlns="" xmlns:a16="http://schemas.microsoft.com/office/drawing/2014/main" id="{11F7DDCC-06F0-4368-838A-18EB383B1193}"/>
              </a:ext>
            </a:extLst>
          </p:cNvPr>
          <p:cNvSpPr txBox="1"/>
          <p:nvPr/>
        </p:nvSpPr>
        <p:spPr>
          <a:xfrm>
            <a:off x="9256848" y="4071173"/>
            <a:ext cx="420911" cy="220573"/>
          </a:xfrm>
          <a:prstGeom prst="rect">
            <a:avLst/>
          </a:prstGeom>
          <a:noFill/>
        </p:spPr>
        <p:txBody>
          <a:bodyPr wrap="square" rtlCol="0">
            <a:spAutoFit/>
          </a:bodyPr>
          <a:lstStyle/>
          <a:p>
            <a:pPr algn="ctr">
              <a:lnSpc>
                <a:spcPts val="1000"/>
              </a:lnSpc>
            </a:pPr>
            <a:r>
              <a:rPr lang="es-CO" sz="1000" dirty="0">
                <a:latin typeface="+mj-lt"/>
              </a:rPr>
              <a:t>7 </a:t>
            </a:r>
          </a:p>
        </p:txBody>
      </p:sp>
      <p:sp>
        <p:nvSpPr>
          <p:cNvPr id="89" name="Elipse 88">
            <a:extLst>
              <a:ext uri="{FF2B5EF4-FFF2-40B4-BE49-F238E27FC236}">
                <a16:creationId xmlns="" xmlns:a16="http://schemas.microsoft.com/office/drawing/2014/main" id="{8A58B33F-98D8-42E9-AC65-7FAB811DD0A4}"/>
              </a:ext>
            </a:extLst>
          </p:cNvPr>
          <p:cNvSpPr/>
          <p:nvPr/>
        </p:nvSpPr>
        <p:spPr>
          <a:xfrm>
            <a:off x="9599093" y="4024096"/>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90" name="CuadroTexto 89">
            <a:extLst>
              <a:ext uri="{FF2B5EF4-FFF2-40B4-BE49-F238E27FC236}">
                <a16:creationId xmlns="" xmlns:a16="http://schemas.microsoft.com/office/drawing/2014/main" id="{11F7DDCC-06F0-4368-838A-18EB383B1193}"/>
              </a:ext>
            </a:extLst>
          </p:cNvPr>
          <p:cNvSpPr txBox="1"/>
          <p:nvPr/>
        </p:nvSpPr>
        <p:spPr>
          <a:xfrm>
            <a:off x="9540328" y="4055047"/>
            <a:ext cx="420911"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91" name="Elipse 90">
            <a:extLst>
              <a:ext uri="{FF2B5EF4-FFF2-40B4-BE49-F238E27FC236}">
                <a16:creationId xmlns="" xmlns:a16="http://schemas.microsoft.com/office/drawing/2014/main" id="{73ECFD47-78F1-45F7-8E07-018087B721C3}"/>
              </a:ext>
            </a:extLst>
          </p:cNvPr>
          <p:cNvSpPr/>
          <p:nvPr/>
        </p:nvSpPr>
        <p:spPr>
          <a:xfrm>
            <a:off x="9031412" y="4037542"/>
            <a:ext cx="310374" cy="264341"/>
          </a:xfrm>
          <a:prstGeom prst="ellipse">
            <a:avLst/>
          </a:prstGeom>
          <a:solidFill>
            <a:schemeClr val="bg2">
              <a:lumMod val="75000"/>
            </a:schemeClr>
          </a:solidFill>
          <a:ln>
            <a:noFill/>
          </a:ln>
          <a:effectLst/>
        </p:spPr>
        <p:txBody>
          <a:bodyPr wrap="none" anchor="ctr"/>
          <a:lstStyle/>
          <a:p>
            <a:pPr defTabSz="1828434"/>
            <a:endParaRPr lang="es-CO" sz="1000" kern="0">
              <a:solidFill>
                <a:srgbClr val="AAAAAA"/>
              </a:solidFill>
              <a:latin typeface="+mj-lt"/>
            </a:endParaRPr>
          </a:p>
        </p:txBody>
      </p:sp>
      <p:sp>
        <p:nvSpPr>
          <p:cNvPr id="92" name="CuadroTexto 91">
            <a:extLst>
              <a:ext uri="{FF2B5EF4-FFF2-40B4-BE49-F238E27FC236}">
                <a16:creationId xmlns="" xmlns:a16="http://schemas.microsoft.com/office/drawing/2014/main" id="{11F7DDCC-06F0-4368-838A-18EB383B1193}"/>
              </a:ext>
            </a:extLst>
          </p:cNvPr>
          <p:cNvSpPr txBox="1"/>
          <p:nvPr/>
        </p:nvSpPr>
        <p:spPr>
          <a:xfrm>
            <a:off x="9039019" y="4059425"/>
            <a:ext cx="267523"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93" name="Elipse 92">
            <a:extLst>
              <a:ext uri="{FF2B5EF4-FFF2-40B4-BE49-F238E27FC236}">
                <a16:creationId xmlns="" xmlns:a16="http://schemas.microsoft.com/office/drawing/2014/main" id="{73ECFD47-78F1-45F7-8E07-018087B721C3}"/>
              </a:ext>
            </a:extLst>
          </p:cNvPr>
          <p:cNvSpPr/>
          <p:nvPr/>
        </p:nvSpPr>
        <p:spPr>
          <a:xfrm>
            <a:off x="7497260" y="4706207"/>
            <a:ext cx="310374" cy="264341"/>
          </a:xfrm>
          <a:prstGeom prst="ellipse">
            <a:avLst/>
          </a:prstGeom>
          <a:solidFill>
            <a:srgbClr val="61DD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94" name="CuadroTexto 93">
            <a:extLst>
              <a:ext uri="{FF2B5EF4-FFF2-40B4-BE49-F238E27FC236}">
                <a16:creationId xmlns="" xmlns:a16="http://schemas.microsoft.com/office/drawing/2014/main" id="{11F7DDCC-06F0-4368-838A-18EB383B1193}"/>
              </a:ext>
            </a:extLst>
          </p:cNvPr>
          <p:cNvSpPr txBox="1"/>
          <p:nvPr/>
        </p:nvSpPr>
        <p:spPr>
          <a:xfrm>
            <a:off x="7513217" y="4734711"/>
            <a:ext cx="267523" cy="220573"/>
          </a:xfrm>
          <a:prstGeom prst="rect">
            <a:avLst/>
          </a:prstGeom>
          <a:noFill/>
        </p:spPr>
        <p:txBody>
          <a:bodyPr wrap="square" rtlCol="0">
            <a:spAutoFit/>
          </a:bodyPr>
          <a:lstStyle/>
          <a:p>
            <a:pPr algn="ctr">
              <a:lnSpc>
                <a:spcPts val="1000"/>
              </a:lnSpc>
            </a:pPr>
            <a:r>
              <a:rPr lang="es-CO" sz="1000" dirty="0">
                <a:latin typeface="+mj-lt"/>
              </a:rPr>
              <a:t>5 </a:t>
            </a:r>
          </a:p>
        </p:txBody>
      </p:sp>
      <p:sp>
        <p:nvSpPr>
          <p:cNvPr id="95" name="Elipse 94">
            <a:extLst>
              <a:ext uri="{FF2B5EF4-FFF2-40B4-BE49-F238E27FC236}">
                <a16:creationId xmlns="" xmlns:a16="http://schemas.microsoft.com/office/drawing/2014/main" id="{73ECFD47-78F1-45F7-8E07-018087B721C3}"/>
              </a:ext>
            </a:extLst>
          </p:cNvPr>
          <p:cNvSpPr/>
          <p:nvPr/>
        </p:nvSpPr>
        <p:spPr>
          <a:xfrm>
            <a:off x="5959795" y="6350595"/>
            <a:ext cx="310374" cy="264341"/>
          </a:xfrm>
          <a:prstGeom prst="ellipse">
            <a:avLst/>
          </a:prstGeom>
          <a:solidFill>
            <a:srgbClr val="61DD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96" name="CuadroTexto 95">
            <a:extLst>
              <a:ext uri="{FF2B5EF4-FFF2-40B4-BE49-F238E27FC236}">
                <a16:creationId xmlns="" xmlns:a16="http://schemas.microsoft.com/office/drawing/2014/main" id="{11F7DDCC-06F0-4368-838A-18EB383B1193}"/>
              </a:ext>
            </a:extLst>
          </p:cNvPr>
          <p:cNvSpPr txBox="1"/>
          <p:nvPr/>
        </p:nvSpPr>
        <p:spPr>
          <a:xfrm>
            <a:off x="5975752" y="6379099"/>
            <a:ext cx="267523" cy="220573"/>
          </a:xfrm>
          <a:prstGeom prst="rect">
            <a:avLst/>
          </a:prstGeom>
          <a:noFill/>
        </p:spPr>
        <p:txBody>
          <a:bodyPr wrap="square" rtlCol="0">
            <a:spAutoFit/>
          </a:bodyPr>
          <a:lstStyle/>
          <a:p>
            <a:pPr algn="ctr">
              <a:lnSpc>
                <a:spcPts val="1000"/>
              </a:lnSpc>
            </a:pPr>
            <a:r>
              <a:rPr lang="es-CO" sz="1000" dirty="0">
                <a:latin typeface="+mj-lt"/>
              </a:rPr>
              <a:t>2 </a:t>
            </a:r>
          </a:p>
        </p:txBody>
      </p:sp>
      <p:sp>
        <p:nvSpPr>
          <p:cNvPr id="97" name="Elipse 96">
            <a:extLst>
              <a:ext uri="{FF2B5EF4-FFF2-40B4-BE49-F238E27FC236}">
                <a16:creationId xmlns="" xmlns:a16="http://schemas.microsoft.com/office/drawing/2014/main" id="{8A58B33F-98D8-42E9-AC65-7FAB811DD0A4}"/>
              </a:ext>
            </a:extLst>
          </p:cNvPr>
          <p:cNvSpPr/>
          <p:nvPr/>
        </p:nvSpPr>
        <p:spPr>
          <a:xfrm>
            <a:off x="6221153" y="6347916"/>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98" name="CuadroTexto 97">
            <a:extLst>
              <a:ext uri="{FF2B5EF4-FFF2-40B4-BE49-F238E27FC236}">
                <a16:creationId xmlns="" xmlns:a16="http://schemas.microsoft.com/office/drawing/2014/main" id="{11F7DDCC-06F0-4368-838A-18EB383B1193}"/>
              </a:ext>
            </a:extLst>
          </p:cNvPr>
          <p:cNvSpPr txBox="1"/>
          <p:nvPr/>
        </p:nvSpPr>
        <p:spPr>
          <a:xfrm>
            <a:off x="6162388" y="6378867"/>
            <a:ext cx="420911" cy="220573"/>
          </a:xfrm>
          <a:prstGeom prst="rect">
            <a:avLst/>
          </a:prstGeom>
          <a:noFill/>
        </p:spPr>
        <p:txBody>
          <a:bodyPr wrap="square" rtlCol="0">
            <a:spAutoFit/>
          </a:bodyPr>
          <a:lstStyle/>
          <a:p>
            <a:pPr algn="ctr">
              <a:lnSpc>
                <a:spcPts val="1000"/>
              </a:lnSpc>
            </a:pPr>
            <a:r>
              <a:rPr lang="es-CO" sz="1000" dirty="0">
                <a:latin typeface="+mj-lt"/>
              </a:rPr>
              <a:t>10 </a:t>
            </a:r>
          </a:p>
        </p:txBody>
      </p:sp>
      <p:sp>
        <p:nvSpPr>
          <p:cNvPr id="99" name="Elipse 98">
            <a:extLst>
              <a:ext uri="{FF2B5EF4-FFF2-40B4-BE49-F238E27FC236}">
                <a16:creationId xmlns="" xmlns:a16="http://schemas.microsoft.com/office/drawing/2014/main" id="{73ECFD47-78F1-45F7-8E07-018087B721C3}"/>
              </a:ext>
            </a:extLst>
          </p:cNvPr>
          <p:cNvSpPr/>
          <p:nvPr/>
        </p:nvSpPr>
        <p:spPr>
          <a:xfrm>
            <a:off x="3387103" y="5177436"/>
            <a:ext cx="310374" cy="264341"/>
          </a:xfrm>
          <a:prstGeom prst="ellipse">
            <a:avLst/>
          </a:prstGeom>
          <a:solidFill>
            <a:schemeClr val="bg2">
              <a:lumMod val="75000"/>
            </a:schemeClr>
          </a:solidFill>
          <a:ln>
            <a:noFill/>
          </a:ln>
          <a:effectLst/>
        </p:spPr>
        <p:txBody>
          <a:bodyPr wrap="none" anchor="ctr"/>
          <a:lstStyle/>
          <a:p>
            <a:pPr defTabSz="1828434"/>
            <a:endParaRPr lang="es-CO" sz="1000" kern="0">
              <a:solidFill>
                <a:srgbClr val="AAAAAA"/>
              </a:solidFill>
              <a:latin typeface="+mj-lt"/>
            </a:endParaRPr>
          </a:p>
        </p:txBody>
      </p:sp>
      <p:sp>
        <p:nvSpPr>
          <p:cNvPr id="100" name="CuadroTexto 99">
            <a:extLst>
              <a:ext uri="{FF2B5EF4-FFF2-40B4-BE49-F238E27FC236}">
                <a16:creationId xmlns="" xmlns:a16="http://schemas.microsoft.com/office/drawing/2014/main" id="{11F7DDCC-06F0-4368-838A-18EB383B1193}"/>
              </a:ext>
            </a:extLst>
          </p:cNvPr>
          <p:cNvSpPr txBox="1"/>
          <p:nvPr/>
        </p:nvSpPr>
        <p:spPr>
          <a:xfrm>
            <a:off x="3394710" y="5199319"/>
            <a:ext cx="267523" cy="220573"/>
          </a:xfrm>
          <a:prstGeom prst="rect">
            <a:avLst/>
          </a:prstGeom>
          <a:noFill/>
        </p:spPr>
        <p:txBody>
          <a:bodyPr wrap="square" rtlCol="0">
            <a:spAutoFit/>
          </a:bodyPr>
          <a:lstStyle/>
          <a:p>
            <a:pPr algn="ctr">
              <a:lnSpc>
                <a:spcPts val="1000"/>
              </a:lnSpc>
            </a:pPr>
            <a:r>
              <a:rPr lang="es-CO" sz="1000" dirty="0">
                <a:latin typeface="+mj-lt"/>
              </a:rPr>
              <a:t>2 </a:t>
            </a:r>
          </a:p>
        </p:txBody>
      </p:sp>
      <p:sp>
        <p:nvSpPr>
          <p:cNvPr id="101" name="Elipse 100">
            <a:extLst>
              <a:ext uri="{FF2B5EF4-FFF2-40B4-BE49-F238E27FC236}">
                <a16:creationId xmlns="" xmlns:a16="http://schemas.microsoft.com/office/drawing/2014/main" id="{8A58B33F-98D8-42E9-AC65-7FAB811DD0A4}"/>
              </a:ext>
            </a:extLst>
          </p:cNvPr>
          <p:cNvSpPr/>
          <p:nvPr/>
        </p:nvSpPr>
        <p:spPr>
          <a:xfrm>
            <a:off x="3672235" y="5179243"/>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02" name="CuadroTexto 101">
            <a:extLst>
              <a:ext uri="{FF2B5EF4-FFF2-40B4-BE49-F238E27FC236}">
                <a16:creationId xmlns="" xmlns:a16="http://schemas.microsoft.com/office/drawing/2014/main" id="{11F7DDCC-06F0-4368-838A-18EB383B1193}"/>
              </a:ext>
            </a:extLst>
          </p:cNvPr>
          <p:cNvSpPr txBox="1"/>
          <p:nvPr/>
        </p:nvSpPr>
        <p:spPr>
          <a:xfrm>
            <a:off x="3613470" y="5210194"/>
            <a:ext cx="420911" cy="220573"/>
          </a:xfrm>
          <a:prstGeom prst="rect">
            <a:avLst/>
          </a:prstGeom>
          <a:noFill/>
        </p:spPr>
        <p:txBody>
          <a:bodyPr wrap="square" rtlCol="0">
            <a:spAutoFit/>
          </a:bodyPr>
          <a:lstStyle/>
          <a:p>
            <a:pPr algn="ctr">
              <a:lnSpc>
                <a:spcPts val="1000"/>
              </a:lnSpc>
            </a:pPr>
            <a:r>
              <a:rPr lang="es-CO" sz="1000" dirty="0">
                <a:latin typeface="+mj-lt"/>
              </a:rPr>
              <a:t>8 </a:t>
            </a:r>
          </a:p>
        </p:txBody>
      </p:sp>
      <p:sp>
        <p:nvSpPr>
          <p:cNvPr id="103" name="Elipse 102">
            <a:extLst>
              <a:ext uri="{FF2B5EF4-FFF2-40B4-BE49-F238E27FC236}">
                <a16:creationId xmlns="" xmlns:a16="http://schemas.microsoft.com/office/drawing/2014/main" id="{73ECFD47-78F1-45F7-8E07-018087B721C3}"/>
              </a:ext>
            </a:extLst>
          </p:cNvPr>
          <p:cNvSpPr/>
          <p:nvPr/>
        </p:nvSpPr>
        <p:spPr>
          <a:xfrm>
            <a:off x="5830226" y="5132659"/>
            <a:ext cx="310374" cy="264341"/>
          </a:xfrm>
          <a:prstGeom prst="ellipse">
            <a:avLst/>
          </a:prstGeom>
          <a:solidFill>
            <a:srgbClr val="61DD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04" name="CuadroTexto 103">
            <a:extLst>
              <a:ext uri="{FF2B5EF4-FFF2-40B4-BE49-F238E27FC236}">
                <a16:creationId xmlns="" xmlns:a16="http://schemas.microsoft.com/office/drawing/2014/main" id="{11F7DDCC-06F0-4368-838A-18EB383B1193}"/>
              </a:ext>
            </a:extLst>
          </p:cNvPr>
          <p:cNvSpPr txBox="1"/>
          <p:nvPr/>
        </p:nvSpPr>
        <p:spPr>
          <a:xfrm>
            <a:off x="5846183" y="5161163"/>
            <a:ext cx="267523" cy="220573"/>
          </a:xfrm>
          <a:prstGeom prst="rect">
            <a:avLst/>
          </a:prstGeom>
          <a:noFill/>
        </p:spPr>
        <p:txBody>
          <a:bodyPr wrap="square" rtlCol="0">
            <a:spAutoFit/>
          </a:bodyPr>
          <a:lstStyle/>
          <a:p>
            <a:pPr algn="ctr">
              <a:lnSpc>
                <a:spcPts val="1000"/>
              </a:lnSpc>
            </a:pPr>
            <a:r>
              <a:rPr lang="es-CO" sz="1000" dirty="0">
                <a:latin typeface="+mj-lt"/>
              </a:rPr>
              <a:t>4 </a:t>
            </a:r>
          </a:p>
        </p:txBody>
      </p:sp>
      <p:sp>
        <p:nvSpPr>
          <p:cNvPr id="105" name="Elipse 104">
            <a:extLst>
              <a:ext uri="{FF2B5EF4-FFF2-40B4-BE49-F238E27FC236}">
                <a16:creationId xmlns="" xmlns:a16="http://schemas.microsoft.com/office/drawing/2014/main" id="{8A58B33F-98D8-42E9-AC65-7FAB811DD0A4}"/>
              </a:ext>
            </a:extLst>
          </p:cNvPr>
          <p:cNvSpPr/>
          <p:nvPr/>
        </p:nvSpPr>
        <p:spPr>
          <a:xfrm>
            <a:off x="6091584" y="5129980"/>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06" name="CuadroTexto 105">
            <a:extLst>
              <a:ext uri="{FF2B5EF4-FFF2-40B4-BE49-F238E27FC236}">
                <a16:creationId xmlns="" xmlns:a16="http://schemas.microsoft.com/office/drawing/2014/main" id="{11F7DDCC-06F0-4368-838A-18EB383B1193}"/>
              </a:ext>
            </a:extLst>
          </p:cNvPr>
          <p:cNvSpPr txBox="1"/>
          <p:nvPr/>
        </p:nvSpPr>
        <p:spPr>
          <a:xfrm>
            <a:off x="6032819" y="5160931"/>
            <a:ext cx="420911"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107" name="Elipse 106">
            <a:extLst>
              <a:ext uri="{FF2B5EF4-FFF2-40B4-BE49-F238E27FC236}">
                <a16:creationId xmlns="" xmlns:a16="http://schemas.microsoft.com/office/drawing/2014/main" id="{8A58B33F-98D8-42E9-AC65-7FAB811DD0A4}"/>
              </a:ext>
            </a:extLst>
          </p:cNvPr>
          <p:cNvSpPr/>
          <p:nvPr/>
        </p:nvSpPr>
        <p:spPr>
          <a:xfrm>
            <a:off x="2714827" y="4377229"/>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08" name="CuadroTexto 107">
            <a:extLst>
              <a:ext uri="{FF2B5EF4-FFF2-40B4-BE49-F238E27FC236}">
                <a16:creationId xmlns="" xmlns:a16="http://schemas.microsoft.com/office/drawing/2014/main" id="{11F7DDCC-06F0-4368-838A-18EB383B1193}"/>
              </a:ext>
            </a:extLst>
          </p:cNvPr>
          <p:cNvSpPr txBox="1"/>
          <p:nvPr/>
        </p:nvSpPr>
        <p:spPr>
          <a:xfrm>
            <a:off x="2656062" y="4408180"/>
            <a:ext cx="420911" cy="220573"/>
          </a:xfrm>
          <a:prstGeom prst="rect">
            <a:avLst/>
          </a:prstGeom>
          <a:noFill/>
        </p:spPr>
        <p:txBody>
          <a:bodyPr wrap="square" rtlCol="0">
            <a:spAutoFit/>
          </a:bodyPr>
          <a:lstStyle/>
          <a:p>
            <a:pPr algn="ctr">
              <a:lnSpc>
                <a:spcPts val="1000"/>
              </a:lnSpc>
            </a:pPr>
            <a:r>
              <a:rPr lang="es-CO" sz="1000" dirty="0">
                <a:latin typeface="+mj-lt"/>
              </a:rPr>
              <a:t>4 </a:t>
            </a:r>
          </a:p>
        </p:txBody>
      </p:sp>
      <p:sp>
        <p:nvSpPr>
          <p:cNvPr id="109" name="Elipse 108">
            <a:extLst>
              <a:ext uri="{FF2B5EF4-FFF2-40B4-BE49-F238E27FC236}">
                <a16:creationId xmlns="" xmlns:a16="http://schemas.microsoft.com/office/drawing/2014/main" id="{73ECFD47-78F1-45F7-8E07-018087B721C3}"/>
              </a:ext>
            </a:extLst>
          </p:cNvPr>
          <p:cNvSpPr/>
          <p:nvPr/>
        </p:nvSpPr>
        <p:spPr>
          <a:xfrm>
            <a:off x="2282335" y="3189210"/>
            <a:ext cx="310374" cy="264341"/>
          </a:xfrm>
          <a:prstGeom prst="ellipse">
            <a:avLst/>
          </a:prstGeom>
          <a:solidFill>
            <a:srgbClr val="61DD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10" name="CuadroTexto 109">
            <a:extLst>
              <a:ext uri="{FF2B5EF4-FFF2-40B4-BE49-F238E27FC236}">
                <a16:creationId xmlns="" xmlns:a16="http://schemas.microsoft.com/office/drawing/2014/main" id="{11F7DDCC-06F0-4368-838A-18EB383B1193}"/>
              </a:ext>
            </a:extLst>
          </p:cNvPr>
          <p:cNvSpPr txBox="1"/>
          <p:nvPr/>
        </p:nvSpPr>
        <p:spPr>
          <a:xfrm>
            <a:off x="2298292" y="3217714"/>
            <a:ext cx="267523"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111" name="Elipse 110">
            <a:extLst>
              <a:ext uri="{FF2B5EF4-FFF2-40B4-BE49-F238E27FC236}">
                <a16:creationId xmlns="" xmlns:a16="http://schemas.microsoft.com/office/drawing/2014/main" id="{73ECFD47-78F1-45F7-8E07-018087B721C3}"/>
              </a:ext>
            </a:extLst>
          </p:cNvPr>
          <p:cNvSpPr/>
          <p:nvPr/>
        </p:nvSpPr>
        <p:spPr>
          <a:xfrm>
            <a:off x="3868429" y="3208305"/>
            <a:ext cx="310374" cy="264341"/>
          </a:xfrm>
          <a:prstGeom prst="ellipse">
            <a:avLst/>
          </a:prstGeom>
          <a:solidFill>
            <a:srgbClr val="61DD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12" name="CuadroTexto 111">
            <a:extLst>
              <a:ext uri="{FF2B5EF4-FFF2-40B4-BE49-F238E27FC236}">
                <a16:creationId xmlns="" xmlns:a16="http://schemas.microsoft.com/office/drawing/2014/main" id="{11F7DDCC-06F0-4368-838A-18EB383B1193}"/>
              </a:ext>
            </a:extLst>
          </p:cNvPr>
          <p:cNvSpPr txBox="1"/>
          <p:nvPr/>
        </p:nvSpPr>
        <p:spPr>
          <a:xfrm>
            <a:off x="3884386" y="3236809"/>
            <a:ext cx="267523"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113" name="Elipse 112">
            <a:extLst>
              <a:ext uri="{FF2B5EF4-FFF2-40B4-BE49-F238E27FC236}">
                <a16:creationId xmlns="" xmlns:a16="http://schemas.microsoft.com/office/drawing/2014/main" id="{8A58B33F-98D8-42E9-AC65-7FAB811DD0A4}"/>
              </a:ext>
            </a:extLst>
          </p:cNvPr>
          <p:cNvSpPr/>
          <p:nvPr/>
        </p:nvSpPr>
        <p:spPr>
          <a:xfrm>
            <a:off x="4129787" y="3205626"/>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14" name="CuadroTexto 113">
            <a:extLst>
              <a:ext uri="{FF2B5EF4-FFF2-40B4-BE49-F238E27FC236}">
                <a16:creationId xmlns="" xmlns:a16="http://schemas.microsoft.com/office/drawing/2014/main" id="{11F7DDCC-06F0-4368-838A-18EB383B1193}"/>
              </a:ext>
            </a:extLst>
          </p:cNvPr>
          <p:cNvSpPr txBox="1"/>
          <p:nvPr/>
        </p:nvSpPr>
        <p:spPr>
          <a:xfrm>
            <a:off x="4071022" y="3236577"/>
            <a:ext cx="420911" cy="220573"/>
          </a:xfrm>
          <a:prstGeom prst="rect">
            <a:avLst/>
          </a:prstGeom>
          <a:noFill/>
        </p:spPr>
        <p:txBody>
          <a:bodyPr wrap="square" rtlCol="0">
            <a:spAutoFit/>
          </a:bodyPr>
          <a:lstStyle/>
          <a:p>
            <a:pPr algn="ctr">
              <a:lnSpc>
                <a:spcPts val="1000"/>
              </a:lnSpc>
            </a:pPr>
            <a:r>
              <a:rPr lang="es-CO" sz="1000" dirty="0">
                <a:latin typeface="+mj-lt"/>
              </a:rPr>
              <a:t>5 </a:t>
            </a:r>
          </a:p>
        </p:txBody>
      </p:sp>
      <p:sp>
        <p:nvSpPr>
          <p:cNvPr id="115" name="Elipse 114">
            <a:extLst>
              <a:ext uri="{FF2B5EF4-FFF2-40B4-BE49-F238E27FC236}">
                <a16:creationId xmlns="" xmlns:a16="http://schemas.microsoft.com/office/drawing/2014/main" id="{73ECFD47-78F1-45F7-8E07-018087B721C3}"/>
              </a:ext>
            </a:extLst>
          </p:cNvPr>
          <p:cNvSpPr/>
          <p:nvPr/>
        </p:nvSpPr>
        <p:spPr>
          <a:xfrm>
            <a:off x="5030902" y="3261397"/>
            <a:ext cx="310374" cy="264341"/>
          </a:xfrm>
          <a:prstGeom prst="ellipse">
            <a:avLst/>
          </a:prstGeom>
          <a:solidFill>
            <a:srgbClr val="61DD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16" name="CuadroTexto 115">
            <a:extLst>
              <a:ext uri="{FF2B5EF4-FFF2-40B4-BE49-F238E27FC236}">
                <a16:creationId xmlns="" xmlns:a16="http://schemas.microsoft.com/office/drawing/2014/main" id="{11F7DDCC-06F0-4368-838A-18EB383B1193}"/>
              </a:ext>
            </a:extLst>
          </p:cNvPr>
          <p:cNvSpPr txBox="1"/>
          <p:nvPr/>
        </p:nvSpPr>
        <p:spPr>
          <a:xfrm>
            <a:off x="5046859" y="3289901"/>
            <a:ext cx="267523" cy="220573"/>
          </a:xfrm>
          <a:prstGeom prst="rect">
            <a:avLst/>
          </a:prstGeom>
          <a:noFill/>
        </p:spPr>
        <p:txBody>
          <a:bodyPr wrap="square" rtlCol="0">
            <a:spAutoFit/>
          </a:bodyPr>
          <a:lstStyle/>
          <a:p>
            <a:pPr algn="ctr">
              <a:lnSpc>
                <a:spcPts val="1000"/>
              </a:lnSpc>
            </a:pPr>
            <a:r>
              <a:rPr lang="es-CO" sz="1000" dirty="0">
                <a:latin typeface="+mj-lt"/>
              </a:rPr>
              <a:t>3 </a:t>
            </a:r>
          </a:p>
        </p:txBody>
      </p:sp>
      <p:sp>
        <p:nvSpPr>
          <p:cNvPr id="117" name="Elipse 116">
            <a:extLst>
              <a:ext uri="{FF2B5EF4-FFF2-40B4-BE49-F238E27FC236}">
                <a16:creationId xmlns="" xmlns:a16="http://schemas.microsoft.com/office/drawing/2014/main" id="{73ECFD47-78F1-45F7-8E07-018087B721C3}"/>
              </a:ext>
            </a:extLst>
          </p:cNvPr>
          <p:cNvSpPr/>
          <p:nvPr/>
        </p:nvSpPr>
        <p:spPr>
          <a:xfrm>
            <a:off x="6212729" y="3415189"/>
            <a:ext cx="310374" cy="264341"/>
          </a:xfrm>
          <a:prstGeom prst="ellipse">
            <a:avLst/>
          </a:prstGeom>
          <a:solidFill>
            <a:srgbClr val="61DD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18" name="CuadroTexto 117">
            <a:extLst>
              <a:ext uri="{FF2B5EF4-FFF2-40B4-BE49-F238E27FC236}">
                <a16:creationId xmlns="" xmlns:a16="http://schemas.microsoft.com/office/drawing/2014/main" id="{11F7DDCC-06F0-4368-838A-18EB383B1193}"/>
              </a:ext>
            </a:extLst>
          </p:cNvPr>
          <p:cNvSpPr txBox="1"/>
          <p:nvPr/>
        </p:nvSpPr>
        <p:spPr>
          <a:xfrm>
            <a:off x="6228686" y="3457140"/>
            <a:ext cx="267523"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119" name="Elipse 118">
            <a:extLst>
              <a:ext uri="{FF2B5EF4-FFF2-40B4-BE49-F238E27FC236}">
                <a16:creationId xmlns="" xmlns:a16="http://schemas.microsoft.com/office/drawing/2014/main" id="{73ECFD47-78F1-45F7-8E07-018087B721C3}"/>
              </a:ext>
            </a:extLst>
          </p:cNvPr>
          <p:cNvSpPr/>
          <p:nvPr/>
        </p:nvSpPr>
        <p:spPr>
          <a:xfrm>
            <a:off x="5996856" y="3280718"/>
            <a:ext cx="310374" cy="264341"/>
          </a:xfrm>
          <a:prstGeom prst="ellipse">
            <a:avLst/>
          </a:prstGeom>
          <a:solidFill>
            <a:schemeClr val="bg2">
              <a:lumMod val="75000"/>
            </a:schemeClr>
          </a:solidFill>
          <a:ln>
            <a:noFill/>
          </a:ln>
          <a:effectLst/>
        </p:spPr>
        <p:txBody>
          <a:bodyPr wrap="none" anchor="ctr"/>
          <a:lstStyle/>
          <a:p>
            <a:pPr defTabSz="1828434"/>
            <a:endParaRPr lang="es-CO" sz="1000" kern="0">
              <a:solidFill>
                <a:srgbClr val="AAAAAA"/>
              </a:solidFill>
              <a:latin typeface="+mj-lt"/>
            </a:endParaRPr>
          </a:p>
        </p:txBody>
      </p:sp>
      <p:sp>
        <p:nvSpPr>
          <p:cNvPr id="120" name="CuadroTexto 119">
            <a:extLst>
              <a:ext uri="{FF2B5EF4-FFF2-40B4-BE49-F238E27FC236}">
                <a16:creationId xmlns="" xmlns:a16="http://schemas.microsoft.com/office/drawing/2014/main" id="{11F7DDCC-06F0-4368-838A-18EB383B1193}"/>
              </a:ext>
            </a:extLst>
          </p:cNvPr>
          <p:cNvSpPr txBox="1"/>
          <p:nvPr/>
        </p:nvSpPr>
        <p:spPr>
          <a:xfrm>
            <a:off x="6004463" y="3302601"/>
            <a:ext cx="267523"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121" name="Elipse 120">
            <a:extLst>
              <a:ext uri="{FF2B5EF4-FFF2-40B4-BE49-F238E27FC236}">
                <a16:creationId xmlns="" xmlns:a16="http://schemas.microsoft.com/office/drawing/2014/main" id="{73ECFD47-78F1-45F7-8E07-018087B721C3}"/>
              </a:ext>
            </a:extLst>
          </p:cNvPr>
          <p:cNvSpPr/>
          <p:nvPr/>
        </p:nvSpPr>
        <p:spPr>
          <a:xfrm>
            <a:off x="6780032" y="3792572"/>
            <a:ext cx="310374" cy="264341"/>
          </a:xfrm>
          <a:prstGeom prst="ellipse">
            <a:avLst/>
          </a:prstGeom>
          <a:solidFill>
            <a:schemeClr val="bg2">
              <a:lumMod val="75000"/>
            </a:schemeClr>
          </a:solidFill>
          <a:ln>
            <a:noFill/>
          </a:ln>
          <a:effectLst/>
        </p:spPr>
        <p:txBody>
          <a:bodyPr wrap="none" anchor="ctr"/>
          <a:lstStyle/>
          <a:p>
            <a:pPr defTabSz="1828434"/>
            <a:endParaRPr lang="es-CO" sz="1000" kern="0">
              <a:solidFill>
                <a:srgbClr val="AAAAAA"/>
              </a:solidFill>
              <a:latin typeface="+mj-lt"/>
            </a:endParaRPr>
          </a:p>
        </p:txBody>
      </p:sp>
      <p:sp>
        <p:nvSpPr>
          <p:cNvPr id="122" name="CuadroTexto 121">
            <a:extLst>
              <a:ext uri="{FF2B5EF4-FFF2-40B4-BE49-F238E27FC236}">
                <a16:creationId xmlns="" xmlns:a16="http://schemas.microsoft.com/office/drawing/2014/main" id="{11F7DDCC-06F0-4368-838A-18EB383B1193}"/>
              </a:ext>
            </a:extLst>
          </p:cNvPr>
          <p:cNvSpPr txBox="1"/>
          <p:nvPr/>
        </p:nvSpPr>
        <p:spPr>
          <a:xfrm>
            <a:off x="6787639" y="3814455"/>
            <a:ext cx="267523"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123" name="Elipse 122">
            <a:extLst>
              <a:ext uri="{FF2B5EF4-FFF2-40B4-BE49-F238E27FC236}">
                <a16:creationId xmlns="" xmlns:a16="http://schemas.microsoft.com/office/drawing/2014/main" id="{8A58B33F-98D8-42E9-AC65-7FAB811DD0A4}"/>
              </a:ext>
            </a:extLst>
          </p:cNvPr>
          <p:cNvSpPr/>
          <p:nvPr/>
        </p:nvSpPr>
        <p:spPr>
          <a:xfrm>
            <a:off x="7065164" y="3794379"/>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24" name="CuadroTexto 123">
            <a:extLst>
              <a:ext uri="{FF2B5EF4-FFF2-40B4-BE49-F238E27FC236}">
                <a16:creationId xmlns="" xmlns:a16="http://schemas.microsoft.com/office/drawing/2014/main" id="{11F7DDCC-06F0-4368-838A-18EB383B1193}"/>
              </a:ext>
            </a:extLst>
          </p:cNvPr>
          <p:cNvSpPr txBox="1"/>
          <p:nvPr/>
        </p:nvSpPr>
        <p:spPr>
          <a:xfrm>
            <a:off x="7006399" y="3825330"/>
            <a:ext cx="420911"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125" name="Elipse 124">
            <a:extLst>
              <a:ext uri="{FF2B5EF4-FFF2-40B4-BE49-F238E27FC236}">
                <a16:creationId xmlns="" xmlns:a16="http://schemas.microsoft.com/office/drawing/2014/main" id="{73ECFD47-78F1-45F7-8E07-018087B721C3}"/>
              </a:ext>
            </a:extLst>
          </p:cNvPr>
          <p:cNvSpPr/>
          <p:nvPr/>
        </p:nvSpPr>
        <p:spPr>
          <a:xfrm>
            <a:off x="5782257" y="4088621"/>
            <a:ext cx="310374" cy="264341"/>
          </a:xfrm>
          <a:prstGeom prst="ellipse">
            <a:avLst/>
          </a:prstGeom>
          <a:solidFill>
            <a:schemeClr val="bg2">
              <a:lumMod val="75000"/>
            </a:schemeClr>
          </a:solidFill>
          <a:ln>
            <a:noFill/>
          </a:ln>
          <a:effectLst/>
        </p:spPr>
        <p:txBody>
          <a:bodyPr wrap="none" anchor="ctr"/>
          <a:lstStyle/>
          <a:p>
            <a:pPr defTabSz="1828434"/>
            <a:endParaRPr lang="es-CO" sz="1000" kern="0">
              <a:solidFill>
                <a:srgbClr val="AAAAAA"/>
              </a:solidFill>
              <a:latin typeface="+mj-lt"/>
            </a:endParaRPr>
          </a:p>
        </p:txBody>
      </p:sp>
      <p:sp>
        <p:nvSpPr>
          <p:cNvPr id="126" name="CuadroTexto 125">
            <a:extLst>
              <a:ext uri="{FF2B5EF4-FFF2-40B4-BE49-F238E27FC236}">
                <a16:creationId xmlns="" xmlns:a16="http://schemas.microsoft.com/office/drawing/2014/main" id="{11F7DDCC-06F0-4368-838A-18EB383B1193}"/>
              </a:ext>
            </a:extLst>
          </p:cNvPr>
          <p:cNvSpPr txBox="1"/>
          <p:nvPr/>
        </p:nvSpPr>
        <p:spPr>
          <a:xfrm>
            <a:off x="5789864" y="4110504"/>
            <a:ext cx="267523"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127" name="Elipse 126">
            <a:extLst>
              <a:ext uri="{FF2B5EF4-FFF2-40B4-BE49-F238E27FC236}">
                <a16:creationId xmlns="" xmlns:a16="http://schemas.microsoft.com/office/drawing/2014/main" id="{55894FF2-6BCE-4BB1-B910-7FC1416A3F91}"/>
              </a:ext>
            </a:extLst>
          </p:cNvPr>
          <p:cNvSpPr/>
          <p:nvPr/>
        </p:nvSpPr>
        <p:spPr>
          <a:xfrm>
            <a:off x="6521944" y="2209452"/>
            <a:ext cx="310374" cy="264341"/>
          </a:xfrm>
          <a:prstGeom prst="ellipse">
            <a:avLst/>
          </a:prstGeom>
          <a:solidFill>
            <a:srgbClr val="FF8F10">
              <a:lumMod val="90000"/>
            </a:srgbClr>
          </a:solidFill>
          <a:ln>
            <a:noFill/>
          </a:ln>
          <a:effectLst/>
        </p:spPr>
        <p:txBody>
          <a:bodyPr wrap="none" anchor="ctr"/>
          <a:lstStyle/>
          <a:p>
            <a:pPr defTabSz="1828434"/>
            <a:endParaRPr lang="es-CO" sz="1000" kern="0">
              <a:solidFill>
                <a:srgbClr val="AAAAAA"/>
              </a:solidFill>
              <a:latin typeface="+mj-lt"/>
            </a:endParaRPr>
          </a:p>
        </p:txBody>
      </p:sp>
      <p:sp>
        <p:nvSpPr>
          <p:cNvPr id="128" name="CuadroTexto 127">
            <a:extLst>
              <a:ext uri="{FF2B5EF4-FFF2-40B4-BE49-F238E27FC236}">
                <a16:creationId xmlns="" xmlns:a16="http://schemas.microsoft.com/office/drawing/2014/main" id="{11F7DDCC-06F0-4368-838A-18EB383B1193}"/>
              </a:ext>
            </a:extLst>
          </p:cNvPr>
          <p:cNvSpPr txBox="1"/>
          <p:nvPr/>
        </p:nvSpPr>
        <p:spPr>
          <a:xfrm>
            <a:off x="6463179" y="2249910"/>
            <a:ext cx="420911"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129" name="Elipse 128">
            <a:extLst>
              <a:ext uri="{FF2B5EF4-FFF2-40B4-BE49-F238E27FC236}">
                <a16:creationId xmlns="" xmlns:a16="http://schemas.microsoft.com/office/drawing/2014/main" id="{8A58B33F-98D8-42E9-AC65-7FAB811DD0A4}"/>
              </a:ext>
            </a:extLst>
          </p:cNvPr>
          <p:cNvSpPr/>
          <p:nvPr/>
        </p:nvSpPr>
        <p:spPr>
          <a:xfrm>
            <a:off x="6805424" y="2202833"/>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30" name="CuadroTexto 129">
            <a:extLst>
              <a:ext uri="{FF2B5EF4-FFF2-40B4-BE49-F238E27FC236}">
                <a16:creationId xmlns="" xmlns:a16="http://schemas.microsoft.com/office/drawing/2014/main" id="{11F7DDCC-06F0-4368-838A-18EB383B1193}"/>
              </a:ext>
            </a:extLst>
          </p:cNvPr>
          <p:cNvSpPr txBox="1"/>
          <p:nvPr/>
        </p:nvSpPr>
        <p:spPr>
          <a:xfrm>
            <a:off x="6746659" y="2233784"/>
            <a:ext cx="420911" cy="220573"/>
          </a:xfrm>
          <a:prstGeom prst="rect">
            <a:avLst/>
          </a:prstGeom>
          <a:noFill/>
        </p:spPr>
        <p:txBody>
          <a:bodyPr wrap="square" rtlCol="0">
            <a:spAutoFit/>
          </a:bodyPr>
          <a:lstStyle/>
          <a:p>
            <a:pPr algn="ctr">
              <a:lnSpc>
                <a:spcPts val="1000"/>
              </a:lnSpc>
            </a:pPr>
            <a:r>
              <a:rPr lang="es-CO" sz="1000" dirty="0">
                <a:latin typeface="+mj-lt"/>
              </a:rPr>
              <a:t>1 </a:t>
            </a:r>
          </a:p>
        </p:txBody>
      </p:sp>
      <p:grpSp>
        <p:nvGrpSpPr>
          <p:cNvPr id="131" name="Grupo 130"/>
          <p:cNvGrpSpPr/>
          <p:nvPr/>
        </p:nvGrpSpPr>
        <p:grpSpPr>
          <a:xfrm>
            <a:off x="7337253" y="4241708"/>
            <a:ext cx="645626" cy="270960"/>
            <a:chOff x="834044" y="578769"/>
            <a:chExt cx="645626" cy="270960"/>
          </a:xfrm>
        </p:grpSpPr>
        <p:sp>
          <p:nvSpPr>
            <p:cNvPr id="132" name="Elipse 131">
              <a:extLst>
                <a:ext uri="{FF2B5EF4-FFF2-40B4-BE49-F238E27FC236}">
                  <a16:creationId xmlns="" xmlns:a16="http://schemas.microsoft.com/office/drawing/2014/main" id="{73ECFD47-78F1-45F7-8E07-018087B721C3}"/>
                </a:ext>
              </a:extLst>
            </p:cNvPr>
            <p:cNvSpPr/>
            <p:nvPr/>
          </p:nvSpPr>
          <p:spPr>
            <a:xfrm>
              <a:off x="834044" y="578769"/>
              <a:ext cx="310374" cy="264341"/>
            </a:xfrm>
            <a:prstGeom prst="ellipse">
              <a:avLst/>
            </a:prstGeom>
            <a:solidFill>
              <a:srgbClr val="61DD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33" name="CuadroTexto 132">
              <a:extLst>
                <a:ext uri="{FF2B5EF4-FFF2-40B4-BE49-F238E27FC236}">
                  <a16:creationId xmlns="" xmlns:a16="http://schemas.microsoft.com/office/drawing/2014/main" id="{11F7DDCC-06F0-4368-838A-18EB383B1193}"/>
                </a:ext>
              </a:extLst>
            </p:cNvPr>
            <p:cNvSpPr txBox="1"/>
            <p:nvPr/>
          </p:nvSpPr>
          <p:spPr>
            <a:xfrm>
              <a:off x="850001" y="607273"/>
              <a:ext cx="267523" cy="220573"/>
            </a:xfrm>
            <a:prstGeom prst="rect">
              <a:avLst/>
            </a:prstGeom>
            <a:noFill/>
          </p:spPr>
          <p:txBody>
            <a:bodyPr wrap="square" rtlCol="0">
              <a:spAutoFit/>
            </a:bodyPr>
            <a:lstStyle/>
            <a:p>
              <a:pPr algn="ctr">
                <a:lnSpc>
                  <a:spcPts val="1000"/>
                </a:lnSpc>
              </a:pPr>
              <a:r>
                <a:rPr lang="es-CO" sz="1000" dirty="0">
                  <a:latin typeface="+mj-lt"/>
                </a:rPr>
                <a:t>2 </a:t>
              </a:r>
            </a:p>
          </p:txBody>
        </p:sp>
        <p:sp>
          <p:nvSpPr>
            <p:cNvPr id="134" name="Elipse 133">
              <a:extLst>
                <a:ext uri="{FF2B5EF4-FFF2-40B4-BE49-F238E27FC236}">
                  <a16:creationId xmlns="" xmlns:a16="http://schemas.microsoft.com/office/drawing/2014/main" id="{55894FF2-6BCE-4BB1-B910-7FC1416A3F91}"/>
                </a:ext>
              </a:extLst>
            </p:cNvPr>
            <p:cNvSpPr/>
            <p:nvPr/>
          </p:nvSpPr>
          <p:spPr>
            <a:xfrm>
              <a:off x="1117524" y="585388"/>
              <a:ext cx="310374" cy="264341"/>
            </a:xfrm>
            <a:prstGeom prst="ellipse">
              <a:avLst/>
            </a:prstGeom>
            <a:solidFill>
              <a:srgbClr val="FF8F10">
                <a:lumMod val="90000"/>
              </a:srgbClr>
            </a:solidFill>
            <a:ln>
              <a:noFill/>
            </a:ln>
            <a:effectLst/>
          </p:spPr>
          <p:txBody>
            <a:bodyPr wrap="none" anchor="ctr"/>
            <a:lstStyle/>
            <a:p>
              <a:pPr defTabSz="1828434"/>
              <a:endParaRPr lang="es-CO" sz="1000" kern="0">
                <a:solidFill>
                  <a:srgbClr val="AAAAAA"/>
                </a:solidFill>
                <a:latin typeface="+mj-lt"/>
              </a:endParaRPr>
            </a:p>
          </p:txBody>
        </p:sp>
        <p:sp>
          <p:nvSpPr>
            <p:cNvPr id="135" name="CuadroTexto 134">
              <a:extLst>
                <a:ext uri="{FF2B5EF4-FFF2-40B4-BE49-F238E27FC236}">
                  <a16:creationId xmlns="" xmlns:a16="http://schemas.microsoft.com/office/drawing/2014/main" id="{11F7DDCC-06F0-4368-838A-18EB383B1193}"/>
                </a:ext>
              </a:extLst>
            </p:cNvPr>
            <p:cNvSpPr txBox="1"/>
            <p:nvPr/>
          </p:nvSpPr>
          <p:spPr>
            <a:xfrm>
              <a:off x="1058759" y="625846"/>
              <a:ext cx="420911" cy="220573"/>
            </a:xfrm>
            <a:prstGeom prst="rect">
              <a:avLst/>
            </a:prstGeom>
            <a:noFill/>
          </p:spPr>
          <p:txBody>
            <a:bodyPr wrap="square" rtlCol="0">
              <a:spAutoFit/>
            </a:bodyPr>
            <a:lstStyle/>
            <a:p>
              <a:pPr algn="ctr">
                <a:lnSpc>
                  <a:spcPts val="1000"/>
                </a:lnSpc>
              </a:pPr>
              <a:r>
                <a:rPr lang="es-CO" sz="1000" dirty="0">
                  <a:latin typeface="+mj-lt"/>
                </a:rPr>
                <a:t>17 </a:t>
              </a:r>
            </a:p>
          </p:txBody>
        </p:sp>
      </p:grpSp>
      <p:sp>
        <p:nvSpPr>
          <p:cNvPr id="136" name="Elipse 135">
            <a:extLst>
              <a:ext uri="{FF2B5EF4-FFF2-40B4-BE49-F238E27FC236}">
                <a16:creationId xmlns="" xmlns:a16="http://schemas.microsoft.com/office/drawing/2014/main" id="{55894FF2-6BCE-4BB1-B910-7FC1416A3F91}"/>
              </a:ext>
            </a:extLst>
          </p:cNvPr>
          <p:cNvSpPr/>
          <p:nvPr/>
        </p:nvSpPr>
        <p:spPr>
          <a:xfrm>
            <a:off x="8367134" y="5025140"/>
            <a:ext cx="310374" cy="264341"/>
          </a:xfrm>
          <a:prstGeom prst="ellipse">
            <a:avLst/>
          </a:prstGeom>
          <a:solidFill>
            <a:srgbClr val="FF8F10">
              <a:lumMod val="90000"/>
            </a:srgbClr>
          </a:solidFill>
          <a:ln>
            <a:noFill/>
          </a:ln>
          <a:effectLst/>
        </p:spPr>
        <p:txBody>
          <a:bodyPr wrap="none" anchor="ctr"/>
          <a:lstStyle/>
          <a:p>
            <a:pPr defTabSz="1828434"/>
            <a:endParaRPr lang="es-CO" sz="1000" kern="0">
              <a:solidFill>
                <a:srgbClr val="AAAAAA"/>
              </a:solidFill>
              <a:latin typeface="+mj-lt"/>
            </a:endParaRPr>
          </a:p>
        </p:txBody>
      </p:sp>
      <p:sp>
        <p:nvSpPr>
          <p:cNvPr id="137" name="CuadroTexto 136">
            <a:extLst>
              <a:ext uri="{FF2B5EF4-FFF2-40B4-BE49-F238E27FC236}">
                <a16:creationId xmlns="" xmlns:a16="http://schemas.microsoft.com/office/drawing/2014/main" id="{11F7DDCC-06F0-4368-838A-18EB383B1193}"/>
              </a:ext>
            </a:extLst>
          </p:cNvPr>
          <p:cNvSpPr txBox="1"/>
          <p:nvPr/>
        </p:nvSpPr>
        <p:spPr>
          <a:xfrm>
            <a:off x="8308369" y="5065598"/>
            <a:ext cx="420911" cy="220573"/>
          </a:xfrm>
          <a:prstGeom prst="rect">
            <a:avLst/>
          </a:prstGeom>
          <a:noFill/>
        </p:spPr>
        <p:txBody>
          <a:bodyPr wrap="square" rtlCol="0">
            <a:spAutoFit/>
          </a:bodyPr>
          <a:lstStyle/>
          <a:p>
            <a:pPr algn="ctr">
              <a:lnSpc>
                <a:spcPts val="1000"/>
              </a:lnSpc>
            </a:pPr>
            <a:r>
              <a:rPr lang="es-CO" sz="1000" dirty="0">
                <a:latin typeface="+mj-lt"/>
              </a:rPr>
              <a:t>20 </a:t>
            </a:r>
          </a:p>
        </p:txBody>
      </p:sp>
      <p:sp>
        <p:nvSpPr>
          <p:cNvPr id="138" name="Elipse 137">
            <a:extLst>
              <a:ext uri="{FF2B5EF4-FFF2-40B4-BE49-F238E27FC236}">
                <a16:creationId xmlns="" xmlns:a16="http://schemas.microsoft.com/office/drawing/2014/main" id="{8A58B33F-98D8-42E9-AC65-7FAB811DD0A4}"/>
              </a:ext>
            </a:extLst>
          </p:cNvPr>
          <p:cNvSpPr/>
          <p:nvPr/>
        </p:nvSpPr>
        <p:spPr>
          <a:xfrm>
            <a:off x="8650614" y="5018521"/>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39" name="CuadroTexto 138">
            <a:extLst>
              <a:ext uri="{FF2B5EF4-FFF2-40B4-BE49-F238E27FC236}">
                <a16:creationId xmlns="" xmlns:a16="http://schemas.microsoft.com/office/drawing/2014/main" id="{11F7DDCC-06F0-4368-838A-18EB383B1193}"/>
              </a:ext>
            </a:extLst>
          </p:cNvPr>
          <p:cNvSpPr txBox="1"/>
          <p:nvPr/>
        </p:nvSpPr>
        <p:spPr>
          <a:xfrm>
            <a:off x="8591849" y="5049472"/>
            <a:ext cx="420911" cy="220573"/>
          </a:xfrm>
          <a:prstGeom prst="rect">
            <a:avLst/>
          </a:prstGeom>
          <a:noFill/>
        </p:spPr>
        <p:txBody>
          <a:bodyPr wrap="square" rtlCol="0">
            <a:spAutoFit/>
          </a:bodyPr>
          <a:lstStyle/>
          <a:p>
            <a:pPr algn="ctr">
              <a:lnSpc>
                <a:spcPts val="1000"/>
              </a:lnSpc>
            </a:pPr>
            <a:r>
              <a:rPr lang="es-CO" sz="1000" dirty="0">
                <a:latin typeface="+mj-lt"/>
              </a:rPr>
              <a:t>11</a:t>
            </a:r>
          </a:p>
        </p:txBody>
      </p:sp>
      <p:sp>
        <p:nvSpPr>
          <p:cNvPr id="140" name="Elipse 139">
            <a:extLst>
              <a:ext uri="{FF2B5EF4-FFF2-40B4-BE49-F238E27FC236}">
                <a16:creationId xmlns="" xmlns:a16="http://schemas.microsoft.com/office/drawing/2014/main" id="{55894FF2-6BCE-4BB1-B910-7FC1416A3F91}"/>
              </a:ext>
            </a:extLst>
          </p:cNvPr>
          <p:cNvSpPr/>
          <p:nvPr/>
        </p:nvSpPr>
        <p:spPr>
          <a:xfrm>
            <a:off x="10748414" y="3399650"/>
            <a:ext cx="310374" cy="264341"/>
          </a:xfrm>
          <a:prstGeom prst="ellipse">
            <a:avLst/>
          </a:prstGeom>
          <a:solidFill>
            <a:srgbClr val="FF8F10">
              <a:lumMod val="90000"/>
            </a:srgbClr>
          </a:solidFill>
          <a:ln>
            <a:noFill/>
          </a:ln>
          <a:effectLst/>
        </p:spPr>
        <p:txBody>
          <a:bodyPr wrap="none" anchor="ctr"/>
          <a:lstStyle/>
          <a:p>
            <a:pPr defTabSz="1828434"/>
            <a:endParaRPr lang="es-CO" sz="1000" kern="0">
              <a:solidFill>
                <a:srgbClr val="AAAAAA"/>
              </a:solidFill>
              <a:latin typeface="+mj-lt"/>
            </a:endParaRPr>
          </a:p>
        </p:txBody>
      </p:sp>
      <p:sp>
        <p:nvSpPr>
          <p:cNvPr id="141" name="CuadroTexto 140">
            <a:extLst>
              <a:ext uri="{FF2B5EF4-FFF2-40B4-BE49-F238E27FC236}">
                <a16:creationId xmlns="" xmlns:a16="http://schemas.microsoft.com/office/drawing/2014/main" id="{11F7DDCC-06F0-4368-838A-18EB383B1193}"/>
              </a:ext>
            </a:extLst>
          </p:cNvPr>
          <p:cNvSpPr txBox="1"/>
          <p:nvPr/>
        </p:nvSpPr>
        <p:spPr>
          <a:xfrm>
            <a:off x="10689649" y="3440108"/>
            <a:ext cx="420911" cy="220573"/>
          </a:xfrm>
          <a:prstGeom prst="rect">
            <a:avLst/>
          </a:prstGeom>
          <a:noFill/>
        </p:spPr>
        <p:txBody>
          <a:bodyPr wrap="square" rtlCol="0">
            <a:spAutoFit/>
          </a:bodyPr>
          <a:lstStyle/>
          <a:p>
            <a:pPr algn="ctr">
              <a:lnSpc>
                <a:spcPts val="1000"/>
              </a:lnSpc>
            </a:pPr>
            <a:r>
              <a:rPr lang="es-CO" sz="1000" dirty="0">
                <a:latin typeface="+mj-lt"/>
              </a:rPr>
              <a:t>12 </a:t>
            </a:r>
          </a:p>
        </p:txBody>
      </p:sp>
      <p:sp>
        <p:nvSpPr>
          <p:cNvPr id="142" name="Elipse 141">
            <a:extLst>
              <a:ext uri="{FF2B5EF4-FFF2-40B4-BE49-F238E27FC236}">
                <a16:creationId xmlns="" xmlns:a16="http://schemas.microsoft.com/office/drawing/2014/main" id="{8A58B33F-98D8-42E9-AC65-7FAB811DD0A4}"/>
              </a:ext>
            </a:extLst>
          </p:cNvPr>
          <p:cNvSpPr/>
          <p:nvPr/>
        </p:nvSpPr>
        <p:spPr>
          <a:xfrm>
            <a:off x="11031894" y="3393031"/>
            <a:ext cx="310374" cy="264341"/>
          </a:xfrm>
          <a:prstGeom prst="ellipse">
            <a:avLst/>
          </a:prstGeom>
          <a:solidFill>
            <a:srgbClr val="FFD2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828434"/>
            <a:endParaRPr lang="es-CO" sz="1000" kern="0">
              <a:solidFill>
                <a:srgbClr val="AAAAAA"/>
              </a:solidFill>
              <a:latin typeface="+mj-lt"/>
            </a:endParaRPr>
          </a:p>
        </p:txBody>
      </p:sp>
      <p:sp>
        <p:nvSpPr>
          <p:cNvPr id="143" name="CuadroTexto 142">
            <a:extLst>
              <a:ext uri="{FF2B5EF4-FFF2-40B4-BE49-F238E27FC236}">
                <a16:creationId xmlns="" xmlns:a16="http://schemas.microsoft.com/office/drawing/2014/main" id="{11F7DDCC-06F0-4368-838A-18EB383B1193}"/>
              </a:ext>
            </a:extLst>
          </p:cNvPr>
          <p:cNvSpPr txBox="1"/>
          <p:nvPr/>
        </p:nvSpPr>
        <p:spPr>
          <a:xfrm>
            <a:off x="10973129" y="3423982"/>
            <a:ext cx="420911" cy="220573"/>
          </a:xfrm>
          <a:prstGeom prst="rect">
            <a:avLst/>
          </a:prstGeom>
          <a:noFill/>
        </p:spPr>
        <p:txBody>
          <a:bodyPr wrap="square" rtlCol="0">
            <a:spAutoFit/>
          </a:bodyPr>
          <a:lstStyle/>
          <a:p>
            <a:pPr algn="ctr">
              <a:lnSpc>
                <a:spcPts val="1000"/>
              </a:lnSpc>
            </a:pPr>
            <a:r>
              <a:rPr lang="es-CO" sz="1000" dirty="0">
                <a:latin typeface="+mj-lt"/>
              </a:rPr>
              <a:t>1 </a:t>
            </a:r>
          </a:p>
        </p:txBody>
      </p:sp>
      <p:sp>
        <p:nvSpPr>
          <p:cNvPr id="144" name="CuadroTexto 143"/>
          <p:cNvSpPr txBox="1"/>
          <p:nvPr/>
        </p:nvSpPr>
        <p:spPr>
          <a:xfrm>
            <a:off x="6426849" y="962962"/>
            <a:ext cx="5690384" cy="369332"/>
          </a:xfrm>
          <a:prstGeom prst="rect">
            <a:avLst/>
          </a:prstGeom>
          <a:noFill/>
        </p:spPr>
        <p:txBody>
          <a:bodyPr wrap="square" rtlCol="0">
            <a:spAutoFit/>
          </a:bodyPr>
          <a:lstStyle/>
          <a:p>
            <a:r>
              <a:rPr lang="es-ES" b="1" dirty="0"/>
              <a:t>PUNTOS DE SEGUIMIENTO DEL ORDEN LOCAL – CLGR-CC</a:t>
            </a:r>
            <a:endParaRPr lang="es-CO" b="1" dirty="0"/>
          </a:p>
        </p:txBody>
      </p:sp>
      <p:sp>
        <p:nvSpPr>
          <p:cNvPr id="145" name="CuadroTexto 144"/>
          <p:cNvSpPr txBox="1"/>
          <p:nvPr/>
        </p:nvSpPr>
        <p:spPr>
          <a:xfrm>
            <a:off x="814762" y="5135807"/>
            <a:ext cx="1589101" cy="307777"/>
          </a:xfrm>
          <a:prstGeom prst="rect">
            <a:avLst/>
          </a:prstGeom>
          <a:noFill/>
        </p:spPr>
        <p:txBody>
          <a:bodyPr wrap="square" rtlCol="0">
            <a:spAutoFit/>
          </a:bodyPr>
          <a:lstStyle/>
          <a:p>
            <a:r>
              <a:rPr lang="es-ES" sz="1400" b="1" dirty="0"/>
              <a:t>TOTAL</a:t>
            </a:r>
            <a:endParaRPr lang="es-CO" sz="1400" b="1" dirty="0"/>
          </a:p>
        </p:txBody>
      </p:sp>
      <p:sp>
        <p:nvSpPr>
          <p:cNvPr id="146" name="CuadroTexto 145">
            <a:extLst>
              <a:ext uri="{FF2B5EF4-FFF2-40B4-BE49-F238E27FC236}">
                <a16:creationId xmlns="" xmlns:a16="http://schemas.microsoft.com/office/drawing/2014/main" id="{11F7DDCC-06F0-4368-838A-18EB383B1193}"/>
              </a:ext>
            </a:extLst>
          </p:cNvPr>
          <p:cNvSpPr txBox="1"/>
          <p:nvPr/>
        </p:nvSpPr>
        <p:spPr>
          <a:xfrm>
            <a:off x="891310" y="5422390"/>
            <a:ext cx="420911" cy="220573"/>
          </a:xfrm>
          <a:prstGeom prst="rect">
            <a:avLst/>
          </a:prstGeom>
          <a:noFill/>
        </p:spPr>
        <p:txBody>
          <a:bodyPr wrap="square" rtlCol="0">
            <a:spAutoFit/>
          </a:bodyPr>
          <a:lstStyle/>
          <a:p>
            <a:pPr algn="ctr">
              <a:lnSpc>
                <a:spcPts val="1000"/>
              </a:lnSpc>
            </a:pPr>
            <a:r>
              <a:rPr lang="es-CO" sz="1000" b="1" dirty="0">
                <a:latin typeface="+mj-lt"/>
              </a:rPr>
              <a:t>7 </a:t>
            </a:r>
          </a:p>
        </p:txBody>
      </p:sp>
      <p:sp>
        <p:nvSpPr>
          <p:cNvPr id="147" name="CuadroTexto 146">
            <a:extLst>
              <a:ext uri="{FF2B5EF4-FFF2-40B4-BE49-F238E27FC236}">
                <a16:creationId xmlns="" xmlns:a16="http://schemas.microsoft.com/office/drawing/2014/main" id="{11F7DDCC-06F0-4368-838A-18EB383B1193}"/>
              </a:ext>
            </a:extLst>
          </p:cNvPr>
          <p:cNvSpPr txBox="1"/>
          <p:nvPr/>
        </p:nvSpPr>
        <p:spPr>
          <a:xfrm>
            <a:off x="880356" y="5803310"/>
            <a:ext cx="420911" cy="220573"/>
          </a:xfrm>
          <a:prstGeom prst="rect">
            <a:avLst/>
          </a:prstGeom>
          <a:noFill/>
        </p:spPr>
        <p:txBody>
          <a:bodyPr wrap="square" rtlCol="0">
            <a:spAutoFit/>
          </a:bodyPr>
          <a:lstStyle/>
          <a:p>
            <a:pPr algn="ctr">
              <a:lnSpc>
                <a:spcPts val="1000"/>
              </a:lnSpc>
            </a:pPr>
            <a:r>
              <a:rPr lang="es-CO" sz="1000" b="1" dirty="0">
                <a:latin typeface="+mj-lt"/>
              </a:rPr>
              <a:t>27 </a:t>
            </a:r>
          </a:p>
        </p:txBody>
      </p:sp>
      <p:sp>
        <p:nvSpPr>
          <p:cNvPr id="148" name="CuadroTexto 147">
            <a:extLst>
              <a:ext uri="{FF2B5EF4-FFF2-40B4-BE49-F238E27FC236}">
                <a16:creationId xmlns="" xmlns:a16="http://schemas.microsoft.com/office/drawing/2014/main" id="{11F7DDCC-06F0-4368-838A-18EB383B1193}"/>
              </a:ext>
            </a:extLst>
          </p:cNvPr>
          <p:cNvSpPr txBox="1"/>
          <p:nvPr/>
        </p:nvSpPr>
        <p:spPr>
          <a:xfrm>
            <a:off x="880356" y="6172418"/>
            <a:ext cx="420911" cy="220573"/>
          </a:xfrm>
          <a:prstGeom prst="rect">
            <a:avLst/>
          </a:prstGeom>
          <a:noFill/>
        </p:spPr>
        <p:txBody>
          <a:bodyPr wrap="square" rtlCol="0">
            <a:spAutoFit/>
          </a:bodyPr>
          <a:lstStyle/>
          <a:p>
            <a:pPr algn="ctr">
              <a:lnSpc>
                <a:spcPts val="1000"/>
              </a:lnSpc>
            </a:pPr>
            <a:r>
              <a:rPr lang="es-CO" sz="1000" b="1" dirty="0">
                <a:latin typeface="+mj-lt"/>
              </a:rPr>
              <a:t>43 </a:t>
            </a:r>
          </a:p>
        </p:txBody>
      </p:sp>
      <p:sp>
        <p:nvSpPr>
          <p:cNvPr id="149" name="CuadroTexto 148">
            <a:extLst>
              <a:ext uri="{FF2B5EF4-FFF2-40B4-BE49-F238E27FC236}">
                <a16:creationId xmlns="" xmlns:a16="http://schemas.microsoft.com/office/drawing/2014/main" id="{11F7DDCC-06F0-4368-838A-18EB383B1193}"/>
              </a:ext>
            </a:extLst>
          </p:cNvPr>
          <p:cNvSpPr txBox="1"/>
          <p:nvPr/>
        </p:nvSpPr>
        <p:spPr>
          <a:xfrm>
            <a:off x="888494" y="6486596"/>
            <a:ext cx="420911" cy="220573"/>
          </a:xfrm>
          <a:prstGeom prst="rect">
            <a:avLst/>
          </a:prstGeom>
          <a:noFill/>
        </p:spPr>
        <p:txBody>
          <a:bodyPr wrap="square" rtlCol="0">
            <a:spAutoFit/>
          </a:bodyPr>
          <a:lstStyle/>
          <a:p>
            <a:pPr algn="ctr">
              <a:lnSpc>
                <a:spcPts val="1000"/>
              </a:lnSpc>
            </a:pPr>
            <a:r>
              <a:rPr lang="es-CO" sz="1000" b="1" dirty="0">
                <a:latin typeface="+mj-lt"/>
              </a:rPr>
              <a:t>94 </a:t>
            </a:r>
          </a:p>
        </p:txBody>
      </p:sp>
      <p:sp>
        <p:nvSpPr>
          <p:cNvPr id="4" name="CuadroTexto 3"/>
          <p:cNvSpPr txBox="1"/>
          <p:nvPr/>
        </p:nvSpPr>
        <p:spPr>
          <a:xfrm>
            <a:off x="7663256" y="1391234"/>
            <a:ext cx="4173856" cy="1815882"/>
          </a:xfrm>
          <a:prstGeom prst="rect">
            <a:avLst/>
          </a:prstGeom>
          <a:noFill/>
        </p:spPr>
        <p:txBody>
          <a:bodyPr wrap="square" rtlCol="0">
            <a:spAutoFit/>
          </a:bodyPr>
          <a:lstStyle/>
          <a:p>
            <a:pPr marL="285750" indent="-285750">
              <a:buFontTx/>
              <a:buChar char="-"/>
            </a:pPr>
            <a:r>
              <a:rPr lang="es-ES" sz="1600" dirty="0"/>
              <a:t>Recorridos de verificación a los puntos de seguimiento desde los CLGR-CC según Plan de Acción de los Consejos Locales.</a:t>
            </a:r>
          </a:p>
          <a:p>
            <a:pPr marL="285750" indent="-285750">
              <a:buFontTx/>
              <a:buChar char="-"/>
            </a:pPr>
            <a:r>
              <a:rPr lang="es-ES" sz="1600" dirty="0"/>
              <a:t>Acciones de inspección vigilancia y control desde según competencias de Alcaldías Locales.</a:t>
            </a:r>
          </a:p>
          <a:p>
            <a:pPr marL="285750" indent="-285750">
              <a:buFontTx/>
              <a:buChar char="-"/>
            </a:pPr>
            <a:endParaRPr lang="es-CO" sz="1600" dirty="0"/>
          </a:p>
        </p:txBody>
      </p:sp>
    </p:spTree>
    <p:extLst>
      <p:ext uri="{BB962C8B-B14F-4D97-AF65-F5344CB8AC3E}">
        <p14:creationId xmlns:p14="http://schemas.microsoft.com/office/powerpoint/2010/main" val="2550897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54088" y="-28659"/>
            <a:ext cx="8329665" cy="2194022"/>
          </a:xfrm>
          <a:prstGeom prst="rect">
            <a:avLst/>
          </a:prstGeom>
        </p:spPr>
      </p:pic>
      <p:pic>
        <p:nvPicPr>
          <p:cNvPr id="7" name="Imagen 6"/>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2700" y="-9625"/>
            <a:ext cx="3841388" cy="6873888"/>
          </a:xfrm>
          <a:prstGeom prst="rect">
            <a:avLst/>
          </a:prstGeom>
        </p:spPr>
      </p:pic>
      <p:cxnSp>
        <p:nvCxnSpPr>
          <p:cNvPr id="5" name="Conector recto 4"/>
          <p:cNvCxnSpPr/>
          <p:nvPr/>
        </p:nvCxnSpPr>
        <p:spPr>
          <a:xfrm flipV="1">
            <a:off x="4086267" y="2148805"/>
            <a:ext cx="8108941" cy="16558"/>
          </a:xfrm>
          <a:prstGeom prst="line">
            <a:avLst/>
          </a:prstGeom>
          <a:ln w="1905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CuadroTexto 5"/>
          <p:cNvSpPr txBox="1"/>
          <p:nvPr/>
        </p:nvSpPr>
        <p:spPr>
          <a:xfrm>
            <a:off x="5431273" y="561426"/>
            <a:ext cx="5635197" cy="923330"/>
          </a:xfrm>
          <a:prstGeom prst="rect">
            <a:avLst/>
          </a:prstGeom>
          <a:noFill/>
        </p:spPr>
        <p:txBody>
          <a:bodyPr wrap="none" rtlCol="0">
            <a:spAutoFit/>
          </a:bodyPr>
          <a:lstStyle/>
          <a:p>
            <a:r>
              <a:rPr lang="es-CO" sz="5400" b="1" dirty="0">
                <a:solidFill>
                  <a:schemeClr val="bg1"/>
                </a:solidFill>
                <a:latin typeface="Arial" panose="020B0604020202020204" pitchFamily="34" charset="0"/>
                <a:cs typeface="Arial" panose="020B0604020202020204" pitchFamily="34" charset="0"/>
              </a:rPr>
              <a:t>ORDEN DEL DÍA</a:t>
            </a:r>
            <a:endParaRPr lang="en-US" sz="5400" b="1" dirty="0">
              <a:solidFill>
                <a:schemeClr val="bg1"/>
              </a:solidFill>
              <a:latin typeface="Arial" panose="020B0604020202020204" pitchFamily="34" charset="0"/>
              <a:cs typeface="Arial" panose="020B0604020202020204" pitchFamily="34" charset="0"/>
            </a:endParaRPr>
          </a:p>
        </p:txBody>
      </p:sp>
      <p:sp>
        <p:nvSpPr>
          <p:cNvPr id="8" name="Rectángulo 88">
            <a:extLst>
              <a:ext uri="{FF2B5EF4-FFF2-40B4-BE49-F238E27FC236}">
                <a16:creationId xmlns:a16="http://schemas.microsoft.com/office/drawing/2014/main" xmlns="" id="{5622E246-5E68-6841-B7F7-6BE870FD3E38}"/>
              </a:ext>
            </a:extLst>
          </p:cNvPr>
          <p:cNvSpPr>
            <a:spLocks noChangeArrowheads="1"/>
          </p:cNvSpPr>
          <p:nvPr/>
        </p:nvSpPr>
        <p:spPr bwMode="auto">
          <a:xfrm rot="16200000" flipV="1">
            <a:off x="420184" y="3389019"/>
            <a:ext cx="6898323" cy="62968"/>
          </a:xfrm>
          <a:prstGeom prst="rect">
            <a:avLst/>
          </a:prstGeom>
          <a:solidFill>
            <a:srgbClr val="92D050"/>
          </a:solidFill>
          <a:ln>
            <a:noFill/>
          </a:ln>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endParaRPr lang="es-CO" altLang="es-CO" sz="2000" b="1" dirty="0">
              <a:solidFill>
                <a:prstClr val="white"/>
              </a:solidFill>
              <a:latin typeface="Century Gothic" pitchFamily="34" charset="0"/>
              <a:ea typeface="Arial" charset="0"/>
              <a:cs typeface="Arial" charset="0"/>
            </a:endParaRPr>
          </a:p>
        </p:txBody>
      </p:sp>
      <p:pic>
        <p:nvPicPr>
          <p:cNvPr id="9" name="Imagen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4390898"/>
            <a:ext cx="1009702" cy="2467102"/>
          </a:xfrm>
          <a:prstGeom prst="rect">
            <a:avLst/>
          </a:prstGeom>
        </p:spPr>
      </p:pic>
      <p:sp>
        <p:nvSpPr>
          <p:cNvPr id="12" name="CuadroTexto 11"/>
          <p:cNvSpPr txBox="1"/>
          <p:nvPr/>
        </p:nvSpPr>
        <p:spPr>
          <a:xfrm>
            <a:off x="4040522" y="2805848"/>
            <a:ext cx="7956796" cy="3170099"/>
          </a:xfrm>
          <a:prstGeom prst="rect">
            <a:avLst/>
          </a:prstGeom>
          <a:noFill/>
        </p:spPr>
        <p:txBody>
          <a:bodyPr wrap="square" rtlCol="0">
            <a:spAutoFit/>
          </a:bodyPr>
          <a:lstStyle/>
          <a:p>
            <a:pPr marL="342900" lvl="0" indent="-342900">
              <a:buFont typeface="+mj-lt"/>
              <a:buAutoNum type="arabicPeriod"/>
            </a:pPr>
            <a:r>
              <a:rPr lang="es-CO" sz="2000" dirty="0"/>
              <a:t>Verificación del qu</a:t>
            </a:r>
            <a:r>
              <a:rPr lang="es-ES" sz="2000" dirty="0" err="1"/>
              <a:t>ó</a:t>
            </a:r>
            <a:r>
              <a:rPr lang="es-CO" sz="2000" dirty="0"/>
              <a:t>rum</a:t>
            </a:r>
            <a:endParaRPr lang="es-ES_tradnl" sz="2000" dirty="0"/>
          </a:p>
          <a:p>
            <a:pPr marL="342900" lvl="0" indent="-342900">
              <a:buFont typeface="+mj-lt"/>
              <a:buAutoNum type="arabicPeriod"/>
            </a:pPr>
            <a:r>
              <a:rPr lang="es-CO" sz="2000" dirty="0"/>
              <a:t>Aprobación del acta anterior</a:t>
            </a:r>
            <a:endParaRPr lang="es-ES_tradnl" sz="2000" dirty="0"/>
          </a:p>
          <a:p>
            <a:pPr marL="342900" lvl="0" indent="-342900">
              <a:buFont typeface="+mj-lt"/>
              <a:buAutoNum type="arabicPeriod"/>
            </a:pPr>
            <a:r>
              <a:rPr lang="es-CO" sz="2000" dirty="0"/>
              <a:t>Aprobación del orden del día</a:t>
            </a:r>
            <a:endParaRPr lang="es-ES_tradnl" sz="2000" dirty="0"/>
          </a:p>
          <a:p>
            <a:pPr marL="342900" lvl="0" indent="-342900">
              <a:buFont typeface="+mj-lt"/>
              <a:buAutoNum type="arabicPeriod"/>
            </a:pPr>
            <a:r>
              <a:rPr lang="es-CO" sz="2000" dirty="0"/>
              <a:t>Seguimiento a los compromisos de la sesión anterior</a:t>
            </a:r>
            <a:endParaRPr lang="es-ES_tradnl" sz="2000" dirty="0"/>
          </a:p>
          <a:p>
            <a:pPr marL="342900" lvl="0" indent="-342900">
              <a:buFont typeface="+mj-lt"/>
              <a:buAutoNum type="arabicPeriod"/>
            </a:pPr>
            <a:r>
              <a:rPr lang="es-CO" sz="2000" dirty="0"/>
              <a:t>Socialización y aprobación del plan de acción de la mesa</a:t>
            </a:r>
            <a:endParaRPr lang="es-ES_tradnl" sz="2000" dirty="0"/>
          </a:p>
          <a:p>
            <a:pPr marL="342900" lvl="0" indent="-342900">
              <a:buFont typeface="+mj-lt"/>
              <a:buAutoNum type="arabicPeriod"/>
            </a:pPr>
            <a:r>
              <a:rPr lang="es-CO" sz="2000" dirty="0"/>
              <a:t>Presentación propuesta del plan de contingencia I temporada de lluvia</a:t>
            </a:r>
            <a:endParaRPr lang="es-ES_tradnl" sz="2000" dirty="0"/>
          </a:p>
          <a:p>
            <a:pPr lvl="1"/>
            <a:r>
              <a:rPr lang="es-ES_tradnl" sz="2000" dirty="0" smtClean="0"/>
              <a:t>6.1. Seguimiento </a:t>
            </a:r>
            <a:r>
              <a:rPr lang="es-ES_tradnl" sz="2000" dirty="0"/>
              <a:t>de los planes de respuesta por parte de las entidades</a:t>
            </a:r>
          </a:p>
          <a:p>
            <a:pPr lvl="1"/>
            <a:r>
              <a:rPr lang="es-ES_tradnl" sz="2000" dirty="0" smtClean="0"/>
              <a:t>6.2. Propuesta </a:t>
            </a:r>
            <a:r>
              <a:rPr lang="es-ES_tradnl" sz="2000" dirty="0"/>
              <a:t>y validación puntos de respuesta inmediata</a:t>
            </a:r>
          </a:p>
          <a:p>
            <a:pPr marL="342900" lvl="0" indent="-342900">
              <a:buFont typeface="+mj-lt"/>
              <a:buAutoNum type="arabicPeriod"/>
            </a:pPr>
            <a:r>
              <a:rPr lang="es-ES_tradnl" sz="2000" dirty="0"/>
              <a:t>Análisis del </a:t>
            </a:r>
            <a:r>
              <a:rPr lang="es-ES_tradnl" sz="2000" dirty="0" smtClean="0"/>
              <a:t>estudio </a:t>
            </a:r>
            <a:r>
              <a:rPr lang="es-ES_tradnl" sz="2000" dirty="0"/>
              <a:t>de caso</a:t>
            </a:r>
          </a:p>
          <a:p>
            <a:pPr marL="342900" lvl="0" indent="-342900">
              <a:buFont typeface="+mj-lt"/>
              <a:buAutoNum type="arabicPeriod"/>
            </a:pPr>
            <a:r>
              <a:rPr lang="es-ES_tradnl" sz="2000" dirty="0"/>
              <a:t>Varios</a:t>
            </a:r>
          </a:p>
        </p:txBody>
      </p:sp>
    </p:spTree>
    <p:extLst>
      <p:ext uri="{BB962C8B-B14F-4D97-AF65-F5344CB8AC3E}">
        <p14:creationId xmlns:p14="http://schemas.microsoft.com/office/powerpoint/2010/main" val="36634377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ángulo: esquinas redondeadas 18">
            <a:extLst>
              <a:ext uri="{FF2B5EF4-FFF2-40B4-BE49-F238E27FC236}">
                <a16:creationId xmlns="" xmlns:a16="http://schemas.microsoft.com/office/drawing/2014/main" id="{49247B3B-1FAC-4F3D-8444-46D77DF39DEF}"/>
              </a:ext>
            </a:extLst>
          </p:cNvPr>
          <p:cNvSpPr/>
          <p:nvPr/>
        </p:nvSpPr>
        <p:spPr>
          <a:xfrm>
            <a:off x="7775006" y="5921125"/>
            <a:ext cx="3456956" cy="699665"/>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endParaRPr lang="es-CO" sz="1200" b="1">
              <a:ln/>
              <a:solidFill>
                <a:schemeClr val="accent3"/>
              </a:solidFill>
            </a:endParaRPr>
          </a:p>
        </p:txBody>
      </p:sp>
      <p:grpSp>
        <p:nvGrpSpPr>
          <p:cNvPr id="2" name="Group 2"/>
          <p:cNvGrpSpPr/>
          <p:nvPr/>
        </p:nvGrpSpPr>
        <p:grpSpPr>
          <a:xfrm>
            <a:off x="7023243" y="2360833"/>
            <a:ext cx="4586139" cy="1167761"/>
            <a:chOff x="0" y="0"/>
            <a:chExt cx="2844161" cy="724204"/>
          </a:xfrm>
        </p:grpSpPr>
        <p:sp>
          <p:nvSpPr>
            <p:cNvPr id="3" name="Freeform 3"/>
            <p:cNvSpPr/>
            <p:nvPr/>
          </p:nvSpPr>
          <p:spPr>
            <a:xfrm>
              <a:off x="0" y="0"/>
              <a:ext cx="2844161" cy="724204"/>
            </a:xfrm>
            <a:custGeom>
              <a:avLst/>
              <a:gdLst/>
              <a:ahLst/>
              <a:cxnLst/>
              <a:rect l="l" t="t" r="r" b="b"/>
              <a:pathLst>
                <a:path w="2844161" h="724204">
                  <a:moveTo>
                    <a:pt x="2719701" y="724204"/>
                  </a:moveTo>
                  <a:lnTo>
                    <a:pt x="124460" y="724204"/>
                  </a:lnTo>
                  <a:cubicBezTo>
                    <a:pt x="55880" y="724204"/>
                    <a:pt x="0" y="668324"/>
                    <a:pt x="0" y="599744"/>
                  </a:cubicBezTo>
                  <a:lnTo>
                    <a:pt x="0" y="124460"/>
                  </a:lnTo>
                  <a:cubicBezTo>
                    <a:pt x="0" y="55880"/>
                    <a:pt x="55880" y="0"/>
                    <a:pt x="124460" y="0"/>
                  </a:cubicBezTo>
                  <a:lnTo>
                    <a:pt x="2719701" y="0"/>
                  </a:lnTo>
                  <a:cubicBezTo>
                    <a:pt x="2788281" y="0"/>
                    <a:pt x="2844161" y="55880"/>
                    <a:pt x="2844161" y="124460"/>
                  </a:cubicBezTo>
                  <a:lnTo>
                    <a:pt x="2844161" y="599744"/>
                  </a:lnTo>
                  <a:cubicBezTo>
                    <a:pt x="2844161" y="668324"/>
                    <a:pt x="2788281" y="724204"/>
                    <a:pt x="2719701" y="724204"/>
                  </a:cubicBezTo>
                  <a:close/>
                </a:path>
              </a:pathLst>
            </a:custGeom>
            <a:solidFill>
              <a:srgbClr val="50603F"/>
            </a:solidFill>
          </p:spPr>
        </p:sp>
      </p:grpSp>
      <p:grpSp>
        <p:nvGrpSpPr>
          <p:cNvPr id="4" name="Group 4"/>
          <p:cNvGrpSpPr/>
          <p:nvPr/>
        </p:nvGrpSpPr>
        <p:grpSpPr>
          <a:xfrm>
            <a:off x="7023243" y="4320007"/>
            <a:ext cx="4586139" cy="1064879"/>
            <a:chOff x="0" y="0"/>
            <a:chExt cx="2844161" cy="660400"/>
          </a:xfrm>
        </p:grpSpPr>
        <p:sp>
          <p:nvSpPr>
            <p:cNvPr id="5" name="Freeform 5"/>
            <p:cNvSpPr/>
            <p:nvPr/>
          </p:nvSpPr>
          <p:spPr>
            <a:xfrm>
              <a:off x="0" y="0"/>
              <a:ext cx="2844161" cy="660400"/>
            </a:xfrm>
            <a:custGeom>
              <a:avLst/>
              <a:gdLst/>
              <a:ahLst/>
              <a:cxnLst/>
              <a:rect l="l" t="t" r="r" b="b"/>
              <a:pathLst>
                <a:path w="2844161" h="660400">
                  <a:moveTo>
                    <a:pt x="2719701" y="660400"/>
                  </a:moveTo>
                  <a:lnTo>
                    <a:pt x="124460" y="660400"/>
                  </a:lnTo>
                  <a:cubicBezTo>
                    <a:pt x="55880" y="660400"/>
                    <a:pt x="0" y="604520"/>
                    <a:pt x="0" y="535940"/>
                  </a:cubicBezTo>
                  <a:lnTo>
                    <a:pt x="0" y="124460"/>
                  </a:lnTo>
                  <a:cubicBezTo>
                    <a:pt x="0" y="55880"/>
                    <a:pt x="55880" y="0"/>
                    <a:pt x="124460" y="0"/>
                  </a:cubicBezTo>
                  <a:lnTo>
                    <a:pt x="2719701" y="0"/>
                  </a:lnTo>
                  <a:cubicBezTo>
                    <a:pt x="2788281" y="0"/>
                    <a:pt x="2844161" y="55880"/>
                    <a:pt x="2844161" y="124460"/>
                  </a:cubicBezTo>
                  <a:lnTo>
                    <a:pt x="2844161" y="535940"/>
                  </a:lnTo>
                  <a:cubicBezTo>
                    <a:pt x="2844161" y="604520"/>
                    <a:pt x="2788281" y="660400"/>
                    <a:pt x="2719701" y="660400"/>
                  </a:cubicBezTo>
                  <a:close/>
                </a:path>
              </a:pathLst>
            </a:custGeom>
            <a:solidFill>
              <a:srgbClr val="C2D8A3"/>
            </a:solidFill>
          </p:spPr>
        </p:sp>
      </p:grpSp>
      <p:grpSp>
        <p:nvGrpSpPr>
          <p:cNvPr id="6" name="Group 6"/>
          <p:cNvGrpSpPr/>
          <p:nvPr/>
        </p:nvGrpSpPr>
        <p:grpSpPr>
          <a:xfrm>
            <a:off x="1222672" y="5956399"/>
            <a:ext cx="4971759" cy="797131"/>
            <a:chOff x="0" y="0"/>
            <a:chExt cx="4118955" cy="660400"/>
          </a:xfrm>
        </p:grpSpPr>
        <p:sp>
          <p:nvSpPr>
            <p:cNvPr id="7" name="Freeform 7"/>
            <p:cNvSpPr/>
            <p:nvPr/>
          </p:nvSpPr>
          <p:spPr>
            <a:xfrm>
              <a:off x="0" y="0"/>
              <a:ext cx="4118956" cy="660400"/>
            </a:xfrm>
            <a:custGeom>
              <a:avLst/>
              <a:gdLst/>
              <a:ahLst/>
              <a:cxnLst/>
              <a:rect l="l" t="t" r="r" b="b"/>
              <a:pathLst>
                <a:path w="4118956" h="660400">
                  <a:moveTo>
                    <a:pt x="3994495" y="660400"/>
                  </a:moveTo>
                  <a:lnTo>
                    <a:pt x="124460" y="660400"/>
                  </a:lnTo>
                  <a:cubicBezTo>
                    <a:pt x="55880" y="660400"/>
                    <a:pt x="0" y="604520"/>
                    <a:pt x="0" y="535940"/>
                  </a:cubicBezTo>
                  <a:lnTo>
                    <a:pt x="0" y="124460"/>
                  </a:lnTo>
                  <a:cubicBezTo>
                    <a:pt x="0" y="55880"/>
                    <a:pt x="55880" y="0"/>
                    <a:pt x="124460" y="0"/>
                  </a:cubicBezTo>
                  <a:lnTo>
                    <a:pt x="3994495" y="0"/>
                  </a:lnTo>
                  <a:cubicBezTo>
                    <a:pt x="4063076" y="0"/>
                    <a:pt x="4118956" y="55880"/>
                    <a:pt x="4118956" y="124460"/>
                  </a:cubicBezTo>
                  <a:lnTo>
                    <a:pt x="4118956" y="535940"/>
                  </a:lnTo>
                  <a:cubicBezTo>
                    <a:pt x="4118956" y="604520"/>
                    <a:pt x="4063076" y="660400"/>
                    <a:pt x="3994495" y="660400"/>
                  </a:cubicBezTo>
                  <a:close/>
                </a:path>
              </a:pathLst>
            </a:custGeom>
            <a:solidFill>
              <a:srgbClr val="264C3D"/>
            </a:solidFill>
          </p:spPr>
        </p:sp>
      </p:grpSp>
      <p:sp>
        <p:nvSpPr>
          <p:cNvPr id="11" name="TextBox 11"/>
          <p:cNvSpPr txBox="1"/>
          <p:nvPr/>
        </p:nvSpPr>
        <p:spPr>
          <a:xfrm>
            <a:off x="7479321" y="2703871"/>
            <a:ext cx="3673981" cy="538609"/>
          </a:xfrm>
          <a:prstGeom prst="rect">
            <a:avLst/>
          </a:prstGeom>
        </p:spPr>
        <p:txBody>
          <a:bodyPr wrap="square" lIns="0" tIns="0" rIns="0" bIns="0" rtlCol="0" anchor="t">
            <a:spAutoFit/>
          </a:bodyPr>
          <a:lstStyle/>
          <a:p>
            <a:pPr marL="172729" lvl="1" algn="ctr">
              <a:lnSpc>
                <a:spcPts val="2080"/>
              </a:lnSpc>
            </a:pPr>
            <a:r>
              <a:rPr lang="en-US" sz="2400" spc="-16" dirty="0" smtClean="0">
                <a:solidFill>
                  <a:srgbClr val="DDBC78"/>
                </a:solidFill>
                <a:latin typeface="Inknut Antiqua Medium Bold"/>
              </a:rPr>
              <a:t>1. </a:t>
            </a:r>
            <a:r>
              <a:rPr lang="en-US" sz="2400" spc="-16" dirty="0" err="1" smtClean="0">
                <a:solidFill>
                  <a:srgbClr val="DDBC78"/>
                </a:solidFill>
                <a:latin typeface="Inknut Antiqua Medium Bold"/>
              </a:rPr>
              <a:t>Alertas</a:t>
            </a:r>
            <a:r>
              <a:rPr lang="en-US" sz="2400" spc="-16" dirty="0" smtClean="0">
                <a:solidFill>
                  <a:srgbClr val="DDBC78"/>
                </a:solidFill>
                <a:latin typeface="Inknut Antiqua Medium Bold"/>
              </a:rPr>
              <a:t> </a:t>
            </a:r>
            <a:r>
              <a:rPr lang="en-US" sz="2400" spc="-16" dirty="0">
                <a:solidFill>
                  <a:srgbClr val="DDBC78"/>
                </a:solidFill>
                <a:latin typeface="Inknut Antiqua Medium Bold"/>
              </a:rPr>
              <a:t>de  </a:t>
            </a:r>
            <a:r>
              <a:rPr lang="en-US" sz="2400" spc="-16" dirty="0" err="1">
                <a:solidFill>
                  <a:srgbClr val="DDBC78"/>
                </a:solidFill>
                <a:latin typeface="Inknut Antiqua Medium Bold"/>
              </a:rPr>
              <a:t>información</a:t>
            </a:r>
            <a:r>
              <a:rPr lang="en-US" sz="2400" spc="-16" dirty="0">
                <a:solidFill>
                  <a:srgbClr val="DDBC78"/>
                </a:solidFill>
                <a:latin typeface="Inknut Antiqua Medium Bold"/>
              </a:rPr>
              <a:t> en </a:t>
            </a:r>
            <a:r>
              <a:rPr lang="en-US" sz="2400" spc="-16" dirty="0" err="1">
                <a:solidFill>
                  <a:srgbClr val="DDBC78"/>
                </a:solidFill>
                <a:latin typeface="Inknut Antiqua Medium Bold"/>
              </a:rPr>
              <a:t>tiempo</a:t>
            </a:r>
            <a:r>
              <a:rPr lang="en-US" sz="2400" spc="-16" dirty="0">
                <a:solidFill>
                  <a:srgbClr val="DDBC78"/>
                </a:solidFill>
                <a:latin typeface="Inknut Antiqua Medium Bold"/>
              </a:rPr>
              <a:t> real</a:t>
            </a:r>
          </a:p>
        </p:txBody>
      </p:sp>
      <p:sp>
        <p:nvSpPr>
          <p:cNvPr id="12" name="TextBox 12"/>
          <p:cNvSpPr txBox="1"/>
          <p:nvPr/>
        </p:nvSpPr>
        <p:spPr>
          <a:xfrm>
            <a:off x="1903206" y="6183087"/>
            <a:ext cx="3536302" cy="269304"/>
          </a:xfrm>
          <a:prstGeom prst="rect">
            <a:avLst/>
          </a:prstGeom>
        </p:spPr>
        <p:txBody>
          <a:bodyPr wrap="square" lIns="0" tIns="0" rIns="0" bIns="0" rtlCol="0" anchor="t">
            <a:spAutoFit/>
          </a:bodyPr>
          <a:lstStyle/>
          <a:p>
            <a:pPr>
              <a:lnSpc>
                <a:spcPts val="2080"/>
              </a:lnSpc>
            </a:pPr>
            <a:r>
              <a:rPr lang="en-US" sz="2400" spc="-16" dirty="0">
                <a:solidFill>
                  <a:srgbClr val="DDBC78"/>
                </a:solidFill>
                <a:latin typeface="Inknut Antiqua Medium Bold"/>
              </a:rPr>
              <a:t>3. </a:t>
            </a:r>
            <a:r>
              <a:rPr lang="en-US" sz="2400" spc="-16" dirty="0" smtClean="0">
                <a:solidFill>
                  <a:srgbClr val="DDBC78"/>
                </a:solidFill>
                <a:latin typeface="Inknut Antiqua Medium Bold"/>
              </a:rPr>
              <a:t>Bases </a:t>
            </a:r>
            <a:r>
              <a:rPr lang="en-US" sz="2400" spc="-16" dirty="0">
                <a:solidFill>
                  <a:srgbClr val="DDBC78"/>
                </a:solidFill>
                <a:latin typeface="Inknut Antiqua Medium Bold"/>
              </a:rPr>
              <a:t>de </a:t>
            </a:r>
            <a:r>
              <a:rPr lang="en-US" sz="2400" spc="-16" dirty="0" err="1">
                <a:solidFill>
                  <a:srgbClr val="DDBC78"/>
                </a:solidFill>
                <a:latin typeface="Inknut Antiqua Medium Bold"/>
              </a:rPr>
              <a:t>datos</a:t>
            </a:r>
            <a:r>
              <a:rPr lang="en-US" sz="2400" spc="-16" dirty="0">
                <a:solidFill>
                  <a:srgbClr val="DDBC78"/>
                </a:solidFill>
                <a:latin typeface="Inknut Antiqua Medium Bold"/>
              </a:rPr>
              <a:t> </a:t>
            </a:r>
            <a:r>
              <a:rPr lang="es-ES_tradnl" sz="2400" spc="-16" dirty="0" smtClean="0">
                <a:solidFill>
                  <a:srgbClr val="DDBC78"/>
                </a:solidFill>
                <a:latin typeface="Inknut Antiqua Medium Bold"/>
              </a:rPr>
              <a:t>históricos</a:t>
            </a:r>
            <a:endParaRPr lang="es-ES_tradnl" sz="2400" spc="-16" dirty="0">
              <a:solidFill>
                <a:srgbClr val="DDBC78"/>
              </a:solidFill>
              <a:latin typeface="Inknut Antiqua Medium Bold"/>
            </a:endParaRPr>
          </a:p>
        </p:txBody>
      </p:sp>
      <p:sp>
        <p:nvSpPr>
          <p:cNvPr id="13" name="TextBox 13"/>
          <p:cNvSpPr txBox="1"/>
          <p:nvPr/>
        </p:nvSpPr>
        <p:spPr>
          <a:xfrm>
            <a:off x="7470652" y="4592661"/>
            <a:ext cx="3682650" cy="538609"/>
          </a:xfrm>
          <a:prstGeom prst="rect">
            <a:avLst/>
          </a:prstGeom>
        </p:spPr>
        <p:txBody>
          <a:bodyPr lIns="0" tIns="0" rIns="0" bIns="0" rtlCol="0" anchor="t">
            <a:spAutoFit/>
          </a:bodyPr>
          <a:lstStyle/>
          <a:p>
            <a:pPr algn="ctr">
              <a:lnSpc>
                <a:spcPts val="2080"/>
              </a:lnSpc>
            </a:pPr>
            <a:r>
              <a:rPr lang="en-US" sz="2000" spc="-16" dirty="0">
                <a:solidFill>
                  <a:srgbClr val="50603F"/>
                </a:solidFill>
                <a:latin typeface="Inknut Antiqua Medium Bold"/>
              </a:rPr>
              <a:t>2. </a:t>
            </a:r>
            <a:r>
              <a:rPr lang="en-US" sz="2000" spc="-16" dirty="0" err="1">
                <a:solidFill>
                  <a:srgbClr val="50603F"/>
                </a:solidFill>
                <a:latin typeface="Inknut Antiqua Medium Bold"/>
              </a:rPr>
              <a:t>Pronósticos</a:t>
            </a:r>
            <a:r>
              <a:rPr lang="en-US" sz="2000" spc="-16" dirty="0">
                <a:solidFill>
                  <a:srgbClr val="50603F"/>
                </a:solidFill>
                <a:latin typeface="Inknut Antiqua Medium Bold"/>
              </a:rPr>
              <a:t> </a:t>
            </a:r>
            <a:r>
              <a:rPr lang="en-US" sz="2000" spc="-16" dirty="0" err="1">
                <a:solidFill>
                  <a:srgbClr val="50603F"/>
                </a:solidFill>
                <a:latin typeface="Inknut Antiqua Medium Bold"/>
              </a:rPr>
              <a:t>diarios</a:t>
            </a:r>
            <a:r>
              <a:rPr lang="en-US" sz="2000" spc="-16" dirty="0">
                <a:solidFill>
                  <a:srgbClr val="50603F"/>
                </a:solidFill>
                <a:latin typeface="Inknut Antiqua Medium Bold"/>
              </a:rPr>
              <a:t> y </a:t>
            </a:r>
            <a:r>
              <a:rPr lang="en-US" sz="2000" spc="-16" dirty="0" err="1">
                <a:solidFill>
                  <a:srgbClr val="50603F"/>
                </a:solidFill>
                <a:latin typeface="Inknut Antiqua Medium Bold"/>
              </a:rPr>
              <a:t>boletines</a:t>
            </a:r>
            <a:r>
              <a:rPr lang="en-US" sz="2000" spc="-16" dirty="0">
                <a:solidFill>
                  <a:srgbClr val="50603F"/>
                </a:solidFill>
                <a:latin typeface="Inknut Antiqua Medium Bold"/>
              </a:rPr>
              <a:t> </a:t>
            </a:r>
            <a:r>
              <a:rPr lang="en-US" sz="2000" spc="-16" dirty="0" err="1">
                <a:solidFill>
                  <a:srgbClr val="50603F"/>
                </a:solidFill>
                <a:latin typeface="Inknut Antiqua Medium Bold"/>
              </a:rPr>
              <a:t>sobre</a:t>
            </a:r>
            <a:r>
              <a:rPr lang="en-US" sz="2000" spc="-16" dirty="0">
                <a:solidFill>
                  <a:srgbClr val="50603F"/>
                </a:solidFill>
                <a:latin typeface="Inknut Antiqua Medium Bold"/>
              </a:rPr>
              <a:t> </a:t>
            </a:r>
            <a:r>
              <a:rPr lang="en-US" sz="2000" spc="-16" dirty="0" err="1">
                <a:solidFill>
                  <a:srgbClr val="50603F"/>
                </a:solidFill>
                <a:latin typeface="Inknut Antiqua Medium Bold"/>
              </a:rPr>
              <a:t>temporadas</a:t>
            </a:r>
            <a:r>
              <a:rPr lang="en-US" sz="2000" spc="-16" dirty="0">
                <a:solidFill>
                  <a:srgbClr val="50603F"/>
                </a:solidFill>
                <a:latin typeface="Inknut Antiqua Medium Bold"/>
              </a:rPr>
              <a:t> </a:t>
            </a:r>
            <a:r>
              <a:rPr lang="en-US" sz="2000" spc="-16" dirty="0" err="1">
                <a:solidFill>
                  <a:srgbClr val="50603F"/>
                </a:solidFill>
                <a:latin typeface="Inknut Antiqua Medium Bold"/>
              </a:rPr>
              <a:t>especiales</a:t>
            </a:r>
            <a:endParaRPr lang="en-US" sz="2000" spc="-16" dirty="0">
              <a:solidFill>
                <a:srgbClr val="50603F"/>
              </a:solidFill>
              <a:latin typeface="Inknut Antiqua Medium Bold"/>
            </a:endParaRPr>
          </a:p>
        </p:txBody>
      </p:sp>
      <p:sp>
        <p:nvSpPr>
          <p:cNvPr id="14" name="TextBox 14"/>
          <p:cNvSpPr txBox="1"/>
          <p:nvPr/>
        </p:nvSpPr>
        <p:spPr>
          <a:xfrm>
            <a:off x="217714" y="192740"/>
            <a:ext cx="7980973" cy="500137"/>
          </a:xfrm>
          <a:prstGeom prst="rect">
            <a:avLst/>
          </a:prstGeom>
        </p:spPr>
        <p:txBody>
          <a:bodyPr lIns="0" tIns="0" rIns="0" bIns="0" rtlCol="0" anchor="t">
            <a:spAutoFit/>
          </a:bodyPr>
          <a:lstStyle/>
          <a:p>
            <a:pPr algn="ctr">
              <a:lnSpc>
                <a:spcPts val="3920"/>
              </a:lnSpc>
            </a:pPr>
            <a:r>
              <a:rPr lang="en-US" sz="2799" spc="27" dirty="0">
                <a:solidFill>
                  <a:srgbClr val="50603F"/>
                </a:solidFill>
                <a:latin typeface="Aileron Heavy Bold" panose="020B0604020202020204" charset="0"/>
              </a:rPr>
              <a:t>SISTEMAS DE ALERTA BOGOT</a:t>
            </a:r>
            <a:r>
              <a:rPr lang="en-US" sz="2799" b="1" spc="27" dirty="0">
                <a:solidFill>
                  <a:srgbClr val="50603F"/>
                </a:solidFill>
                <a:latin typeface="Aileron Heavy Bold" panose="020B0604020202020204" charset="0"/>
              </a:rPr>
              <a:t>À</a:t>
            </a:r>
          </a:p>
        </p:txBody>
      </p:sp>
      <p:pic>
        <p:nvPicPr>
          <p:cNvPr id="16" name="Picture 16"/>
          <p:cNvPicPr>
            <a:picLocks noChangeAspect="1"/>
          </p:cNvPicPr>
          <p:nvPr/>
        </p:nvPicPr>
        <p:blipFill>
          <a:blip r:embed="rId2"/>
          <a:srcRect/>
          <a:stretch>
            <a:fillRect/>
          </a:stretch>
        </p:blipFill>
        <p:spPr>
          <a:xfrm>
            <a:off x="685800" y="803155"/>
            <a:ext cx="6089049" cy="4844394"/>
          </a:xfrm>
          <a:prstGeom prst="rect">
            <a:avLst/>
          </a:prstGeom>
        </p:spPr>
      </p:pic>
      <p:sp>
        <p:nvSpPr>
          <p:cNvPr id="15" name="Cerrar llave 14">
            <a:extLst>
              <a:ext uri="{FF2B5EF4-FFF2-40B4-BE49-F238E27FC236}">
                <a16:creationId xmlns="" xmlns:a16="http://schemas.microsoft.com/office/drawing/2014/main" id="{781E4EE7-C212-4EDA-B787-8A46A84F6FDD}"/>
              </a:ext>
            </a:extLst>
          </p:cNvPr>
          <p:cNvSpPr/>
          <p:nvPr/>
        </p:nvSpPr>
        <p:spPr>
          <a:xfrm>
            <a:off x="6555015" y="1454011"/>
            <a:ext cx="206830" cy="2888515"/>
          </a:xfrm>
          <a:prstGeom prst="rightBrace">
            <a:avLst/>
          </a:prstGeom>
          <a:noFill/>
          <a:ln w="38100">
            <a:solidFill>
              <a:srgbClr val="00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sz="1200">
              <a:noFill/>
            </a:endParaRPr>
          </a:p>
        </p:txBody>
      </p:sp>
      <p:sp>
        <p:nvSpPr>
          <p:cNvPr id="18" name="Cerrar llave 17">
            <a:extLst>
              <a:ext uri="{FF2B5EF4-FFF2-40B4-BE49-F238E27FC236}">
                <a16:creationId xmlns="" xmlns:a16="http://schemas.microsoft.com/office/drawing/2014/main" id="{D3C50031-D8F9-4EDB-A658-1B53A162FACF}"/>
              </a:ext>
            </a:extLst>
          </p:cNvPr>
          <p:cNvSpPr/>
          <p:nvPr/>
        </p:nvSpPr>
        <p:spPr>
          <a:xfrm>
            <a:off x="6587078" y="4492045"/>
            <a:ext cx="206830" cy="782287"/>
          </a:xfrm>
          <a:prstGeom prst="rightBrace">
            <a:avLst/>
          </a:prstGeom>
          <a:noFill/>
          <a:ln w="38100">
            <a:solidFill>
              <a:srgbClr val="00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sz="1200">
              <a:noFill/>
            </a:endParaRPr>
          </a:p>
        </p:txBody>
      </p:sp>
      <p:sp>
        <p:nvSpPr>
          <p:cNvPr id="23" name="Cerrar llave 22">
            <a:extLst>
              <a:ext uri="{FF2B5EF4-FFF2-40B4-BE49-F238E27FC236}">
                <a16:creationId xmlns="" xmlns:a16="http://schemas.microsoft.com/office/drawing/2014/main" id="{363B138A-F267-46CB-B1F6-AB20648C65E1}"/>
              </a:ext>
            </a:extLst>
          </p:cNvPr>
          <p:cNvSpPr/>
          <p:nvPr/>
        </p:nvSpPr>
        <p:spPr>
          <a:xfrm rot="5400000">
            <a:off x="3733800" y="2999375"/>
            <a:ext cx="206831" cy="5642431"/>
          </a:xfrm>
          <a:prstGeom prst="rightBrace">
            <a:avLst/>
          </a:prstGeom>
          <a:noFill/>
          <a:ln w="38100">
            <a:solidFill>
              <a:srgbClr val="00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sz="1200">
              <a:noFill/>
            </a:endParaRPr>
          </a:p>
        </p:txBody>
      </p:sp>
      <p:sp>
        <p:nvSpPr>
          <p:cNvPr id="17" name="CuadroTexto 16">
            <a:extLst>
              <a:ext uri="{FF2B5EF4-FFF2-40B4-BE49-F238E27FC236}">
                <a16:creationId xmlns="" xmlns:a16="http://schemas.microsoft.com/office/drawing/2014/main" id="{BE91E904-8813-44A3-A04A-BAC841354CED}"/>
              </a:ext>
            </a:extLst>
          </p:cNvPr>
          <p:cNvSpPr txBox="1"/>
          <p:nvPr/>
        </p:nvSpPr>
        <p:spPr>
          <a:xfrm>
            <a:off x="7748958" y="5995563"/>
            <a:ext cx="3404344" cy="584775"/>
          </a:xfrm>
          <a:prstGeom prst="rect">
            <a:avLst/>
          </a:prstGeom>
          <a:noFill/>
        </p:spPr>
        <p:txBody>
          <a:bodyPr wrap="square" rtlCol="0">
            <a:spAutoFit/>
          </a:bodyPr>
          <a:lstStyle/>
          <a:p>
            <a:pPr algn="ctr"/>
            <a:r>
              <a:rPr lang="es-ES" sz="1600" dirty="0"/>
              <a:t>Para mayor información consulte  </a:t>
            </a:r>
            <a:r>
              <a:rPr lang="es-ES" sz="1600" dirty="0" smtClean="0">
                <a:hlinkClick r:id="rId3"/>
              </a:rPr>
              <a:t>www.idiger.gov.co</a:t>
            </a:r>
            <a:endParaRPr lang="es-ES" sz="1600" dirty="0"/>
          </a:p>
        </p:txBody>
      </p:sp>
      <p:grpSp>
        <p:nvGrpSpPr>
          <p:cNvPr id="21" name="Agrupar 20"/>
          <p:cNvGrpSpPr/>
          <p:nvPr/>
        </p:nvGrpSpPr>
        <p:grpSpPr>
          <a:xfrm>
            <a:off x="-1067538" y="2"/>
            <a:ext cx="13259538" cy="728113"/>
            <a:chOff x="-1067538" y="2"/>
            <a:chExt cx="13259538" cy="728113"/>
          </a:xfrm>
        </p:grpSpPr>
        <p:pic>
          <p:nvPicPr>
            <p:cNvPr id="22" name="Imagen 21"/>
            <p:cNvPicPr>
              <a:picLocks noChangeAspect="1"/>
            </p:cNvPicPr>
            <p:nvPr/>
          </p:nvPicPr>
          <p:blipFill>
            <a:blip r:embed="rId4"/>
            <a:stretch>
              <a:fillRect/>
            </a:stretch>
          </p:blipFill>
          <p:spPr>
            <a:xfrm>
              <a:off x="0" y="2"/>
              <a:ext cx="12192000" cy="690408"/>
            </a:xfrm>
            <a:prstGeom prst="rect">
              <a:avLst/>
            </a:prstGeom>
          </p:spPr>
        </p:pic>
        <p:sp>
          <p:nvSpPr>
            <p:cNvPr id="24" name="Rectángulo 23"/>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25" name="Rectángulo 24"/>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spTree>
    <p:extLst>
      <p:ext uri="{BB962C8B-B14F-4D97-AF65-F5344CB8AC3E}">
        <p14:creationId xmlns:p14="http://schemas.microsoft.com/office/powerpoint/2010/main" val="1292043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 calcmode="lin" valueType="num">
                                      <p:cBhvr>
                                        <p:cTn id="29" dur="500" fill="hold"/>
                                        <p:tgtEl>
                                          <p:spTgt spid="18"/>
                                        </p:tgtEl>
                                        <p:attrNameLst>
                                          <p:attrName>style.rotation</p:attrName>
                                        </p:attrNameLst>
                                      </p:cBhvr>
                                      <p:tavLst>
                                        <p:tav tm="0">
                                          <p:val>
                                            <p:fltVal val="360"/>
                                          </p:val>
                                        </p:tav>
                                        <p:tav tm="100000">
                                          <p:val>
                                            <p:fltVal val="0"/>
                                          </p:val>
                                        </p:tav>
                                      </p:tavLst>
                                    </p:anim>
                                    <p:animEffect transition="in" filter="fade">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inVertical)">
                                      <p:cBhvr>
                                        <p:cTn id="35" dur="500"/>
                                        <p:tgtEl>
                                          <p:spTgt spid="4"/>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p:tgtEl>
                                          <p:spTgt spid="23"/>
                                        </p:tgtEl>
                                        <p:attrNameLst>
                                          <p:attrName>ppt_y</p:attrName>
                                        </p:attrNameLst>
                                      </p:cBhvr>
                                      <p:tavLst>
                                        <p:tav tm="0">
                                          <p:val>
                                            <p:strVal val="#ppt_y+#ppt_h*1.125000"/>
                                          </p:val>
                                        </p:tav>
                                        <p:tav tm="100000">
                                          <p:val>
                                            <p:strVal val="#ppt_y"/>
                                          </p:val>
                                        </p:tav>
                                      </p:tavLst>
                                    </p:anim>
                                    <p:animEffect transition="in" filter="wipe(up)">
                                      <p:cBhvr>
                                        <p:cTn id="44" dur="500"/>
                                        <p:tgtEl>
                                          <p:spTgt spid="23"/>
                                        </p:tgtEl>
                                      </p:cBhvr>
                                    </p:animEffect>
                                  </p:childTnLst>
                                </p:cTn>
                              </p:par>
                              <p:par>
                                <p:cTn id="45" presetID="12" presetClass="entr" presetSubtype="4"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p:tgtEl>
                                          <p:spTgt spid="6"/>
                                        </p:tgtEl>
                                        <p:attrNameLst>
                                          <p:attrName>ppt_y</p:attrName>
                                        </p:attrNameLst>
                                      </p:cBhvr>
                                      <p:tavLst>
                                        <p:tav tm="0">
                                          <p:val>
                                            <p:strVal val="#ppt_y+#ppt_h*1.125000"/>
                                          </p:val>
                                        </p:tav>
                                        <p:tav tm="100000">
                                          <p:val>
                                            <p:strVal val="#ppt_y"/>
                                          </p:val>
                                        </p:tav>
                                      </p:tavLst>
                                    </p:anim>
                                    <p:animEffect transition="in" filter="wipe(up)">
                                      <p:cBhvr>
                                        <p:cTn id="4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animBg="1"/>
      <p:bldP spid="18"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463365" y="62803"/>
            <a:ext cx="9526215" cy="523220"/>
          </a:xfrm>
          <a:prstGeom prst="rect">
            <a:avLst/>
          </a:prstGeom>
          <a:noFill/>
          <a:effectLst/>
        </p:spPr>
        <p:txBody>
          <a:bodyPr wrap="square">
            <a:spAutoFit/>
          </a:bodyPr>
          <a:lstStyle/>
          <a:p>
            <a:pPr algn="ctr"/>
            <a:r>
              <a:rPr lang="es-CO" sz="2800" b="1" dirty="0">
                <a:solidFill>
                  <a:schemeClr val="bg1"/>
                </a:solidFill>
                <a:latin typeface="Arial" panose="020B0604020202020204" pitchFamily="34" charset="0"/>
                <a:cs typeface="Arial" panose="020B0604020202020204" pitchFamily="34" charset="0"/>
              </a:rPr>
              <a:t>Plan de contingencia 2</a:t>
            </a:r>
            <a:r>
              <a:rPr lang="es-CO" sz="2800" b="1" baseline="30000" dirty="0">
                <a:solidFill>
                  <a:schemeClr val="bg1"/>
                </a:solidFill>
                <a:latin typeface="Arial" panose="020B0604020202020204" pitchFamily="34" charset="0"/>
                <a:cs typeface="Arial" panose="020B0604020202020204" pitchFamily="34" charset="0"/>
              </a:rPr>
              <a:t>da</a:t>
            </a:r>
            <a:r>
              <a:rPr lang="es-CO" sz="2800" b="1" dirty="0">
                <a:solidFill>
                  <a:schemeClr val="bg1"/>
                </a:solidFill>
                <a:latin typeface="Arial" panose="020B0604020202020204" pitchFamily="34" charset="0"/>
                <a:cs typeface="Arial" panose="020B0604020202020204" pitchFamily="34" charset="0"/>
              </a:rPr>
              <a:t> temporada de lluvias</a:t>
            </a:r>
          </a:p>
        </p:txBody>
      </p:sp>
      <p:sp>
        <p:nvSpPr>
          <p:cNvPr id="11" name="Rectángulo 10"/>
          <p:cNvSpPr/>
          <p:nvPr/>
        </p:nvSpPr>
        <p:spPr>
          <a:xfrm>
            <a:off x="2548350" y="413411"/>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sp>
        <p:nvSpPr>
          <p:cNvPr id="2" name="CuadroTexto 1"/>
          <p:cNvSpPr txBox="1"/>
          <p:nvPr/>
        </p:nvSpPr>
        <p:spPr>
          <a:xfrm>
            <a:off x="7560806" y="1136738"/>
            <a:ext cx="3251200" cy="338554"/>
          </a:xfrm>
          <a:prstGeom prst="rect">
            <a:avLst/>
          </a:prstGeom>
          <a:solidFill>
            <a:schemeClr val="accent6">
              <a:lumMod val="20000"/>
              <a:lumOff val="80000"/>
              <a:alpha val="50000"/>
            </a:schemeClr>
          </a:solidFill>
        </p:spPr>
        <p:txBody>
          <a:bodyPr wrap="square" rtlCol="0">
            <a:spAutoFit/>
          </a:bodyPr>
          <a:lstStyle/>
          <a:p>
            <a:pPr algn="ctr"/>
            <a:r>
              <a:rPr lang="es-CO" sz="1600" b="1" dirty="0">
                <a:effectLst>
                  <a:outerShdw blurRad="38100" dist="38100" dir="2700000" algn="tl">
                    <a:srgbClr val="000000">
                      <a:alpha val="43137"/>
                    </a:srgbClr>
                  </a:outerShdw>
                </a:effectLst>
              </a:rPr>
              <a:t>Servicios y funciones de respuesta</a:t>
            </a:r>
          </a:p>
        </p:txBody>
      </p:sp>
      <p:pic>
        <p:nvPicPr>
          <p:cNvPr id="5" name="Imagen 4"/>
          <p:cNvPicPr>
            <a:picLocks noChangeAspect="1"/>
          </p:cNvPicPr>
          <p:nvPr/>
        </p:nvPicPr>
        <p:blipFill>
          <a:blip r:embed="rId3"/>
          <a:stretch>
            <a:fillRect/>
          </a:stretch>
        </p:blipFill>
        <p:spPr>
          <a:xfrm>
            <a:off x="6502293" y="1865049"/>
            <a:ext cx="5560328" cy="3021725"/>
          </a:xfrm>
          <a:prstGeom prst="rect">
            <a:avLst/>
          </a:prstGeom>
          <a:ln>
            <a:solidFill>
              <a:schemeClr val="tx1"/>
            </a:solidFill>
          </a:ln>
        </p:spPr>
      </p:pic>
      <p:pic>
        <p:nvPicPr>
          <p:cNvPr id="9" name="Imagen 8"/>
          <p:cNvPicPr>
            <a:picLocks noChangeAspect="1"/>
          </p:cNvPicPr>
          <p:nvPr/>
        </p:nvPicPr>
        <p:blipFill rotWithShape="1">
          <a:blip r:embed="rId4"/>
          <a:srcRect r="-882"/>
          <a:stretch/>
        </p:blipFill>
        <p:spPr>
          <a:xfrm>
            <a:off x="125257" y="1672952"/>
            <a:ext cx="6378716" cy="3360653"/>
          </a:xfrm>
          <a:prstGeom prst="rect">
            <a:avLst/>
          </a:prstGeom>
        </p:spPr>
      </p:pic>
      <p:sp>
        <p:nvSpPr>
          <p:cNvPr id="12" name="CuadroTexto 11"/>
          <p:cNvSpPr txBox="1"/>
          <p:nvPr/>
        </p:nvSpPr>
        <p:spPr>
          <a:xfrm>
            <a:off x="1325277" y="1136738"/>
            <a:ext cx="2786743" cy="338554"/>
          </a:xfrm>
          <a:prstGeom prst="rect">
            <a:avLst/>
          </a:prstGeom>
          <a:solidFill>
            <a:schemeClr val="accent6">
              <a:lumMod val="20000"/>
              <a:lumOff val="80000"/>
              <a:alpha val="50000"/>
            </a:schemeClr>
          </a:solidFill>
        </p:spPr>
        <p:txBody>
          <a:bodyPr wrap="square" rtlCol="0">
            <a:spAutoFit/>
          </a:bodyPr>
          <a:lstStyle/>
          <a:p>
            <a:pPr algn="ctr"/>
            <a:r>
              <a:rPr lang="es-CO" sz="1600" b="1" dirty="0">
                <a:effectLst>
                  <a:outerShdw blurRad="38100" dist="38100" dir="2700000" algn="tl">
                    <a:srgbClr val="000000">
                      <a:alpha val="43137"/>
                    </a:srgbClr>
                  </a:outerShdw>
                </a:effectLst>
              </a:rPr>
              <a:t>Niveles de Coordinación</a:t>
            </a:r>
          </a:p>
        </p:txBody>
      </p:sp>
      <p:pic>
        <p:nvPicPr>
          <p:cNvPr id="13" name="Imagen 12" descr="../Desktop/IDIGER%201.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6156" y="5667848"/>
            <a:ext cx="1622097" cy="924074"/>
          </a:xfrm>
          <a:prstGeom prst="rect">
            <a:avLst/>
          </a:prstGeom>
          <a:noFill/>
          <a:ln>
            <a:noFill/>
          </a:ln>
        </p:spPr>
      </p:pic>
      <p:sp>
        <p:nvSpPr>
          <p:cNvPr id="17" name="CuadroTexto 16"/>
          <p:cNvSpPr txBox="1"/>
          <p:nvPr/>
        </p:nvSpPr>
        <p:spPr>
          <a:xfrm>
            <a:off x="346029" y="5180193"/>
            <a:ext cx="1944913" cy="338554"/>
          </a:xfrm>
          <a:prstGeom prst="rect">
            <a:avLst/>
          </a:prstGeom>
          <a:solidFill>
            <a:schemeClr val="accent6">
              <a:lumMod val="20000"/>
              <a:lumOff val="80000"/>
              <a:alpha val="50000"/>
            </a:schemeClr>
          </a:solidFill>
        </p:spPr>
        <p:txBody>
          <a:bodyPr wrap="square" rtlCol="0">
            <a:spAutoFit/>
          </a:bodyPr>
          <a:lstStyle/>
          <a:p>
            <a:pPr algn="ctr"/>
            <a:r>
              <a:rPr lang="es-CO" sz="1600" b="1" dirty="0">
                <a:effectLst>
                  <a:outerShdw blurRad="38100" dist="38100" dir="2700000" algn="tl">
                    <a:srgbClr val="000000">
                      <a:alpha val="43137"/>
                    </a:srgbClr>
                  </a:outerShdw>
                </a:effectLst>
              </a:rPr>
              <a:t>Información Pública</a:t>
            </a:r>
          </a:p>
        </p:txBody>
      </p:sp>
      <p:pic>
        <p:nvPicPr>
          <p:cNvPr id="18" name="Imagen 17" descr="../../../../../../IDIGER%202.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26642" y="5667847"/>
            <a:ext cx="1617638" cy="917077"/>
          </a:xfrm>
          <a:prstGeom prst="rect">
            <a:avLst/>
          </a:prstGeom>
          <a:noFill/>
          <a:ln>
            <a:noFill/>
          </a:ln>
        </p:spPr>
      </p:pic>
      <p:grpSp>
        <p:nvGrpSpPr>
          <p:cNvPr id="20" name="Agrupar 19"/>
          <p:cNvGrpSpPr/>
          <p:nvPr/>
        </p:nvGrpSpPr>
        <p:grpSpPr>
          <a:xfrm>
            <a:off x="-1067538" y="2"/>
            <a:ext cx="13259538" cy="728113"/>
            <a:chOff x="-1067538" y="2"/>
            <a:chExt cx="13259538" cy="728113"/>
          </a:xfrm>
        </p:grpSpPr>
        <p:pic>
          <p:nvPicPr>
            <p:cNvPr id="21" name="Imagen 20"/>
            <p:cNvPicPr>
              <a:picLocks noChangeAspect="1"/>
            </p:cNvPicPr>
            <p:nvPr/>
          </p:nvPicPr>
          <p:blipFill>
            <a:blip r:embed="rId7"/>
            <a:stretch>
              <a:fillRect/>
            </a:stretch>
          </p:blipFill>
          <p:spPr>
            <a:xfrm>
              <a:off x="0" y="2"/>
              <a:ext cx="12192000" cy="690408"/>
            </a:xfrm>
            <a:prstGeom prst="rect">
              <a:avLst/>
            </a:prstGeom>
          </p:spPr>
        </p:pic>
        <p:sp>
          <p:nvSpPr>
            <p:cNvPr id="22" name="Rectángulo 21"/>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23" name="Rectángulo 22"/>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pic>
        <p:nvPicPr>
          <p:cNvPr id="16" name="Imagen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9" name="Imagen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sp>
        <p:nvSpPr>
          <p:cNvPr id="6" name="CuadroTexto 5">
            <a:extLst>
              <a:ext uri="{FF2B5EF4-FFF2-40B4-BE49-F238E27FC236}">
                <a16:creationId xmlns="" xmlns:a16="http://schemas.microsoft.com/office/drawing/2014/main" id="{68D15DE3-BF46-4063-B8BD-245DC34D8906}"/>
              </a:ext>
            </a:extLst>
          </p:cNvPr>
          <p:cNvSpPr txBox="1"/>
          <p:nvPr/>
        </p:nvSpPr>
        <p:spPr>
          <a:xfrm>
            <a:off x="0" y="656885"/>
            <a:ext cx="12192000" cy="461665"/>
          </a:xfrm>
          <a:prstGeom prst="rect">
            <a:avLst/>
          </a:prstGeom>
          <a:noFill/>
        </p:spPr>
        <p:txBody>
          <a:bodyPr wrap="square" rtlCol="0">
            <a:spAutoFit/>
          </a:bodyPr>
          <a:lstStyle/>
          <a:p>
            <a:pPr algn="ctr"/>
            <a:r>
              <a:rPr lang="es-CO" sz="2400" b="1" dirty="0">
                <a:effectLst>
                  <a:outerShdw blurRad="38100" dist="38100" dir="2700000" algn="tl">
                    <a:srgbClr val="000000">
                      <a:alpha val="43137"/>
                    </a:srgbClr>
                  </a:outerShdw>
                </a:effectLst>
              </a:rPr>
              <a:t> PLANES DE ACCIÓN ESPECÍFICOS (TEMPORADA DE LLUVIAS 2021)</a:t>
            </a:r>
          </a:p>
        </p:txBody>
      </p:sp>
      <p:sp>
        <p:nvSpPr>
          <p:cNvPr id="24" name="CuadroTexto 23">
            <a:extLst>
              <a:ext uri="{FF2B5EF4-FFF2-40B4-BE49-F238E27FC236}">
                <a16:creationId xmlns="" xmlns:a16="http://schemas.microsoft.com/office/drawing/2014/main" id="{F8891974-E56F-4BE2-AB7D-01D92F90AE28}"/>
              </a:ext>
            </a:extLst>
          </p:cNvPr>
          <p:cNvSpPr txBox="1"/>
          <p:nvPr/>
        </p:nvSpPr>
        <p:spPr>
          <a:xfrm>
            <a:off x="6816341" y="5025665"/>
            <a:ext cx="4933911" cy="338554"/>
          </a:xfrm>
          <a:prstGeom prst="rect">
            <a:avLst/>
          </a:prstGeom>
          <a:solidFill>
            <a:schemeClr val="accent6">
              <a:lumMod val="20000"/>
              <a:lumOff val="80000"/>
              <a:alpha val="50000"/>
            </a:schemeClr>
          </a:solidFill>
        </p:spPr>
        <p:txBody>
          <a:bodyPr wrap="square" rtlCol="0">
            <a:spAutoFit/>
          </a:bodyPr>
          <a:lstStyle>
            <a:defPPr>
              <a:defRPr lang="es-CO"/>
            </a:defPPr>
            <a:lvl1pPr algn="ctr">
              <a:defRPr sz="1600" b="1">
                <a:effectLst>
                  <a:outerShdw blurRad="38100" dist="38100" dir="2700000" algn="tl">
                    <a:srgbClr val="000000">
                      <a:alpha val="43137"/>
                    </a:srgbClr>
                  </a:outerShdw>
                </a:effectLst>
              </a:defRPr>
            </a:lvl1pPr>
          </a:lstStyle>
          <a:p>
            <a:r>
              <a:rPr lang="es-CO" dirty="0"/>
              <a:t>Planes de respuesta de las entidades</a:t>
            </a:r>
          </a:p>
        </p:txBody>
      </p:sp>
      <p:pic>
        <p:nvPicPr>
          <p:cNvPr id="25" name="Picture 4" descr="Ver las imágenes de origen">
            <a:extLst>
              <a:ext uri="{FF2B5EF4-FFF2-40B4-BE49-F238E27FC236}">
                <a16:creationId xmlns="" xmlns:a16="http://schemas.microsoft.com/office/drawing/2014/main" id="{F486CC5A-72BC-4AE1-9488-64598F1B1926}"/>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r="47132"/>
          <a:stretch/>
        </p:blipFill>
        <p:spPr bwMode="auto">
          <a:xfrm>
            <a:off x="6920443" y="5258387"/>
            <a:ext cx="1268711" cy="75751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Ver las imágenes de origen">
            <a:extLst>
              <a:ext uri="{FF2B5EF4-FFF2-40B4-BE49-F238E27FC236}">
                <a16:creationId xmlns="" xmlns:a16="http://schemas.microsoft.com/office/drawing/2014/main" id="{28BE18CE-177C-49AA-B02F-A6F40C6A9A1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23182" y="5343556"/>
            <a:ext cx="631522" cy="624092"/>
          </a:xfrm>
          <a:prstGeom prst="rect">
            <a:avLst/>
          </a:prstGeom>
          <a:noFill/>
          <a:extLst>
            <a:ext uri="{909E8E84-426E-40DD-AFC4-6F175D3DCCD1}">
              <a14:hiddenFill xmlns:a14="http://schemas.microsoft.com/office/drawing/2010/main">
                <a:solidFill>
                  <a:srgbClr val="FFFFFF"/>
                </a:solidFill>
              </a14:hiddenFill>
            </a:ext>
          </a:extLst>
        </p:spPr>
      </p:pic>
      <p:pic>
        <p:nvPicPr>
          <p:cNvPr id="27" name="Imagen 26">
            <a:extLst>
              <a:ext uri="{FF2B5EF4-FFF2-40B4-BE49-F238E27FC236}">
                <a16:creationId xmlns="" xmlns:a16="http://schemas.microsoft.com/office/drawing/2014/main" id="{31CF476D-113D-4528-8D53-76271B7F8F05}"/>
              </a:ext>
            </a:extLst>
          </p:cNvPr>
          <p:cNvPicPr>
            <a:picLocks noChangeAspect="1"/>
          </p:cNvPicPr>
          <p:nvPr/>
        </p:nvPicPr>
        <p:blipFill>
          <a:blip r:embed="rId12"/>
          <a:stretch>
            <a:fillRect/>
          </a:stretch>
        </p:blipFill>
        <p:spPr>
          <a:xfrm>
            <a:off x="6549669" y="6038314"/>
            <a:ext cx="783443" cy="555809"/>
          </a:xfrm>
          <a:prstGeom prst="rect">
            <a:avLst/>
          </a:prstGeom>
        </p:spPr>
      </p:pic>
      <p:pic>
        <p:nvPicPr>
          <p:cNvPr id="28" name="Picture 2" descr="Ver las imágenes de origen">
            <a:extLst>
              <a:ext uri="{FF2B5EF4-FFF2-40B4-BE49-F238E27FC236}">
                <a16:creationId xmlns="" xmlns:a16="http://schemas.microsoft.com/office/drawing/2014/main" id="{0CD87F5E-407B-4225-931E-F68E74FFB48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624950" y="5315115"/>
            <a:ext cx="647355" cy="652533"/>
          </a:xfrm>
          <a:prstGeom prst="rect">
            <a:avLst/>
          </a:prstGeom>
          <a:noFill/>
          <a:extLst>
            <a:ext uri="{909E8E84-426E-40DD-AFC4-6F175D3DCCD1}">
              <a14:hiddenFill xmlns:a14="http://schemas.microsoft.com/office/drawing/2010/main">
                <a:solidFill>
                  <a:srgbClr val="FFFFFF"/>
                </a:solidFill>
              </a14:hiddenFill>
            </a:ext>
          </a:extLst>
        </p:spPr>
      </p:pic>
      <p:pic>
        <p:nvPicPr>
          <p:cNvPr id="29" name="Imagen 28">
            <a:extLst>
              <a:ext uri="{FF2B5EF4-FFF2-40B4-BE49-F238E27FC236}">
                <a16:creationId xmlns="" xmlns:a16="http://schemas.microsoft.com/office/drawing/2014/main" id="{1C7BDB16-8C3E-4660-A18A-ECFA1A07676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100416" y="5315115"/>
            <a:ext cx="922495" cy="712837"/>
          </a:xfrm>
          <a:prstGeom prst="rect">
            <a:avLst/>
          </a:prstGeom>
        </p:spPr>
      </p:pic>
      <p:pic>
        <p:nvPicPr>
          <p:cNvPr id="30" name="Imagen 29">
            <a:extLst>
              <a:ext uri="{FF2B5EF4-FFF2-40B4-BE49-F238E27FC236}">
                <a16:creationId xmlns="" xmlns:a16="http://schemas.microsoft.com/office/drawing/2014/main" id="{C2F76073-BCB4-4ACE-AE10-AEBDB85777C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860535" y="5312116"/>
            <a:ext cx="632474" cy="618293"/>
          </a:xfrm>
          <a:prstGeom prst="rect">
            <a:avLst/>
          </a:prstGeom>
        </p:spPr>
      </p:pic>
      <p:pic>
        <p:nvPicPr>
          <p:cNvPr id="31" name="Picture 2" descr="Acueducto no prestará servicio de agua potable en Teusaquillo |  Bogota.gov.co">
            <a:extLst>
              <a:ext uri="{FF2B5EF4-FFF2-40B4-BE49-F238E27FC236}">
                <a16:creationId xmlns="" xmlns:a16="http://schemas.microsoft.com/office/drawing/2014/main" id="{24102347-3B9C-4A19-86E8-59E4C2A79A01}"/>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18820" t="6526" r="18755" b="6077"/>
          <a:stretch/>
        </p:blipFill>
        <p:spPr bwMode="auto">
          <a:xfrm>
            <a:off x="9005957" y="5370481"/>
            <a:ext cx="737617" cy="58058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IDIGER | Red Empresarial de Seguridad Vial">
            <a:extLst>
              <a:ext uri="{FF2B5EF4-FFF2-40B4-BE49-F238E27FC236}">
                <a16:creationId xmlns="" xmlns:a16="http://schemas.microsoft.com/office/drawing/2014/main" id="{DD12E156-6EAD-4654-ACBB-6292CB50E89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221183" y="6070903"/>
            <a:ext cx="1479573" cy="523220"/>
          </a:xfrm>
          <a:prstGeom prst="rect">
            <a:avLst/>
          </a:prstGeom>
          <a:noFill/>
          <a:extLst>
            <a:ext uri="{909E8E84-426E-40DD-AFC4-6F175D3DCCD1}">
              <a14:hiddenFill xmlns:a14="http://schemas.microsoft.com/office/drawing/2010/main">
                <a:solidFill>
                  <a:srgbClr val="FFFFFF"/>
                </a:solidFill>
              </a14:hiddenFill>
            </a:ext>
          </a:extLst>
        </p:spPr>
      </p:pic>
      <p:pic>
        <p:nvPicPr>
          <p:cNvPr id="33" name="Imagen 32">
            <a:extLst>
              <a:ext uri="{FF2B5EF4-FFF2-40B4-BE49-F238E27FC236}">
                <a16:creationId xmlns="" xmlns:a16="http://schemas.microsoft.com/office/drawing/2014/main" id="{7AEAFBC0-B53C-40C7-BB43-67EC18BBC1F9}"/>
              </a:ext>
            </a:extLst>
          </p:cNvPr>
          <p:cNvPicPr>
            <a:picLocks noChangeAspect="1"/>
          </p:cNvPicPr>
          <p:nvPr/>
        </p:nvPicPr>
        <p:blipFill rotWithShape="1">
          <a:blip r:embed="rId18"/>
          <a:srcRect l="27410" r="20415"/>
          <a:stretch/>
        </p:blipFill>
        <p:spPr>
          <a:xfrm>
            <a:off x="6424123" y="5423362"/>
            <a:ext cx="444606" cy="555809"/>
          </a:xfrm>
          <a:prstGeom prst="rect">
            <a:avLst/>
          </a:prstGeom>
        </p:spPr>
      </p:pic>
      <p:pic>
        <p:nvPicPr>
          <p:cNvPr id="34" name="Picture 8" descr="Secretaría Distrital de Ambiente - SDA - Colnodo">
            <a:extLst>
              <a:ext uri="{FF2B5EF4-FFF2-40B4-BE49-F238E27FC236}">
                <a16:creationId xmlns="" xmlns:a16="http://schemas.microsoft.com/office/drawing/2014/main" id="{003EE4E0-9095-453E-BB99-D36080813CD0}"/>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l="18801" t="14276" r="14696" b="24192"/>
          <a:stretch/>
        </p:blipFill>
        <p:spPr bwMode="auto">
          <a:xfrm>
            <a:off x="7295625" y="6027952"/>
            <a:ext cx="922495" cy="739958"/>
          </a:xfrm>
          <a:prstGeom prst="rect">
            <a:avLst/>
          </a:prstGeom>
          <a:noFill/>
          <a:extLst>
            <a:ext uri="{909E8E84-426E-40DD-AFC4-6F175D3DCCD1}">
              <a14:hiddenFill xmlns:a14="http://schemas.microsoft.com/office/drawing/2010/main">
                <a:solidFill>
                  <a:srgbClr val="FFFFFF"/>
                </a:solidFill>
              </a14:hiddenFill>
            </a:ext>
          </a:extLst>
        </p:spPr>
      </p:pic>
      <p:sp>
        <p:nvSpPr>
          <p:cNvPr id="35" name="CuadroTexto 34">
            <a:extLst>
              <a:ext uri="{FF2B5EF4-FFF2-40B4-BE49-F238E27FC236}">
                <a16:creationId xmlns="" xmlns:a16="http://schemas.microsoft.com/office/drawing/2014/main" id="{E19A4F50-18F4-4421-B020-1FCBCD827239}"/>
              </a:ext>
            </a:extLst>
          </p:cNvPr>
          <p:cNvSpPr txBox="1"/>
          <p:nvPr/>
        </p:nvSpPr>
        <p:spPr>
          <a:xfrm>
            <a:off x="7560806" y="6156534"/>
            <a:ext cx="2771614" cy="523220"/>
          </a:xfrm>
          <a:prstGeom prst="rect">
            <a:avLst/>
          </a:prstGeom>
          <a:noFill/>
        </p:spPr>
        <p:txBody>
          <a:bodyPr wrap="square" rtlCol="0">
            <a:spAutoFit/>
          </a:bodyPr>
          <a:lstStyle/>
          <a:p>
            <a:pPr algn="ctr"/>
            <a:r>
              <a:rPr lang="es-ES" sz="1400" b="1" dirty="0"/>
              <a:t>SDA – SDM – SDG </a:t>
            </a:r>
          </a:p>
          <a:p>
            <a:pPr algn="ctr"/>
            <a:r>
              <a:rPr lang="es-ES" sz="1400" b="1" dirty="0"/>
              <a:t>– SDHT - SDSJC</a:t>
            </a:r>
            <a:endParaRPr lang="es-CO" sz="1400" b="1" dirty="0"/>
          </a:p>
        </p:txBody>
      </p:sp>
      <p:pic>
        <p:nvPicPr>
          <p:cNvPr id="15" name="Imagen 14" descr="../../../../../../IDIGER%203.jpg"/>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46029" y="5666591"/>
            <a:ext cx="1595478" cy="917077"/>
          </a:xfrm>
          <a:prstGeom prst="rect">
            <a:avLst/>
          </a:prstGeom>
          <a:noFill/>
          <a:ln>
            <a:noFill/>
          </a:ln>
        </p:spPr>
      </p:pic>
    </p:spTree>
    <p:extLst>
      <p:ext uri="{BB962C8B-B14F-4D97-AF65-F5344CB8AC3E}">
        <p14:creationId xmlns:p14="http://schemas.microsoft.com/office/powerpoint/2010/main" val="1802258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463365" y="62803"/>
            <a:ext cx="9526215" cy="523220"/>
          </a:xfrm>
          <a:prstGeom prst="rect">
            <a:avLst/>
          </a:prstGeom>
          <a:noFill/>
          <a:effectLst/>
        </p:spPr>
        <p:txBody>
          <a:bodyPr wrap="square">
            <a:spAutoFit/>
          </a:bodyPr>
          <a:lstStyle/>
          <a:p>
            <a:pPr algn="ctr"/>
            <a:r>
              <a:rPr lang="es-CO" sz="2800" b="1" dirty="0">
                <a:solidFill>
                  <a:schemeClr val="bg1"/>
                </a:solidFill>
                <a:latin typeface="Arial" panose="020B0604020202020204" pitchFamily="34" charset="0"/>
                <a:cs typeface="Arial" panose="020B0604020202020204" pitchFamily="34" charset="0"/>
              </a:rPr>
              <a:t>Plan de contingencia 2</a:t>
            </a:r>
            <a:r>
              <a:rPr lang="es-CO" sz="2800" b="1" baseline="30000" dirty="0">
                <a:solidFill>
                  <a:schemeClr val="bg1"/>
                </a:solidFill>
                <a:latin typeface="Arial" panose="020B0604020202020204" pitchFamily="34" charset="0"/>
                <a:cs typeface="Arial" panose="020B0604020202020204" pitchFamily="34" charset="0"/>
              </a:rPr>
              <a:t>da</a:t>
            </a:r>
            <a:r>
              <a:rPr lang="es-CO" sz="2800" b="1" dirty="0">
                <a:solidFill>
                  <a:schemeClr val="bg1"/>
                </a:solidFill>
                <a:latin typeface="Arial" panose="020B0604020202020204" pitchFamily="34" charset="0"/>
                <a:cs typeface="Arial" panose="020B0604020202020204" pitchFamily="34" charset="0"/>
              </a:rPr>
              <a:t> temporada de lluvias</a:t>
            </a:r>
          </a:p>
        </p:txBody>
      </p:sp>
      <p:sp>
        <p:nvSpPr>
          <p:cNvPr id="11" name="Rectángulo 10"/>
          <p:cNvSpPr/>
          <p:nvPr/>
        </p:nvSpPr>
        <p:spPr>
          <a:xfrm>
            <a:off x="2548350" y="413411"/>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nvGrpSpPr>
          <p:cNvPr id="20" name="Agrupar 19"/>
          <p:cNvGrpSpPr/>
          <p:nvPr/>
        </p:nvGrpSpPr>
        <p:grpSpPr>
          <a:xfrm>
            <a:off x="-1067538" y="2"/>
            <a:ext cx="13259538" cy="728113"/>
            <a:chOff x="-1067538" y="2"/>
            <a:chExt cx="13259538" cy="728113"/>
          </a:xfrm>
        </p:grpSpPr>
        <p:pic>
          <p:nvPicPr>
            <p:cNvPr id="21" name="Imagen 20"/>
            <p:cNvPicPr>
              <a:picLocks noChangeAspect="1"/>
            </p:cNvPicPr>
            <p:nvPr/>
          </p:nvPicPr>
          <p:blipFill>
            <a:blip r:embed="rId3"/>
            <a:stretch>
              <a:fillRect/>
            </a:stretch>
          </p:blipFill>
          <p:spPr>
            <a:xfrm>
              <a:off x="0" y="2"/>
              <a:ext cx="12192000" cy="690408"/>
            </a:xfrm>
            <a:prstGeom prst="rect">
              <a:avLst/>
            </a:prstGeom>
          </p:spPr>
        </p:pic>
        <p:sp>
          <p:nvSpPr>
            <p:cNvPr id="22" name="Rectángulo 21"/>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23" name="Rectángulo 22"/>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pic>
        <p:nvPicPr>
          <p:cNvPr id="12" name="Imagen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3" name="Imagen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pic>
        <p:nvPicPr>
          <p:cNvPr id="5" name="Imagen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400" y="706738"/>
            <a:ext cx="12039600" cy="6151261"/>
          </a:xfrm>
          <a:prstGeom prst="rect">
            <a:avLst/>
          </a:prstGeom>
        </p:spPr>
      </p:pic>
    </p:spTree>
    <p:extLst>
      <p:ext uri="{BB962C8B-B14F-4D97-AF65-F5344CB8AC3E}">
        <p14:creationId xmlns:p14="http://schemas.microsoft.com/office/powerpoint/2010/main" val="11709118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463365" y="62803"/>
            <a:ext cx="9526215" cy="523220"/>
          </a:xfrm>
          <a:prstGeom prst="rect">
            <a:avLst/>
          </a:prstGeom>
          <a:noFill/>
          <a:effectLst/>
        </p:spPr>
        <p:txBody>
          <a:bodyPr wrap="square">
            <a:spAutoFit/>
          </a:bodyPr>
          <a:lstStyle/>
          <a:p>
            <a:pPr algn="ctr"/>
            <a:r>
              <a:rPr lang="es-CO" sz="2800" b="1" dirty="0">
                <a:solidFill>
                  <a:schemeClr val="bg1"/>
                </a:solidFill>
                <a:latin typeface="Arial" panose="020B0604020202020204" pitchFamily="34" charset="0"/>
                <a:cs typeface="Arial" panose="020B0604020202020204" pitchFamily="34" charset="0"/>
              </a:rPr>
              <a:t>Plan de contingencia 2</a:t>
            </a:r>
            <a:r>
              <a:rPr lang="es-CO" sz="2800" b="1" baseline="30000" dirty="0">
                <a:solidFill>
                  <a:schemeClr val="bg1"/>
                </a:solidFill>
                <a:latin typeface="Arial" panose="020B0604020202020204" pitchFamily="34" charset="0"/>
                <a:cs typeface="Arial" panose="020B0604020202020204" pitchFamily="34" charset="0"/>
              </a:rPr>
              <a:t>da</a:t>
            </a:r>
            <a:r>
              <a:rPr lang="es-CO" sz="2800" b="1" dirty="0">
                <a:solidFill>
                  <a:schemeClr val="bg1"/>
                </a:solidFill>
                <a:latin typeface="Arial" panose="020B0604020202020204" pitchFamily="34" charset="0"/>
                <a:cs typeface="Arial" panose="020B0604020202020204" pitchFamily="34" charset="0"/>
              </a:rPr>
              <a:t> temporada de lluvias</a:t>
            </a:r>
          </a:p>
        </p:txBody>
      </p:sp>
      <p:sp>
        <p:nvSpPr>
          <p:cNvPr id="11" name="Rectángulo 10"/>
          <p:cNvSpPr/>
          <p:nvPr/>
        </p:nvSpPr>
        <p:spPr>
          <a:xfrm>
            <a:off x="2548350" y="413411"/>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nvGrpSpPr>
          <p:cNvPr id="20" name="Agrupar 19"/>
          <p:cNvGrpSpPr/>
          <p:nvPr/>
        </p:nvGrpSpPr>
        <p:grpSpPr>
          <a:xfrm>
            <a:off x="-1067538" y="2"/>
            <a:ext cx="13259538" cy="728113"/>
            <a:chOff x="-1067538" y="2"/>
            <a:chExt cx="13259538" cy="728113"/>
          </a:xfrm>
        </p:grpSpPr>
        <p:pic>
          <p:nvPicPr>
            <p:cNvPr id="21" name="Imagen 20"/>
            <p:cNvPicPr>
              <a:picLocks noChangeAspect="1"/>
            </p:cNvPicPr>
            <p:nvPr/>
          </p:nvPicPr>
          <p:blipFill>
            <a:blip r:embed="rId3"/>
            <a:stretch>
              <a:fillRect/>
            </a:stretch>
          </p:blipFill>
          <p:spPr>
            <a:xfrm>
              <a:off x="0" y="2"/>
              <a:ext cx="12192000" cy="690408"/>
            </a:xfrm>
            <a:prstGeom prst="rect">
              <a:avLst/>
            </a:prstGeom>
          </p:spPr>
        </p:pic>
        <p:sp>
          <p:nvSpPr>
            <p:cNvPr id="22" name="Rectángulo 21"/>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23" name="Rectángulo 22"/>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sp>
        <p:nvSpPr>
          <p:cNvPr id="12" name="Rectángulo 11"/>
          <p:cNvSpPr/>
          <p:nvPr/>
        </p:nvSpPr>
        <p:spPr>
          <a:xfrm>
            <a:off x="117435" y="692526"/>
            <a:ext cx="10193823" cy="615553"/>
          </a:xfrm>
          <a:prstGeom prst="rect">
            <a:avLst/>
          </a:prstGeom>
        </p:spPr>
        <p:txBody>
          <a:bodyPr wrap="square">
            <a:spAutoFit/>
          </a:bodyPr>
          <a:lstStyle/>
          <a:p>
            <a:r>
              <a:rPr lang="es-CO" sz="2000" b="1" dirty="0">
                <a:solidFill>
                  <a:schemeClr val="accent6">
                    <a:lumMod val="50000"/>
                  </a:schemeClr>
                </a:solidFill>
                <a:latin typeface="Arial" panose="020B0604020202020204" pitchFamily="34" charset="0"/>
                <a:cs typeface="Arial" panose="020B0604020202020204" pitchFamily="34" charset="0"/>
              </a:rPr>
              <a:t>Distribución de brigadas y cuadrillas de atención</a:t>
            </a:r>
          </a:p>
          <a:p>
            <a:endParaRPr lang="es-ES_tradnl" sz="1400" b="1" dirty="0">
              <a:solidFill>
                <a:schemeClr val="accent6">
                  <a:lumMod val="50000"/>
                </a:schemeClr>
              </a:solidFill>
              <a:latin typeface="Arial" panose="020B0604020202020204" pitchFamily="34" charset="0"/>
              <a:cs typeface="Arial" panose="020B0604020202020204" pitchFamily="34" charset="0"/>
            </a:endParaRPr>
          </a:p>
        </p:txBody>
      </p:sp>
      <p:pic>
        <p:nvPicPr>
          <p:cNvPr id="14" name="Imagen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5" name="Imagen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sp>
        <p:nvSpPr>
          <p:cNvPr id="17" name="CuadroTexto 16"/>
          <p:cNvSpPr txBox="1"/>
          <p:nvPr/>
        </p:nvSpPr>
        <p:spPr>
          <a:xfrm>
            <a:off x="8638873" y="2808252"/>
            <a:ext cx="3229231" cy="2062103"/>
          </a:xfrm>
          <a:prstGeom prst="rect">
            <a:avLst/>
          </a:prstGeom>
          <a:noFill/>
        </p:spPr>
        <p:txBody>
          <a:bodyPr wrap="square" rtlCol="0">
            <a:spAutoFit/>
          </a:bodyPr>
          <a:lstStyle/>
          <a:p>
            <a:pPr algn="just"/>
            <a:r>
              <a:rPr lang="es-CO" sz="3200" dirty="0" smtClean="0"/>
              <a:t>¿Cuál es el papel de cada una de las entidades en estos 15 puntos?</a:t>
            </a:r>
            <a:endParaRPr lang="es-CO" sz="3200" dirty="0"/>
          </a:p>
        </p:txBody>
      </p:sp>
      <p:graphicFrame>
        <p:nvGraphicFramePr>
          <p:cNvPr id="2" name="Tabla 1"/>
          <p:cNvGraphicFramePr>
            <a:graphicFrameLocks noGrp="1"/>
          </p:cNvGraphicFramePr>
          <p:nvPr>
            <p:extLst>
              <p:ext uri="{D42A27DB-BD31-4B8C-83A1-F6EECF244321}">
                <p14:modId xmlns:p14="http://schemas.microsoft.com/office/powerpoint/2010/main" val="855530542"/>
              </p:ext>
            </p:extLst>
          </p:nvPr>
        </p:nvGraphicFramePr>
        <p:xfrm>
          <a:off x="1559170" y="1101740"/>
          <a:ext cx="6705599" cy="5674197"/>
        </p:xfrm>
        <a:graphic>
          <a:graphicData uri="http://schemas.openxmlformats.org/drawingml/2006/table">
            <a:tbl>
              <a:tblPr/>
              <a:tblGrid>
                <a:gridCol w="926717"/>
                <a:gridCol w="2998723"/>
                <a:gridCol w="1232711"/>
                <a:gridCol w="1547448"/>
              </a:tblGrid>
              <a:tr h="175752">
                <a:tc gridSpan="4">
                  <a:txBody>
                    <a:bodyPr/>
                    <a:lstStyle/>
                    <a:p>
                      <a:pPr algn="ctr" rtl="0" fontAlgn="ctr"/>
                      <a:r>
                        <a:rPr lang="es-ES_tradnl" sz="1100" b="1" i="0" u="none" strike="noStrike">
                          <a:solidFill>
                            <a:srgbClr val="000000"/>
                          </a:solidFill>
                          <a:effectLst/>
                          <a:latin typeface="+mn-lt"/>
                        </a:rPr>
                        <a:t>PUNTOS ESTRATÉGICOS PARA RESPUESTA-TEMPORADA DE LLUVIAS 2020</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r>
              <a:tr h="175752">
                <a:tc>
                  <a:txBody>
                    <a:bodyPr/>
                    <a:lstStyle/>
                    <a:p>
                      <a:pPr algn="ctr" rtl="0" fontAlgn="ctr"/>
                      <a:r>
                        <a:rPr lang="es-ES_tradnl" sz="1100" b="1" i="0" u="none" strike="noStrike">
                          <a:solidFill>
                            <a:srgbClr val="000000"/>
                          </a:solidFill>
                          <a:effectLst/>
                          <a:latin typeface="+mn-lt"/>
                        </a:rPr>
                        <a:t>ID</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ctr" rtl="0" fontAlgn="ctr"/>
                      <a:r>
                        <a:rPr lang="es-ES_tradnl" sz="1100" b="1" i="0" u="none" strike="noStrike">
                          <a:solidFill>
                            <a:srgbClr val="000000"/>
                          </a:solidFill>
                          <a:effectLst/>
                          <a:latin typeface="+mn-lt"/>
                        </a:rPr>
                        <a:t>UBICACIÓN</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ctr" rtl="0" fontAlgn="ctr"/>
                      <a:r>
                        <a:rPr lang="es-ES_tradnl" sz="1100" b="1" i="0" u="none" strike="noStrike">
                          <a:solidFill>
                            <a:srgbClr val="000000"/>
                          </a:solidFill>
                          <a:effectLst/>
                          <a:latin typeface="+mn-lt"/>
                        </a:rPr>
                        <a:t>ENTIDAD</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ctr" rtl="0" fontAlgn="ctr"/>
                      <a:r>
                        <a:rPr lang="es-ES_tradnl" sz="1100" b="1" i="0" u="none" strike="noStrike">
                          <a:solidFill>
                            <a:srgbClr val="000000"/>
                          </a:solidFill>
                          <a:effectLst/>
                          <a:latin typeface="+mn-lt"/>
                        </a:rPr>
                        <a:t>EQUIPAMENTO</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r>
              <a:tr h="175752">
                <a:tc rowSpan="3">
                  <a:txBody>
                    <a:bodyPr/>
                    <a:lstStyle/>
                    <a:p>
                      <a:pPr algn="ctr" rtl="0" fontAlgn="ctr"/>
                      <a:r>
                        <a:rPr lang="es-ES_tradnl" sz="1100" b="0" i="0" u="none" strike="noStrike">
                          <a:solidFill>
                            <a:srgbClr val="006100"/>
                          </a:solidFill>
                          <a:effectLst/>
                          <a:latin typeface="+mn-lt"/>
                        </a:rPr>
                        <a:t>1</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rowSpan="3">
                  <a:txBody>
                    <a:bodyPr/>
                    <a:lstStyle/>
                    <a:p>
                      <a:pPr algn="l" rtl="0" fontAlgn="ctr"/>
                      <a:r>
                        <a:rPr lang="es-ES_tradnl" sz="1100" b="0" i="0" u="none" strike="noStrike">
                          <a:solidFill>
                            <a:srgbClr val="000000"/>
                          </a:solidFill>
                          <a:effectLst/>
                          <a:latin typeface="+mn-lt"/>
                        </a:rPr>
                        <a:t>Calle 185 - Canal Torca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Cuadrilla EAB </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Brigada UAECOBB</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Brigada ponalsar</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rowSpan="4">
                  <a:txBody>
                    <a:bodyPr/>
                    <a:lstStyle/>
                    <a:p>
                      <a:pPr algn="ctr" rtl="0" fontAlgn="ctr"/>
                      <a:r>
                        <a:rPr lang="is-IS" sz="1100" b="0" i="0" u="none" strike="noStrike">
                          <a:solidFill>
                            <a:srgbClr val="006100"/>
                          </a:solidFill>
                          <a:effectLst/>
                          <a:latin typeface="+mn-lt"/>
                        </a:rPr>
                        <a:t>2</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rowSpan="4">
                  <a:txBody>
                    <a:bodyPr/>
                    <a:lstStyle/>
                    <a:p>
                      <a:pPr algn="l" rtl="0" fontAlgn="ctr"/>
                      <a:r>
                        <a:rPr lang="it-IT" sz="1100" b="0" i="0" u="none" strike="noStrike">
                          <a:solidFill>
                            <a:srgbClr val="000000"/>
                          </a:solidFill>
                          <a:effectLst/>
                          <a:latin typeface="+mn-lt"/>
                        </a:rPr>
                        <a:t>Calle 100 x Cra 7</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Cuadrilla EAB </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Brigada DCC</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Brigada UAECOBB</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Cuadrilla JBB</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a:txBody>
                    <a:bodyPr/>
                    <a:lstStyle/>
                    <a:p>
                      <a:pPr algn="ctr" rtl="0" fontAlgn="ctr"/>
                      <a:r>
                        <a:rPr lang="es-ES_tradnl" sz="1100" b="0" i="0" u="none" strike="noStrike">
                          <a:solidFill>
                            <a:srgbClr val="006100"/>
                          </a:solidFill>
                          <a:effectLst/>
                          <a:latin typeface="+mn-lt"/>
                        </a:rPr>
                        <a:t>3</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l" rtl="0" fontAlgn="ctr"/>
                      <a:r>
                        <a:rPr lang="es-ES_tradnl" sz="1100" b="0" i="0" u="none" strike="noStrike">
                          <a:solidFill>
                            <a:srgbClr val="000000"/>
                          </a:solidFill>
                          <a:effectLst/>
                          <a:latin typeface="+mn-lt"/>
                        </a:rPr>
                        <a:t>Intercambiador calle 94</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Cuadrilla EAB </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rowSpan="5">
                  <a:txBody>
                    <a:bodyPr/>
                    <a:lstStyle/>
                    <a:p>
                      <a:pPr algn="ctr" rtl="0" fontAlgn="ctr"/>
                      <a:r>
                        <a:rPr lang="es-ES_tradnl" sz="1100" b="0" i="0" u="none" strike="noStrike">
                          <a:solidFill>
                            <a:srgbClr val="006100"/>
                          </a:solidFill>
                          <a:effectLst/>
                          <a:latin typeface="+mn-lt"/>
                        </a:rPr>
                        <a:t>4</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rowSpan="5">
                  <a:txBody>
                    <a:bodyPr/>
                    <a:lstStyle/>
                    <a:p>
                      <a:pPr algn="l" rtl="0" fontAlgn="ctr"/>
                      <a:r>
                        <a:rPr lang="es-ES_tradnl" sz="1100" b="0" i="0" u="none" strike="noStrike">
                          <a:solidFill>
                            <a:srgbClr val="000000"/>
                          </a:solidFill>
                          <a:effectLst/>
                          <a:latin typeface="+mn-lt"/>
                        </a:rPr>
                        <a:t>Calera - San Luis</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Cuadrilla EAB </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Brigada DCC</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Brigada UAECOBB</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Brigada ponalsar</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UAESP</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Recolección y limpieza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rowSpan="2">
                  <a:txBody>
                    <a:bodyPr/>
                    <a:lstStyle/>
                    <a:p>
                      <a:pPr algn="ctr" rtl="0" fontAlgn="ctr"/>
                      <a:r>
                        <a:rPr lang="es-ES_tradnl" sz="1100" b="0" i="0" u="none" strike="noStrike" dirty="0">
                          <a:solidFill>
                            <a:srgbClr val="006100"/>
                          </a:solidFill>
                          <a:effectLst/>
                          <a:latin typeface="+mn-lt"/>
                        </a:rPr>
                        <a:t>5</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rowSpan="2">
                  <a:txBody>
                    <a:bodyPr/>
                    <a:lstStyle/>
                    <a:p>
                      <a:pPr algn="l" rtl="0" fontAlgn="ctr"/>
                      <a:r>
                        <a:rPr lang="es-ES_tradnl" sz="1100" b="0" i="0" u="none" strike="noStrike">
                          <a:solidFill>
                            <a:srgbClr val="000000"/>
                          </a:solidFill>
                          <a:effectLst/>
                          <a:latin typeface="+mn-lt"/>
                        </a:rPr>
                        <a:t>Calle 61 x Av. Circunvalar</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JBB</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UAESP</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Recolección y limpieza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a:txBody>
                    <a:bodyPr/>
                    <a:lstStyle/>
                    <a:p>
                      <a:pPr algn="ctr" rtl="0" fontAlgn="ctr"/>
                      <a:r>
                        <a:rPr lang="es-ES_tradnl" sz="1100" b="0" i="0" u="none" strike="noStrike">
                          <a:solidFill>
                            <a:srgbClr val="006100"/>
                          </a:solidFill>
                          <a:effectLst/>
                          <a:latin typeface="+mn-lt"/>
                        </a:rPr>
                        <a:t>6</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l" rtl="0" fontAlgn="ctr"/>
                      <a:r>
                        <a:rPr lang="es-ES_tradnl" sz="1100" b="0" i="0" u="none" strike="noStrike">
                          <a:solidFill>
                            <a:srgbClr val="000000"/>
                          </a:solidFill>
                          <a:effectLst/>
                          <a:latin typeface="+mn-lt"/>
                        </a:rPr>
                        <a:t>La Peña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Brigada DCC</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9936">
                <a:tc>
                  <a:txBody>
                    <a:bodyPr/>
                    <a:lstStyle/>
                    <a:p>
                      <a:pPr algn="ctr" rtl="0" fontAlgn="ctr"/>
                      <a:r>
                        <a:rPr lang="es-ES_tradnl" sz="1100" b="0" i="0" u="none" strike="noStrike">
                          <a:solidFill>
                            <a:srgbClr val="006100"/>
                          </a:solidFill>
                          <a:effectLst/>
                          <a:latin typeface="+mn-lt"/>
                        </a:rPr>
                        <a:t>7</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l" rtl="0" fontAlgn="ctr"/>
                      <a:r>
                        <a:rPr lang="es-ES_tradnl" sz="1100" b="0" i="0" u="none" strike="noStrike">
                          <a:solidFill>
                            <a:srgbClr val="000000"/>
                          </a:solidFill>
                          <a:effectLst/>
                          <a:latin typeface="+mn-lt"/>
                        </a:rPr>
                        <a:t>San Cristobal - Av 1o Mayo x Cra 1</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Cuadrilla EAB </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rowSpan="2">
                  <a:txBody>
                    <a:bodyPr/>
                    <a:lstStyle/>
                    <a:p>
                      <a:pPr algn="ctr" rtl="0" fontAlgn="ctr"/>
                      <a:r>
                        <a:rPr lang="es-ES_tradnl" sz="1100" b="0" i="0" u="none" strike="noStrike">
                          <a:solidFill>
                            <a:srgbClr val="006100"/>
                          </a:solidFill>
                          <a:effectLst/>
                          <a:latin typeface="+mn-lt"/>
                        </a:rPr>
                        <a:t>8</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rowSpan="2">
                  <a:txBody>
                    <a:bodyPr/>
                    <a:lstStyle/>
                    <a:p>
                      <a:pPr algn="l" rtl="0" fontAlgn="ctr"/>
                      <a:r>
                        <a:rPr lang="es-ES_tradnl" sz="1100" b="0" i="0" u="none" strike="noStrike">
                          <a:solidFill>
                            <a:srgbClr val="000000"/>
                          </a:solidFill>
                          <a:effectLst/>
                          <a:latin typeface="+mn-lt"/>
                        </a:rPr>
                        <a:t>Portal Usme</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Brigada DCC</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Brigada UAECOBB</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a:txBody>
                    <a:bodyPr/>
                    <a:lstStyle/>
                    <a:p>
                      <a:pPr algn="ctr" rtl="0" fontAlgn="ctr"/>
                      <a:r>
                        <a:rPr lang="es-ES_tradnl" sz="1100" b="0" i="0" u="none" strike="noStrike">
                          <a:solidFill>
                            <a:srgbClr val="006100"/>
                          </a:solidFill>
                          <a:effectLst/>
                          <a:latin typeface="+mn-lt"/>
                        </a:rPr>
                        <a:t>9</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l" rtl="0" fontAlgn="ctr"/>
                      <a:r>
                        <a:rPr lang="es-ES_tradnl" sz="1100" b="0" i="0" u="none" strike="noStrike">
                          <a:solidFill>
                            <a:srgbClr val="000000"/>
                          </a:solidFill>
                          <a:effectLst/>
                          <a:latin typeface="+mn-lt"/>
                        </a:rPr>
                        <a:t>Portal Suba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Brigada UAECOBB</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a:txBody>
                    <a:bodyPr/>
                    <a:lstStyle/>
                    <a:p>
                      <a:pPr algn="ctr" rtl="0" fontAlgn="ctr"/>
                      <a:r>
                        <a:rPr lang="es-ES_tradnl" sz="1100" b="0" i="0" u="none" strike="noStrike">
                          <a:solidFill>
                            <a:srgbClr val="006100"/>
                          </a:solidFill>
                          <a:effectLst/>
                          <a:latin typeface="+mn-lt"/>
                        </a:rPr>
                        <a:t>10</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l" rtl="0" fontAlgn="ctr"/>
                      <a:r>
                        <a:rPr lang="es-ES_tradnl" sz="1100" b="0" i="0" u="none" strike="noStrike">
                          <a:solidFill>
                            <a:srgbClr val="000000"/>
                          </a:solidFill>
                          <a:effectLst/>
                          <a:latin typeface="+mn-lt"/>
                        </a:rPr>
                        <a:t>Heroes</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Brigada DCC</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7453">
                <a:tc>
                  <a:txBody>
                    <a:bodyPr/>
                    <a:lstStyle/>
                    <a:p>
                      <a:pPr algn="ctr" rtl="0" fontAlgn="ctr"/>
                      <a:r>
                        <a:rPr lang="cs-CZ" sz="1100" b="0" i="0" u="none" strike="noStrike">
                          <a:solidFill>
                            <a:srgbClr val="006100"/>
                          </a:solidFill>
                          <a:effectLst/>
                          <a:latin typeface="+mn-lt"/>
                        </a:rPr>
                        <a:t>11</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l" rtl="0" fontAlgn="ctr"/>
                      <a:r>
                        <a:rPr lang="es-ES_tradnl" sz="1100" b="0" i="0" u="none" strike="noStrike">
                          <a:solidFill>
                            <a:srgbClr val="000000"/>
                          </a:solidFill>
                          <a:effectLst/>
                          <a:latin typeface="+mn-lt"/>
                        </a:rPr>
                        <a:t>Parque Nacional - Carabineros</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UAESP</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Recolección y limpieza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rowSpan="2">
                  <a:txBody>
                    <a:bodyPr/>
                    <a:lstStyle/>
                    <a:p>
                      <a:pPr algn="ctr" rtl="0" fontAlgn="ctr"/>
                      <a:r>
                        <a:rPr lang="is-IS" sz="1100" b="0" i="0" u="none" strike="noStrike">
                          <a:solidFill>
                            <a:srgbClr val="006100"/>
                          </a:solidFill>
                          <a:effectLst/>
                          <a:latin typeface="+mn-lt"/>
                        </a:rPr>
                        <a:t>12</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rowSpan="2">
                  <a:txBody>
                    <a:bodyPr/>
                    <a:lstStyle/>
                    <a:p>
                      <a:pPr algn="l" rtl="0" fontAlgn="ctr"/>
                      <a:r>
                        <a:rPr lang="it-IT" sz="1100" b="0" i="0" u="none" strike="noStrike">
                          <a:solidFill>
                            <a:srgbClr val="000000"/>
                          </a:solidFill>
                          <a:effectLst/>
                          <a:latin typeface="+mn-lt"/>
                        </a:rPr>
                        <a:t>Calle 75 x Cra 30</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Brigada UAECOBB</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Cuadrilla EAB </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a:txBody>
                    <a:bodyPr/>
                    <a:lstStyle/>
                    <a:p>
                      <a:pPr algn="ctr" rtl="0" fontAlgn="ctr"/>
                      <a:r>
                        <a:rPr lang="is-IS" sz="1100" b="0" i="0" u="none" strike="noStrike">
                          <a:solidFill>
                            <a:srgbClr val="006100"/>
                          </a:solidFill>
                          <a:effectLst/>
                          <a:latin typeface="+mn-lt"/>
                        </a:rPr>
                        <a:t>13</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l" rtl="0" fontAlgn="ctr"/>
                      <a:r>
                        <a:rPr lang="it-IT" sz="1100" b="0" i="0" u="none" strike="noStrike">
                          <a:solidFill>
                            <a:srgbClr val="000000"/>
                          </a:solidFill>
                          <a:effectLst/>
                          <a:latin typeface="+mn-lt"/>
                        </a:rPr>
                        <a:t>Calle 170 x Cra 7</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Brigada UAECOBB</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rowSpan="2">
                  <a:txBody>
                    <a:bodyPr/>
                    <a:lstStyle/>
                    <a:p>
                      <a:pPr algn="ctr" rtl="0" fontAlgn="ctr"/>
                      <a:r>
                        <a:rPr lang="es-ES_tradnl" sz="1100" b="0" i="0" u="none" strike="noStrike">
                          <a:solidFill>
                            <a:srgbClr val="006100"/>
                          </a:solidFill>
                          <a:effectLst/>
                          <a:latin typeface="+mn-lt"/>
                        </a:rPr>
                        <a:t>14</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rowSpan="2">
                  <a:txBody>
                    <a:bodyPr/>
                    <a:lstStyle/>
                    <a:p>
                      <a:pPr algn="l" fontAlgn="ctr"/>
                      <a:r>
                        <a:rPr lang="es-ES_tradnl" sz="1100" b="0" i="0" u="none" strike="noStrike">
                          <a:solidFill>
                            <a:srgbClr val="000000"/>
                          </a:solidFill>
                          <a:effectLst/>
                          <a:latin typeface="+mn-lt"/>
                        </a:rPr>
                        <a:t>Intercambiador de la Carrera 10 con Calle 6ta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Brigada UAECOBB</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Cuadrilla EAB </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rowSpan="2">
                  <a:txBody>
                    <a:bodyPr/>
                    <a:lstStyle/>
                    <a:p>
                      <a:pPr algn="ctr" rtl="0" fontAlgn="ctr"/>
                      <a:r>
                        <a:rPr lang="es-ES_tradnl" sz="1100" b="0" i="0" u="none" strike="noStrike">
                          <a:solidFill>
                            <a:srgbClr val="006100"/>
                          </a:solidFill>
                          <a:effectLst/>
                          <a:latin typeface="+mn-lt"/>
                        </a:rPr>
                        <a:t>15</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rowSpan="2">
                  <a:txBody>
                    <a:bodyPr/>
                    <a:lstStyle/>
                    <a:p>
                      <a:pPr algn="l" fontAlgn="ctr"/>
                      <a:r>
                        <a:rPr lang="es-ES_tradnl" sz="1100" b="0" i="0" u="none" strike="noStrike" dirty="0">
                          <a:solidFill>
                            <a:srgbClr val="000000"/>
                          </a:solidFill>
                          <a:effectLst/>
                          <a:latin typeface="+mn-lt"/>
                        </a:rPr>
                        <a:t>Barrio Colombia y La Merced Norte (Barrios Unidos)</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Brigada UAECOBB</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5752">
                <a:tc vMerge="1">
                  <a:txBody>
                    <a:bodyPr/>
                    <a:lstStyle/>
                    <a:p>
                      <a:endParaRPr lang="es-ES_tradnl"/>
                    </a:p>
                  </a:txBody>
                  <a:tcPr/>
                </a:tc>
                <a:tc vMerge="1">
                  <a:txBody>
                    <a:bodyPr/>
                    <a:lstStyle/>
                    <a:p>
                      <a:endParaRPr lang="es-ES_tradnl"/>
                    </a:p>
                  </a:txBody>
                  <a:tcPr/>
                </a:tc>
                <a:tc>
                  <a:txBody>
                    <a:bodyPr/>
                    <a:lstStyle/>
                    <a:p>
                      <a:pPr algn="l" rtl="0" fontAlgn="ctr"/>
                      <a:r>
                        <a:rPr lang="es-ES_tradnl" sz="1100" b="0" i="0" u="none" strike="noStrike">
                          <a:solidFill>
                            <a:srgbClr val="000000"/>
                          </a:solidFill>
                          <a:effectLst/>
                          <a:latin typeface="+mn-lt"/>
                        </a:rPr>
                        <a:t>Cuadrilla EAB </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es-ES_tradnl" sz="1100" b="0" i="0" u="none" strike="noStrike" dirty="0">
                          <a:solidFill>
                            <a:srgbClr val="000000"/>
                          </a:solidFill>
                          <a:effectLst/>
                          <a:latin typeface="+mn-lt"/>
                        </a:rPr>
                        <a:t>Bombeo - Poda</a:t>
                      </a:r>
                    </a:p>
                  </a:txBody>
                  <a:tcPr marL="5230" marR="5230" marT="52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285012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463365" y="62803"/>
            <a:ext cx="9526215" cy="523220"/>
          </a:xfrm>
          <a:prstGeom prst="rect">
            <a:avLst/>
          </a:prstGeom>
          <a:noFill/>
          <a:effectLst/>
        </p:spPr>
        <p:txBody>
          <a:bodyPr wrap="square">
            <a:spAutoFit/>
          </a:bodyPr>
          <a:lstStyle/>
          <a:p>
            <a:pPr algn="ctr"/>
            <a:r>
              <a:rPr lang="es-CO" sz="2800" b="1" dirty="0">
                <a:solidFill>
                  <a:schemeClr val="bg1"/>
                </a:solidFill>
                <a:latin typeface="Arial" panose="020B0604020202020204" pitchFamily="34" charset="0"/>
                <a:cs typeface="Arial" panose="020B0604020202020204" pitchFamily="34" charset="0"/>
              </a:rPr>
              <a:t>Plan de contingencia 2</a:t>
            </a:r>
            <a:r>
              <a:rPr lang="es-CO" sz="2800" b="1" baseline="30000" dirty="0">
                <a:solidFill>
                  <a:schemeClr val="bg1"/>
                </a:solidFill>
                <a:latin typeface="Arial" panose="020B0604020202020204" pitchFamily="34" charset="0"/>
                <a:cs typeface="Arial" panose="020B0604020202020204" pitchFamily="34" charset="0"/>
              </a:rPr>
              <a:t>da</a:t>
            </a:r>
            <a:r>
              <a:rPr lang="es-CO" sz="2800" b="1" dirty="0">
                <a:solidFill>
                  <a:schemeClr val="bg1"/>
                </a:solidFill>
                <a:latin typeface="Arial" panose="020B0604020202020204" pitchFamily="34" charset="0"/>
                <a:cs typeface="Arial" panose="020B0604020202020204" pitchFamily="34" charset="0"/>
              </a:rPr>
              <a:t> temporada de lluvias</a:t>
            </a:r>
          </a:p>
        </p:txBody>
      </p:sp>
      <p:sp>
        <p:nvSpPr>
          <p:cNvPr id="11" name="Rectángulo 10"/>
          <p:cNvSpPr/>
          <p:nvPr/>
        </p:nvSpPr>
        <p:spPr>
          <a:xfrm>
            <a:off x="2548350" y="413411"/>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nvGrpSpPr>
          <p:cNvPr id="20" name="Agrupar 19"/>
          <p:cNvGrpSpPr/>
          <p:nvPr/>
        </p:nvGrpSpPr>
        <p:grpSpPr>
          <a:xfrm>
            <a:off x="-1067538" y="2"/>
            <a:ext cx="13259538" cy="728113"/>
            <a:chOff x="-1067538" y="2"/>
            <a:chExt cx="13259538" cy="728113"/>
          </a:xfrm>
        </p:grpSpPr>
        <p:pic>
          <p:nvPicPr>
            <p:cNvPr id="21" name="Imagen 20"/>
            <p:cNvPicPr>
              <a:picLocks noChangeAspect="1"/>
            </p:cNvPicPr>
            <p:nvPr/>
          </p:nvPicPr>
          <p:blipFill>
            <a:blip r:embed="rId3"/>
            <a:stretch>
              <a:fillRect/>
            </a:stretch>
          </p:blipFill>
          <p:spPr>
            <a:xfrm>
              <a:off x="0" y="2"/>
              <a:ext cx="12192000" cy="690408"/>
            </a:xfrm>
            <a:prstGeom prst="rect">
              <a:avLst/>
            </a:prstGeom>
          </p:spPr>
        </p:pic>
        <p:sp>
          <p:nvSpPr>
            <p:cNvPr id="22" name="Rectángulo 21"/>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23" name="Rectángulo 22"/>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sp>
        <p:nvSpPr>
          <p:cNvPr id="6" name="CuadroTexto 5"/>
          <p:cNvSpPr txBox="1"/>
          <p:nvPr/>
        </p:nvSpPr>
        <p:spPr>
          <a:xfrm>
            <a:off x="290286" y="696568"/>
            <a:ext cx="5254171" cy="369332"/>
          </a:xfrm>
          <a:prstGeom prst="rect">
            <a:avLst/>
          </a:prstGeom>
          <a:noFill/>
        </p:spPr>
        <p:txBody>
          <a:bodyPr wrap="square" rtlCol="0">
            <a:spAutoFit/>
          </a:bodyPr>
          <a:lstStyle/>
          <a:p>
            <a:r>
              <a:rPr lang="es-CO" b="1" dirty="0">
                <a:solidFill>
                  <a:srgbClr val="FF0000"/>
                </a:solidFill>
              </a:rPr>
              <a:t>Planes de Respuesta de las Entidades</a:t>
            </a:r>
          </a:p>
        </p:txBody>
      </p:sp>
      <p:pic>
        <p:nvPicPr>
          <p:cNvPr id="12" name="Imagen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3" name="Imagen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graphicFrame>
        <p:nvGraphicFramePr>
          <p:cNvPr id="2" name="Tabla 1"/>
          <p:cNvGraphicFramePr>
            <a:graphicFrameLocks noGrp="1"/>
          </p:cNvGraphicFramePr>
          <p:nvPr>
            <p:extLst/>
          </p:nvPr>
        </p:nvGraphicFramePr>
        <p:xfrm>
          <a:off x="931730" y="1269936"/>
          <a:ext cx="9941798" cy="4351338"/>
        </p:xfrm>
        <a:graphic>
          <a:graphicData uri="http://schemas.openxmlformats.org/drawingml/2006/table">
            <a:tbl>
              <a:tblPr firstRow="1" firstCol="1" bandRow="1">
                <a:tableStyleId>{5C22544A-7EE6-4342-B048-85BDC9FD1C3A}</a:tableStyleId>
              </a:tblPr>
              <a:tblGrid>
                <a:gridCol w="1493258">
                  <a:extLst>
                    <a:ext uri="{9D8B030D-6E8A-4147-A177-3AD203B41FA5}">
                      <a16:colId xmlns="" xmlns:a16="http://schemas.microsoft.com/office/drawing/2014/main" val="20000"/>
                    </a:ext>
                  </a:extLst>
                </a:gridCol>
                <a:gridCol w="1173132">
                  <a:extLst>
                    <a:ext uri="{9D8B030D-6E8A-4147-A177-3AD203B41FA5}">
                      <a16:colId xmlns="" xmlns:a16="http://schemas.microsoft.com/office/drawing/2014/main" val="20001"/>
                    </a:ext>
                  </a:extLst>
                </a:gridCol>
                <a:gridCol w="944471">
                  <a:extLst>
                    <a:ext uri="{9D8B030D-6E8A-4147-A177-3AD203B41FA5}">
                      <a16:colId xmlns="" xmlns:a16="http://schemas.microsoft.com/office/drawing/2014/main" val="20002"/>
                    </a:ext>
                  </a:extLst>
                </a:gridCol>
                <a:gridCol w="1266585">
                  <a:extLst>
                    <a:ext uri="{9D8B030D-6E8A-4147-A177-3AD203B41FA5}">
                      <a16:colId xmlns="" xmlns:a16="http://schemas.microsoft.com/office/drawing/2014/main" val="20003"/>
                    </a:ext>
                  </a:extLst>
                </a:gridCol>
                <a:gridCol w="1266585">
                  <a:extLst>
                    <a:ext uri="{9D8B030D-6E8A-4147-A177-3AD203B41FA5}">
                      <a16:colId xmlns="" xmlns:a16="http://schemas.microsoft.com/office/drawing/2014/main" val="20004"/>
                    </a:ext>
                  </a:extLst>
                </a:gridCol>
                <a:gridCol w="1308341">
                  <a:extLst>
                    <a:ext uri="{9D8B030D-6E8A-4147-A177-3AD203B41FA5}">
                      <a16:colId xmlns="" xmlns:a16="http://schemas.microsoft.com/office/drawing/2014/main" val="20005"/>
                    </a:ext>
                  </a:extLst>
                </a:gridCol>
                <a:gridCol w="1039912">
                  <a:extLst>
                    <a:ext uri="{9D8B030D-6E8A-4147-A177-3AD203B41FA5}">
                      <a16:colId xmlns="" xmlns:a16="http://schemas.microsoft.com/office/drawing/2014/main" val="20006"/>
                    </a:ext>
                  </a:extLst>
                </a:gridCol>
                <a:gridCol w="1449514">
                  <a:extLst>
                    <a:ext uri="{9D8B030D-6E8A-4147-A177-3AD203B41FA5}">
                      <a16:colId xmlns="" xmlns:a16="http://schemas.microsoft.com/office/drawing/2014/main" val="20007"/>
                    </a:ext>
                  </a:extLst>
                </a:gridCol>
              </a:tblGrid>
              <a:tr h="342200">
                <a:tc gridSpan="8">
                  <a:txBody>
                    <a:bodyPr/>
                    <a:lstStyle/>
                    <a:p>
                      <a:pPr algn="ctr">
                        <a:spcAft>
                          <a:spcPts val="0"/>
                        </a:spcAft>
                      </a:pPr>
                      <a:r>
                        <a:rPr lang="es-CO" sz="1500" u="sng" dirty="0">
                          <a:effectLst/>
                        </a:rPr>
                        <a:t>INVENTARIO DE RECURSOS DISPONIBLES POR EMPRESA / ENTIDAD - FORMULARIO 1 de 3</a:t>
                      </a:r>
                      <a:endParaRPr lang="es-CO" sz="1000" dirty="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 xmlns:a16="http://schemas.microsoft.com/office/drawing/2014/main" val="10000"/>
                  </a:ext>
                </a:extLst>
              </a:tr>
              <a:tr h="216126">
                <a:tc>
                  <a:txBody>
                    <a:bodyPr/>
                    <a:lstStyle/>
                    <a:p>
                      <a:pPr algn="ctr">
                        <a:spcAft>
                          <a:spcPts val="0"/>
                        </a:spcAft>
                      </a:pPr>
                      <a:r>
                        <a:rPr lang="es-CO" sz="1000">
                          <a:effectLst/>
                        </a:rPr>
                        <a:t>ENTIDAD</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gridSpan="7">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 xmlns:a16="http://schemas.microsoft.com/office/drawing/2014/main" val="10001"/>
                  </a:ext>
                </a:extLst>
              </a:tr>
              <a:tr h="172901">
                <a:tc>
                  <a:txBody>
                    <a:bodyPr/>
                    <a:lstStyle/>
                    <a:p>
                      <a:endParaRPr lang="es-CO" sz="1100">
                        <a:effectLst/>
                        <a:latin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extLst>
                  <a:ext uri="{0D108BD9-81ED-4DB2-BD59-A6C34878D82A}">
                    <a16:rowId xmlns="" xmlns:a16="http://schemas.microsoft.com/office/drawing/2014/main" val="10002"/>
                  </a:ext>
                </a:extLst>
              </a:tr>
              <a:tr h="216126">
                <a:tc>
                  <a:txBody>
                    <a:bodyPr/>
                    <a:lstStyle/>
                    <a:p>
                      <a:pPr algn="ctr">
                        <a:spcAft>
                          <a:spcPts val="0"/>
                        </a:spcAft>
                      </a:pPr>
                      <a:r>
                        <a:rPr lang="es-CO" sz="1000">
                          <a:effectLst/>
                        </a:rPr>
                        <a:t>MISIÓN</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gridSpan="7">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 xmlns:a16="http://schemas.microsoft.com/office/drawing/2014/main" val="10003"/>
                  </a:ext>
                </a:extLst>
              </a:tr>
              <a:tr h="216126">
                <a:tc>
                  <a:txBody>
                    <a:bodyPr/>
                    <a:lstStyle/>
                    <a:p>
                      <a:endParaRPr lang="es-CO" sz="1100">
                        <a:effectLst/>
                        <a:latin typeface="Calibri" panose="020F0502020204030204" pitchFamily="34" charset="0"/>
                        <a:cs typeface="Times New Roman" panose="02020603050405020304" pitchFamily="18" charset="0"/>
                      </a:endParaRPr>
                    </a:p>
                  </a:txBody>
                  <a:tcPr marL="42025" marR="42025" marT="0" marB="0" anchor="ctr"/>
                </a:tc>
                <a:tc gridSpan="7">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 xmlns:a16="http://schemas.microsoft.com/office/drawing/2014/main" val="10004"/>
                  </a:ext>
                </a:extLst>
              </a:tr>
              <a:tr h="396231">
                <a:tc>
                  <a:txBody>
                    <a:bodyPr/>
                    <a:lstStyle/>
                    <a:p>
                      <a:pPr algn="ctr">
                        <a:spcAft>
                          <a:spcPts val="0"/>
                        </a:spcAft>
                      </a:pPr>
                      <a:r>
                        <a:rPr lang="es-CO" sz="1000">
                          <a:effectLst/>
                        </a:rPr>
                        <a:t>FECHA DE DILIGENCIAMIENTO</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gridSpan="7">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 xmlns:a16="http://schemas.microsoft.com/office/drawing/2014/main" val="10005"/>
                  </a:ext>
                </a:extLst>
              </a:tr>
              <a:tr h="396231">
                <a:tc gridSpan="4">
                  <a:txBody>
                    <a:bodyPr/>
                    <a:lstStyle/>
                    <a:p>
                      <a:pPr algn="ctr">
                        <a:spcAft>
                          <a:spcPts val="0"/>
                        </a:spcAft>
                      </a:pPr>
                      <a:r>
                        <a:rPr lang="es-CO" sz="1000">
                          <a:effectLst/>
                        </a:rPr>
                        <a:t>DOCUMENTO (S) DONDE SE PUEDE CONOCER LAS FUNCIONES DE LA ENTIDAD - EMPRESA:</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gridSpan="4">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 xmlns:a16="http://schemas.microsoft.com/office/drawing/2014/main" val="10006"/>
                  </a:ext>
                </a:extLst>
              </a:tr>
              <a:tr h="180105">
                <a:tc>
                  <a:txBody>
                    <a:bodyPr/>
                    <a:lstStyle/>
                    <a:p>
                      <a:endParaRPr lang="es-CO" sz="1100">
                        <a:effectLst/>
                        <a:latin typeface="Calibri" panose="020F0502020204030204" pitchFamily="34" charset="0"/>
                        <a:cs typeface="Times New Roman" panose="02020603050405020304" pitchFamily="18" charset="0"/>
                      </a:endParaRPr>
                    </a:p>
                  </a:txBody>
                  <a:tcPr marL="42025" marR="42025" marT="0" marB="0" anchor="ctr"/>
                </a:tc>
                <a:tc>
                  <a:txBody>
                    <a:bodyPr/>
                    <a:lstStyle/>
                    <a:p>
                      <a:endParaRPr lang="es-CO" sz="1100">
                        <a:effectLst/>
                        <a:latin typeface="Calibri" panose="020F0502020204030204" pitchFamily="34" charset="0"/>
                        <a:cs typeface="Times New Roman" panose="02020603050405020304" pitchFamily="18" charset="0"/>
                      </a:endParaRPr>
                    </a:p>
                  </a:txBody>
                  <a:tcPr marL="42025" marR="42025" marT="0" marB="0" anchor="ctr"/>
                </a:tc>
                <a:tc>
                  <a:txBody>
                    <a:bodyPr/>
                    <a:lstStyle/>
                    <a:p>
                      <a:endParaRPr lang="es-CO" sz="1100">
                        <a:effectLst/>
                        <a:latin typeface="Calibri" panose="020F0502020204030204" pitchFamily="34" charset="0"/>
                        <a:cs typeface="Times New Roman" panose="02020603050405020304" pitchFamily="18" charset="0"/>
                      </a:endParaRPr>
                    </a:p>
                  </a:txBody>
                  <a:tcPr marL="42025" marR="42025" marT="0" marB="0" anchor="ctr"/>
                </a:tc>
                <a:tc>
                  <a:txBody>
                    <a:bodyPr/>
                    <a:lstStyle/>
                    <a:p>
                      <a:endParaRPr lang="es-CO" sz="1100">
                        <a:effectLst/>
                        <a:latin typeface="Calibri" panose="020F0502020204030204" pitchFamily="34" charset="0"/>
                        <a:cs typeface="Times New Roman" panose="02020603050405020304" pitchFamily="18" charset="0"/>
                      </a:endParaRPr>
                    </a:p>
                  </a:txBody>
                  <a:tcPr marL="42025" marR="42025" marT="0" marB="0" anchor="ctr"/>
                </a:tc>
                <a:tc>
                  <a:txBody>
                    <a:bodyPr/>
                    <a:lstStyle/>
                    <a:p>
                      <a:endParaRPr lang="es-CO" sz="1100">
                        <a:effectLst/>
                        <a:latin typeface="Calibri" panose="020F0502020204030204" pitchFamily="34" charset="0"/>
                        <a:cs typeface="Times New Roman" panose="02020603050405020304" pitchFamily="18" charset="0"/>
                      </a:endParaRPr>
                    </a:p>
                  </a:txBody>
                  <a:tcPr marL="42025" marR="42025" marT="0" marB="0" anchor="ctr"/>
                </a:tc>
                <a:tc>
                  <a:txBody>
                    <a:bodyPr/>
                    <a:lstStyle/>
                    <a:p>
                      <a:endParaRPr lang="es-CO" sz="1100">
                        <a:effectLst/>
                        <a:latin typeface="Calibri" panose="020F0502020204030204" pitchFamily="34" charset="0"/>
                        <a:cs typeface="Times New Roman" panose="02020603050405020304" pitchFamily="18" charset="0"/>
                      </a:endParaRPr>
                    </a:p>
                  </a:txBody>
                  <a:tcPr marL="42025" marR="42025" marT="0" marB="0" anchor="ctr"/>
                </a:tc>
                <a:tc>
                  <a:txBody>
                    <a:bodyPr/>
                    <a:lstStyle/>
                    <a:p>
                      <a:endParaRPr lang="es-CO" sz="1100">
                        <a:effectLst/>
                        <a:latin typeface="Calibri" panose="020F0502020204030204" pitchFamily="34" charset="0"/>
                        <a:cs typeface="Times New Roman" panose="02020603050405020304" pitchFamily="18" charset="0"/>
                      </a:endParaRPr>
                    </a:p>
                  </a:txBody>
                  <a:tcPr marL="42025" marR="42025" marT="0" marB="0" anchor="ctr"/>
                </a:tc>
                <a:tc>
                  <a:txBody>
                    <a:bodyPr/>
                    <a:lstStyle/>
                    <a:p>
                      <a:endParaRPr lang="es-CO" sz="1100">
                        <a:effectLst/>
                        <a:latin typeface="Calibri" panose="020F0502020204030204" pitchFamily="34" charset="0"/>
                        <a:cs typeface="Times New Roman" panose="02020603050405020304" pitchFamily="18" charset="0"/>
                      </a:endParaRPr>
                    </a:p>
                  </a:txBody>
                  <a:tcPr marL="42025" marR="42025" marT="0" marB="0" anchor="ctr"/>
                </a:tc>
                <a:extLst>
                  <a:ext uri="{0D108BD9-81ED-4DB2-BD59-A6C34878D82A}">
                    <a16:rowId xmlns="" xmlns:a16="http://schemas.microsoft.com/office/drawing/2014/main" val="10007"/>
                  </a:ext>
                </a:extLst>
              </a:tr>
              <a:tr h="1053614">
                <a:tc>
                  <a:txBody>
                    <a:bodyPr/>
                    <a:lstStyle/>
                    <a:p>
                      <a:pPr algn="ctr">
                        <a:spcAft>
                          <a:spcPts val="0"/>
                        </a:spcAft>
                      </a:pPr>
                      <a:r>
                        <a:rPr lang="es-CO" sz="1000">
                          <a:effectLst/>
                        </a:rPr>
                        <a:t>CLASIFICACIÓN DE EQUIPO / HERRAMIENTA / ACCESORIO</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TIPO DE EQUIPO / HERRAMIENTA / ACCESORIO</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CANTIDAD DISPONIBLE</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DISPONIBILIDAD PARA CUMPLIMIENTO MISIONALIDAD </a:t>
                      </a:r>
                      <a:br>
                        <a:rPr lang="es-CO" sz="1000">
                          <a:effectLst/>
                        </a:rPr>
                      </a:br>
                      <a:r>
                        <a:rPr lang="es-CO" sz="1000">
                          <a:effectLst/>
                        </a:rPr>
                        <a:t/>
                      </a:r>
                      <a:br>
                        <a:rPr lang="es-CO" sz="1000">
                          <a:effectLst/>
                        </a:rPr>
                      </a:br>
                      <a:r>
                        <a:rPr lang="es-CO" sz="1000">
                          <a:effectLst/>
                        </a:rPr>
                        <a:t>(SI/NO)</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DISPONIBILIDAD PARA ATENCIÓN DE EMERGENCIAS</a:t>
                      </a:r>
                      <a:br>
                        <a:rPr lang="es-CO" sz="1000">
                          <a:effectLst/>
                        </a:rPr>
                      </a:br>
                      <a:r>
                        <a:rPr lang="es-CO" sz="1000">
                          <a:effectLst/>
                        </a:rPr>
                        <a:t/>
                      </a:r>
                      <a:br>
                        <a:rPr lang="es-CO" sz="1000">
                          <a:effectLst/>
                        </a:rPr>
                      </a:br>
                      <a:r>
                        <a:rPr lang="es-CO" sz="1000">
                          <a:effectLst/>
                        </a:rPr>
                        <a:t>(SI/NO)</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HORARIO DE DISPONIBILIDAD PARA EMERGENCIAS</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UBICACIÓN</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NECESIDAD ESPECIAL PARA FUNCIONAMIENTO</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extLst>
                  <a:ext uri="{0D108BD9-81ED-4DB2-BD59-A6C34878D82A}">
                    <a16:rowId xmlns="" xmlns:a16="http://schemas.microsoft.com/office/drawing/2014/main" val="10008"/>
                  </a:ext>
                </a:extLst>
              </a:tr>
              <a:tr h="387226">
                <a:tc>
                  <a:txBody>
                    <a:bodyPr/>
                    <a:lstStyle/>
                    <a:p>
                      <a:pPr algn="ctr">
                        <a:spcAft>
                          <a:spcPts val="0"/>
                        </a:spcAft>
                      </a:pPr>
                      <a:r>
                        <a:rPr lang="es-CO" sz="1000">
                          <a:effectLst/>
                        </a:rPr>
                        <a:t>EQUIPO</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GENERADOR ELÉCTRICO</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LICENCIA DE OPERACIÓN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extLst>
                  <a:ext uri="{0D108BD9-81ED-4DB2-BD59-A6C34878D82A}">
                    <a16:rowId xmlns="" xmlns:a16="http://schemas.microsoft.com/office/drawing/2014/main" val="10009"/>
                  </a:ext>
                </a:extLst>
              </a:tr>
              <a:tr h="387226">
                <a:tc>
                  <a:txBody>
                    <a:bodyPr/>
                    <a:lstStyle/>
                    <a:p>
                      <a:pPr algn="ctr">
                        <a:spcAft>
                          <a:spcPts val="0"/>
                        </a:spcAft>
                      </a:pPr>
                      <a:r>
                        <a:rPr lang="es-CO" sz="1000">
                          <a:effectLst/>
                        </a:rPr>
                        <a:t>HERRAMIENTA MANUAL</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PULASKY</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CURSO COMBTATIENTE FORESTAL</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extLst>
                  <a:ext uri="{0D108BD9-81ED-4DB2-BD59-A6C34878D82A}">
                    <a16:rowId xmlns="" xmlns:a16="http://schemas.microsoft.com/office/drawing/2014/main" val="10010"/>
                  </a:ext>
                </a:extLst>
              </a:tr>
              <a:tr h="387226">
                <a:tc>
                  <a:txBody>
                    <a:bodyPr/>
                    <a:lstStyle/>
                    <a:p>
                      <a:pPr algn="ctr">
                        <a:spcAft>
                          <a:spcPts val="0"/>
                        </a:spcAft>
                      </a:pPr>
                      <a:r>
                        <a:rPr lang="es-CO" sz="1000">
                          <a:effectLst/>
                        </a:rPr>
                        <a:t>ACCESORIO</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Hoja para sierra sable</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a:effectLst/>
                        </a:rPr>
                        <a:t> </a:t>
                      </a:r>
                      <a:endParaRPr lang="es-CO" sz="100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tc>
                  <a:txBody>
                    <a:bodyPr/>
                    <a:lstStyle/>
                    <a:p>
                      <a:pPr algn="ctr">
                        <a:spcAft>
                          <a:spcPts val="0"/>
                        </a:spcAft>
                      </a:pPr>
                      <a:r>
                        <a:rPr lang="es-CO" sz="1000" dirty="0">
                          <a:effectLst/>
                        </a:rPr>
                        <a:t> </a:t>
                      </a:r>
                      <a:endParaRPr lang="es-CO" sz="1000" dirty="0">
                        <a:effectLst/>
                        <a:latin typeface="Arial" panose="020B0604020202020204" pitchFamily="34" charset="0"/>
                        <a:ea typeface="Calibri" panose="020F0502020204030204" pitchFamily="34" charset="0"/>
                        <a:cs typeface="Times New Roman" panose="02020603050405020304" pitchFamily="18" charset="0"/>
                      </a:endParaRPr>
                    </a:p>
                  </a:txBody>
                  <a:tcPr marL="42025" marR="42025" marT="0" marB="0" anchor="ctr"/>
                </a:tc>
                <a:extLst>
                  <a:ext uri="{0D108BD9-81ED-4DB2-BD59-A6C34878D82A}">
                    <a16:rowId xmlns="" xmlns:a16="http://schemas.microsoft.com/office/drawing/2014/main" val="10011"/>
                  </a:ext>
                </a:extLst>
              </a:tr>
            </a:tbl>
          </a:graphicData>
        </a:graphic>
      </p:graphicFrame>
    </p:spTree>
    <p:extLst>
      <p:ext uri="{BB962C8B-B14F-4D97-AF65-F5344CB8AC3E}">
        <p14:creationId xmlns:p14="http://schemas.microsoft.com/office/powerpoint/2010/main" val="3368932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463365" y="62803"/>
            <a:ext cx="9526215" cy="523220"/>
          </a:xfrm>
          <a:prstGeom prst="rect">
            <a:avLst/>
          </a:prstGeom>
          <a:noFill/>
          <a:effectLst/>
        </p:spPr>
        <p:txBody>
          <a:bodyPr wrap="square">
            <a:spAutoFit/>
          </a:bodyPr>
          <a:lstStyle/>
          <a:p>
            <a:pPr algn="ctr"/>
            <a:r>
              <a:rPr lang="es-CO" sz="2800" b="1" dirty="0">
                <a:solidFill>
                  <a:schemeClr val="bg1"/>
                </a:solidFill>
                <a:latin typeface="Arial" panose="020B0604020202020204" pitchFamily="34" charset="0"/>
                <a:cs typeface="Arial" panose="020B0604020202020204" pitchFamily="34" charset="0"/>
              </a:rPr>
              <a:t>Plan de contingencia 2</a:t>
            </a:r>
            <a:r>
              <a:rPr lang="es-CO" sz="2800" b="1" baseline="30000" dirty="0">
                <a:solidFill>
                  <a:schemeClr val="bg1"/>
                </a:solidFill>
                <a:latin typeface="Arial" panose="020B0604020202020204" pitchFamily="34" charset="0"/>
                <a:cs typeface="Arial" panose="020B0604020202020204" pitchFamily="34" charset="0"/>
              </a:rPr>
              <a:t>da</a:t>
            </a:r>
            <a:r>
              <a:rPr lang="es-CO" sz="2800" b="1" dirty="0">
                <a:solidFill>
                  <a:schemeClr val="bg1"/>
                </a:solidFill>
                <a:latin typeface="Arial" panose="020B0604020202020204" pitchFamily="34" charset="0"/>
                <a:cs typeface="Arial" panose="020B0604020202020204" pitchFamily="34" charset="0"/>
              </a:rPr>
              <a:t> temporada de lluvias</a:t>
            </a:r>
          </a:p>
        </p:txBody>
      </p:sp>
      <p:sp>
        <p:nvSpPr>
          <p:cNvPr id="11" name="Rectángulo 10"/>
          <p:cNvSpPr/>
          <p:nvPr/>
        </p:nvSpPr>
        <p:spPr>
          <a:xfrm>
            <a:off x="2548350" y="413411"/>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nvGrpSpPr>
          <p:cNvPr id="20" name="Agrupar 19"/>
          <p:cNvGrpSpPr/>
          <p:nvPr/>
        </p:nvGrpSpPr>
        <p:grpSpPr>
          <a:xfrm>
            <a:off x="-1067538" y="2"/>
            <a:ext cx="13259538" cy="728113"/>
            <a:chOff x="-1067538" y="2"/>
            <a:chExt cx="13259538" cy="728113"/>
          </a:xfrm>
        </p:grpSpPr>
        <p:pic>
          <p:nvPicPr>
            <p:cNvPr id="21" name="Imagen 20"/>
            <p:cNvPicPr>
              <a:picLocks noChangeAspect="1"/>
            </p:cNvPicPr>
            <p:nvPr/>
          </p:nvPicPr>
          <p:blipFill>
            <a:blip r:embed="rId3"/>
            <a:stretch>
              <a:fillRect/>
            </a:stretch>
          </p:blipFill>
          <p:spPr>
            <a:xfrm>
              <a:off x="0" y="2"/>
              <a:ext cx="12192000" cy="690408"/>
            </a:xfrm>
            <a:prstGeom prst="rect">
              <a:avLst/>
            </a:prstGeom>
          </p:spPr>
        </p:pic>
        <p:sp>
          <p:nvSpPr>
            <p:cNvPr id="22" name="Rectángulo 21"/>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23" name="Rectángulo 22"/>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sp>
        <p:nvSpPr>
          <p:cNvPr id="6" name="CuadroTexto 5"/>
          <p:cNvSpPr txBox="1"/>
          <p:nvPr/>
        </p:nvSpPr>
        <p:spPr>
          <a:xfrm>
            <a:off x="668659" y="696572"/>
            <a:ext cx="5254171" cy="369332"/>
          </a:xfrm>
          <a:prstGeom prst="rect">
            <a:avLst/>
          </a:prstGeom>
          <a:noFill/>
        </p:spPr>
        <p:txBody>
          <a:bodyPr wrap="square" rtlCol="0">
            <a:spAutoFit/>
          </a:bodyPr>
          <a:lstStyle/>
          <a:p>
            <a:r>
              <a:rPr lang="es-CO" b="1" dirty="0">
                <a:solidFill>
                  <a:srgbClr val="FF0000"/>
                </a:solidFill>
              </a:rPr>
              <a:t>Planes de Respuesta de las Entidades</a:t>
            </a:r>
          </a:p>
        </p:txBody>
      </p:sp>
      <p:pic>
        <p:nvPicPr>
          <p:cNvPr id="12" name="Imagen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3" name="Imagen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graphicFrame>
        <p:nvGraphicFramePr>
          <p:cNvPr id="3" name="Tabla 2"/>
          <p:cNvGraphicFramePr>
            <a:graphicFrameLocks noGrp="1"/>
          </p:cNvGraphicFramePr>
          <p:nvPr>
            <p:extLst/>
          </p:nvPr>
        </p:nvGraphicFramePr>
        <p:xfrm>
          <a:off x="838200" y="1138512"/>
          <a:ext cx="10515600" cy="1870710"/>
        </p:xfrm>
        <a:graphic>
          <a:graphicData uri="http://schemas.openxmlformats.org/drawingml/2006/table">
            <a:tbl>
              <a:tblPr firstRow="1" firstCol="1" bandRow="1">
                <a:tableStyleId>{5C22544A-7EE6-4342-B048-85BDC9FD1C3A}</a:tableStyleId>
              </a:tblPr>
              <a:tblGrid>
                <a:gridCol w="1579443">
                  <a:extLst>
                    <a:ext uri="{9D8B030D-6E8A-4147-A177-3AD203B41FA5}">
                      <a16:colId xmlns="" xmlns:a16="http://schemas.microsoft.com/office/drawing/2014/main" val="20000"/>
                    </a:ext>
                  </a:extLst>
                </a:gridCol>
                <a:gridCol w="1489009">
                  <a:extLst>
                    <a:ext uri="{9D8B030D-6E8A-4147-A177-3AD203B41FA5}">
                      <a16:colId xmlns="" xmlns:a16="http://schemas.microsoft.com/office/drawing/2014/main" val="20001"/>
                    </a:ext>
                  </a:extLst>
                </a:gridCol>
                <a:gridCol w="1489009">
                  <a:extLst>
                    <a:ext uri="{9D8B030D-6E8A-4147-A177-3AD203B41FA5}">
                      <a16:colId xmlns="" xmlns:a16="http://schemas.microsoft.com/office/drawing/2014/main" val="20002"/>
                    </a:ext>
                  </a:extLst>
                </a:gridCol>
                <a:gridCol w="1491112">
                  <a:extLst>
                    <a:ext uri="{9D8B030D-6E8A-4147-A177-3AD203B41FA5}">
                      <a16:colId xmlns="" xmlns:a16="http://schemas.microsoft.com/office/drawing/2014/main" val="20003"/>
                    </a:ext>
                  </a:extLst>
                </a:gridCol>
                <a:gridCol w="1489009">
                  <a:extLst>
                    <a:ext uri="{9D8B030D-6E8A-4147-A177-3AD203B41FA5}">
                      <a16:colId xmlns="" xmlns:a16="http://schemas.microsoft.com/office/drawing/2014/main" val="20004"/>
                    </a:ext>
                  </a:extLst>
                </a:gridCol>
                <a:gridCol w="1489009">
                  <a:extLst>
                    <a:ext uri="{9D8B030D-6E8A-4147-A177-3AD203B41FA5}">
                      <a16:colId xmlns="" xmlns:a16="http://schemas.microsoft.com/office/drawing/2014/main" val="20005"/>
                    </a:ext>
                  </a:extLst>
                </a:gridCol>
                <a:gridCol w="1489009">
                  <a:extLst>
                    <a:ext uri="{9D8B030D-6E8A-4147-A177-3AD203B41FA5}">
                      <a16:colId xmlns="" xmlns:a16="http://schemas.microsoft.com/office/drawing/2014/main" val="20006"/>
                    </a:ext>
                  </a:extLst>
                </a:gridCol>
              </a:tblGrid>
              <a:tr h="361950">
                <a:tc gridSpan="7">
                  <a:txBody>
                    <a:bodyPr/>
                    <a:lstStyle/>
                    <a:p>
                      <a:pPr algn="ctr">
                        <a:spcAft>
                          <a:spcPts val="0"/>
                        </a:spcAft>
                      </a:pPr>
                      <a:r>
                        <a:rPr lang="es-CO" sz="1600" u="sng">
                          <a:effectLst/>
                        </a:rPr>
                        <a:t>INVENTARIO DE RECURSOS DISPONIBLES POR EMPRESA / ENTIDAD - FORMULARIO 2 de 3</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 xmlns:a16="http://schemas.microsoft.com/office/drawing/2014/main" val="10000"/>
                  </a:ext>
                </a:extLst>
              </a:tr>
              <a:tr h="560852">
                <a:tc>
                  <a:txBody>
                    <a:bodyPr/>
                    <a:lstStyle/>
                    <a:p>
                      <a:pPr algn="ctr">
                        <a:spcAft>
                          <a:spcPts val="0"/>
                        </a:spcAft>
                      </a:pPr>
                      <a:r>
                        <a:rPr lang="es-CO" sz="1100">
                          <a:effectLst/>
                        </a:rPr>
                        <a:t>CLASIFICACIÓN DE PERSONAL SEGÚN EIR</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TIPO DE FUNCIÓN A DESARROLLAR PARA MANEJO DE EMERGENCIAS SEGÚN EIR</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CANTIDAD DISPONIBLE</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DISPONIBILIDAD PARA CUMPLIMIENTO MISIONALIDAD </a:t>
                      </a:r>
                      <a:br>
                        <a:rPr lang="es-CO" sz="1100">
                          <a:effectLst/>
                        </a:rPr>
                      </a:br>
                      <a:r>
                        <a:rPr lang="es-CO" sz="1100">
                          <a:effectLst/>
                        </a:rPr>
                        <a:t/>
                      </a:r>
                      <a:br>
                        <a:rPr lang="es-CO" sz="1100">
                          <a:effectLst/>
                        </a:rPr>
                      </a:br>
                      <a:r>
                        <a:rPr lang="es-CO" sz="1100">
                          <a:effectLst/>
                        </a:rPr>
                        <a:t>(SI/NO)</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DISPONIBILIDAD PARA ATENCIÓN DE EMERGENCIAS</a:t>
                      </a:r>
                      <a:br>
                        <a:rPr lang="es-CO" sz="1100">
                          <a:effectLst/>
                        </a:rPr>
                      </a:br>
                      <a:r>
                        <a:rPr lang="es-CO" sz="1100">
                          <a:effectLst/>
                        </a:rPr>
                        <a:t/>
                      </a:r>
                      <a:br>
                        <a:rPr lang="es-CO" sz="1100">
                          <a:effectLst/>
                        </a:rPr>
                      </a:br>
                      <a:r>
                        <a:rPr lang="es-CO" sz="1100">
                          <a:effectLst/>
                        </a:rPr>
                        <a:t>(SI/NO)</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HORARIO DE DISPONIBILIDAD PARA EMERGENCIAS</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NECESIDAD ESPECIAL PARA REALIZACIÓN ACTIVIDADES</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1"/>
                  </a:ext>
                </a:extLst>
              </a:tr>
              <a:tr h="0">
                <a:tc>
                  <a:txBody>
                    <a:bodyPr/>
                    <a:lstStyle/>
                    <a:p>
                      <a:pPr algn="ctr">
                        <a:spcAft>
                          <a:spcPts val="0"/>
                        </a:spcAft>
                      </a:pPr>
                      <a:r>
                        <a:rPr lang="es-CO" sz="1100">
                          <a:effectLst/>
                        </a:rPr>
                        <a:t>OPERATIVO</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CONDUCTOR CARGADOR FRONTAL</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CURSO XXX YYY, CON LICENCIA XXX</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2"/>
                  </a:ext>
                </a:extLst>
              </a:tr>
              <a:tr h="0">
                <a:tc>
                  <a:txBody>
                    <a:bodyPr/>
                    <a:lstStyle/>
                    <a:p>
                      <a:pPr algn="ctr">
                        <a:spcAft>
                          <a:spcPts val="0"/>
                        </a:spcAft>
                      </a:pPr>
                      <a:r>
                        <a:rPr lang="es-CO" sz="1100">
                          <a:effectLst/>
                        </a:rPr>
                        <a:t>ADMINISTRATIVO</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SIG</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CURSO SIG</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3"/>
                  </a:ext>
                </a:extLst>
              </a:tr>
              <a:tr h="0">
                <a:tc>
                  <a:txBody>
                    <a:bodyPr/>
                    <a:lstStyle/>
                    <a:p>
                      <a:pPr algn="ctr">
                        <a:spcAft>
                          <a:spcPts val="0"/>
                        </a:spcAft>
                      </a:pPr>
                      <a:r>
                        <a:rPr lang="es-CO" sz="1100">
                          <a:effectLst/>
                        </a:rPr>
                        <a:t>DIRECTIVO</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TOMADOR DE DECISIÓN</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a:effectLst/>
                        </a:rPr>
                        <a:t> </a:t>
                      </a:r>
                      <a:endParaRPr lang="es-CO" sz="11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CO" sz="1100" dirty="0">
                          <a:effectLst/>
                        </a:rPr>
                        <a:t>NO APLICA</a:t>
                      </a:r>
                      <a:endParaRPr lang="es-CO" sz="11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4"/>
                  </a:ext>
                </a:extLst>
              </a:tr>
            </a:tbl>
          </a:graphicData>
        </a:graphic>
      </p:graphicFrame>
      <p:graphicFrame>
        <p:nvGraphicFramePr>
          <p:cNvPr id="4" name="Tabla 3"/>
          <p:cNvGraphicFramePr>
            <a:graphicFrameLocks noGrp="1"/>
          </p:cNvGraphicFramePr>
          <p:nvPr>
            <p:extLst/>
          </p:nvPr>
        </p:nvGraphicFramePr>
        <p:xfrm>
          <a:off x="838200" y="3145283"/>
          <a:ext cx="10495353" cy="2639178"/>
        </p:xfrm>
        <a:graphic>
          <a:graphicData uri="http://schemas.openxmlformats.org/drawingml/2006/table">
            <a:tbl>
              <a:tblPr firstRow="1" firstCol="1" bandRow="1">
                <a:tableStyleId>{5C22544A-7EE6-4342-B048-85BDC9FD1C3A}</a:tableStyleId>
              </a:tblPr>
              <a:tblGrid>
                <a:gridCol w="1576401">
                  <a:extLst>
                    <a:ext uri="{9D8B030D-6E8A-4147-A177-3AD203B41FA5}">
                      <a16:colId xmlns="" xmlns:a16="http://schemas.microsoft.com/office/drawing/2014/main" val="20000"/>
                    </a:ext>
                  </a:extLst>
                </a:gridCol>
                <a:gridCol w="1246848">
                  <a:extLst>
                    <a:ext uri="{9D8B030D-6E8A-4147-A177-3AD203B41FA5}">
                      <a16:colId xmlns="" xmlns:a16="http://schemas.microsoft.com/office/drawing/2014/main" val="20001"/>
                    </a:ext>
                  </a:extLst>
                </a:gridCol>
                <a:gridCol w="997059">
                  <a:extLst>
                    <a:ext uri="{9D8B030D-6E8A-4147-A177-3AD203B41FA5}">
                      <a16:colId xmlns="" xmlns:a16="http://schemas.microsoft.com/office/drawing/2014/main" val="20002"/>
                    </a:ext>
                  </a:extLst>
                </a:gridCol>
                <a:gridCol w="1337107">
                  <a:extLst>
                    <a:ext uri="{9D8B030D-6E8A-4147-A177-3AD203B41FA5}">
                      <a16:colId xmlns="" xmlns:a16="http://schemas.microsoft.com/office/drawing/2014/main" val="20003"/>
                    </a:ext>
                  </a:extLst>
                </a:gridCol>
                <a:gridCol w="1337107">
                  <a:extLst>
                    <a:ext uri="{9D8B030D-6E8A-4147-A177-3AD203B41FA5}">
                      <a16:colId xmlns="" xmlns:a16="http://schemas.microsoft.com/office/drawing/2014/main" val="20004"/>
                    </a:ext>
                  </a:extLst>
                </a:gridCol>
                <a:gridCol w="1374892">
                  <a:extLst>
                    <a:ext uri="{9D8B030D-6E8A-4147-A177-3AD203B41FA5}">
                      <a16:colId xmlns="" xmlns:a16="http://schemas.microsoft.com/office/drawing/2014/main" val="20005"/>
                    </a:ext>
                  </a:extLst>
                </a:gridCol>
                <a:gridCol w="670972">
                  <a:extLst>
                    <a:ext uri="{9D8B030D-6E8A-4147-A177-3AD203B41FA5}">
                      <a16:colId xmlns="" xmlns:a16="http://schemas.microsoft.com/office/drawing/2014/main" val="20006"/>
                    </a:ext>
                  </a:extLst>
                </a:gridCol>
                <a:gridCol w="1954967">
                  <a:extLst>
                    <a:ext uri="{9D8B030D-6E8A-4147-A177-3AD203B41FA5}">
                      <a16:colId xmlns="" xmlns:a16="http://schemas.microsoft.com/office/drawing/2014/main" val="20007"/>
                    </a:ext>
                  </a:extLst>
                </a:gridCol>
              </a:tblGrid>
              <a:tr h="307458">
                <a:tc gridSpan="8">
                  <a:txBody>
                    <a:bodyPr/>
                    <a:lstStyle/>
                    <a:p>
                      <a:pPr algn="ctr">
                        <a:spcAft>
                          <a:spcPts val="0"/>
                        </a:spcAft>
                      </a:pPr>
                      <a:r>
                        <a:rPr lang="es-CO" sz="1400" u="sng" dirty="0">
                          <a:effectLst/>
                        </a:rPr>
                        <a:t>INVENTARIO DE RECURSOS DISPONIBLES POR EMPRESA / ENTIDAD - FORMULARIO 3 de 3</a:t>
                      </a:r>
                      <a:endParaRPr lang="es-CO" sz="900" dirty="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 xmlns:a16="http://schemas.microsoft.com/office/drawing/2014/main" val="10000"/>
                  </a:ext>
                </a:extLst>
              </a:tr>
              <a:tr h="143052">
                <a:tc>
                  <a:txBody>
                    <a:bodyPr/>
                    <a:lstStyle/>
                    <a:p>
                      <a:pPr algn="ctr">
                        <a:spcAft>
                          <a:spcPts val="0"/>
                        </a:spcAft>
                      </a:pPr>
                      <a:r>
                        <a:rPr lang="es-CO" sz="900">
                          <a:effectLst/>
                        </a:rPr>
                        <a:t>CLASIFICACIÓN DE VEHICULOS / MAQUINARIA / EQUIPO PESADO</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TIPO DE VEHICULOS / MAQUINARIA / EQUIPO PESADO</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CANTIDAD DISPONIBLE</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DISPONIBILIDAD PARA CUMPLIMIENTO MISIONALIDAD </a:t>
                      </a:r>
                      <a:br>
                        <a:rPr lang="es-CO" sz="900">
                          <a:effectLst/>
                        </a:rPr>
                      </a:br>
                      <a:r>
                        <a:rPr lang="es-CO" sz="900">
                          <a:effectLst/>
                        </a:rPr>
                        <a:t/>
                      </a:r>
                      <a:br>
                        <a:rPr lang="es-CO" sz="900">
                          <a:effectLst/>
                        </a:rPr>
                      </a:br>
                      <a:r>
                        <a:rPr lang="es-CO" sz="900">
                          <a:effectLst/>
                        </a:rPr>
                        <a:t>(SI/NO)</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DISPONIBILIDAD PARA ATENCIÓN DE EMERGENCIAS</a:t>
                      </a:r>
                      <a:br>
                        <a:rPr lang="es-CO" sz="900">
                          <a:effectLst/>
                        </a:rPr>
                      </a:br>
                      <a:r>
                        <a:rPr lang="es-CO" sz="900">
                          <a:effectLst/>
                        </a:rPr>
                        <a:t/>
                      </a:r>
                      <a:br>
                        <a:rPr lang="es-CO" sz="900">
                          <a:effectLst/>
                        </a:rPr>
                      </a:br>
                      <a:r>
                        <a:rPr lang="es-CO" sz="900">
                          <a:effectLst/>
                        </a:rPr>
                        <a:t>(SI/NO)</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HORARIO DE DISPONIBILIDAD PARA EMERGENCIAS</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UBICACIÓN</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NECESIDAD ESPECIAL PARA FUNCIONAMIENTO</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extLst>
                  <a:ext uri="{0D108BD9-81ED-4DB2-BD59-A6C34878D82A}">
                    <a16:rowId xmlns="" xmlns:a16="http://schemas.microsoft.com/office/drawing/2014/main" val="10001"/>
                  </a:ext>
                </a:extLst>
              </a:tr>
              <a:tr h="0">
                <a:tc>
                  <a:txBody>
                    <a:bodyPr/>
                    <a:lstStyle/>
                    <a:p>
                      <a:pPr algn="ctr">
                        <a:spcAft>
                          <a:spcPts val="0"/>
                        </a:spcAft>
                      </a:pPr>
                      <a:r>
                        <a:rPr lang="es-CO" sz="900">
                          <a:effectLst/>
                        </a:rPr>
                        <a:t>VEHICULOS</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CARROTANQUE</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CONDUCTOR CON LICENCIA DE CONDUCCIÓN XX</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extLst>
                  <a:ext uri="{0D108BD9-81ED-4DB2-BD59-A6C34878D82A}">
                    <a16:rowId xmlns="" xmlns:a16="http://schemas.microsoft.com/office/drawing/2014/main" val="10002"/>
                  </a:ext>
                </a:extLst>
              </a:tr>
              <a:tr h="0">
                <a:tc>
                  <a:txBody>
                    <a:bodyPr/>
                    <a:lstStyle/>
                    <a:p>
                      <a:pPr algn="ctr">
                        <a:spcAft>
                          <a:spcPts val="0"/>
                        </a:spcAft>
                      </a:pPr>
                      <a:r>
                        <a:rPr lang="es-CO" sz="900">
                          <a:effectLst/>
                        </a:rPr>
                        <a:t>MAQUINARIA</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BULLDOZER</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CERTIFICADO DEL CURSO QUE ACREDITE LOS CONOCIMIENTOS TEÓRICOS Y PRÁCTICOS EN EL MANEJO DE MAQUINARIA, LICENCIA PARA CONDUCIR MAQUINARIA (TIPO D)</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extLst>
                  <a:ext uri="{0D108BD9-81ED-4DB2-BD59-A6C34878D82A}">
                    <a16:rowId xmlns="" xmlns:a16="http://schemas.microsoft.com/office/drawing/2014/main" val="10003"/>
                  </a:ext>
                </a:extLst>
              </a:tr>
              <a:tr h="0">
                <a:tc>
                  <a:txBody>
                    <a:bodyPr/>
                    <a:lstStyle/>
                    <a:p>
                      <a:pPr algn="ctr">
                        <a:spcAft>
                          <a:spcPts val="0"/>
                        </a:spcAft>
                      </a:pPr>
                      <a:r>
                        <a:rPr lang="es-CO" sz="900">
                          <a:effectLst/>
                        </a:rPr>
                        <a:t>EQUIPO PESADO</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TRITURADORA</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a:effectLst/>
                        </a:rPr>
                        <a:t> </a:t>
                      </a:r>
                      <a:endParaRPr lang="es-CO" sz="90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tc>
                  <a:txBody>
                    <a:bodyPr/>
                    <a:lstStyle/>
                    <a:p>
                      <a:pPr algn="ctr">
                        <a:spcAft>
                          <a:spcPts val="0"/>
                        </a:spcAft>
                      </a:pPr>
                      <a:r>
                        <a:rPr lang="es-CO" sz="900" dirty="0">
                          <a:effectLst/>
                        </a:rPr>
                        <a:t>CERTIFICADO DEL CURSO QUE ACREDITE LOS CONOCIMIENTOS TEÓRICOS Y PRÁCTICOS EN EL MANEJO DE MAQUINARIA, LICENCIA PARA CONDUCIR MAQUINARIA (TIPO D)</a:t>
                      </a:r>
                      <a:endParaRPr lang="es-CO" sz="900" dirty="0">
                        <a:effectLst/>
                        <a:latin typeface="Arial" panose="020B0604020202020204" pitchFamily="34" charset="0"/>
                        <a:ea typeface="Calibri" panose="020F0502020204030204" pitchFamily="34" charset="0"/>
                        <a:cs typeface="Times New Roman" panose="02020603050405020304" pitchFamily="18" charset="0"/>
                      </a:endParaRPr>
                    </a:p>
                  </a:txBody>
                  <a:tcPr marL="37758" marR="37758" marT="0" marB="0" anchor="ct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4442591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2" name="Imagen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graphicFrame>
        <p:nvGraphicFramePr>
          <p:cNvPr id="2" name="Tabla 1"/>
          <p:cNvGraphicFramePr>
            <a:graphicFrameLocks noGrp="1"/>
          </p:cNvGraphicFramePr>
          <p:nvPr>
            <p:extLst/>
          </p:nvPr>
        </p:nvGraphicFramePr>
        <p:xfrm>
          <a:off x="838199" y="1291503"/>
          <a:ext cx="10515601" cy="4798695"/>
        </p:xfrm>
        <a:graphic>
          <a:graphicData uri="http://schemas.openxmlformats.org/drawingml/2006/table">
            <a:tbl>
              <a:tblPr firstRow="1" firstCol="1" bandRow="1">
                <a:tableStyleId>{5C22544A-7EE6-4342-B048-85BDC9FD1C3A}</a:tableStyleId>
              </a:tblPr>
              <a:tblGrid>
                <a:gridCol w="540502">
                  <a:extLst>
                    <a:ext uri="{9D8B030D-6E8A-4147-A177-3AD203B41FA5}">
                      <a16:colId xmlns="" xmlns:a16="http://schemas.microsoft.com/office/drawing/2014/main" val="20000"/>
                    </a:ext>
                  </a:extLst>
                </a:gridCol>
                <a:gridCol w="3106308">
                  <a:extLst>
                    <a:ext uri="{9D8B030D-6E8A-4147-A177-3AD203B41FA5}">
                      <a16:colId xmlns="" xmlns:a16="http://schemas.microsoft.com/office/drawing/2014/main" val="20001"/>
                    </a:ext>
                  </a:extLst>
                </a:gridCol>
                <a:gridCol w="302849">
                  <a:extLst>
                    <a:ext uri="{9D8B030D-6E8A-4147-A177-3AD203B41FA5}">
                      <a16:colId xmlns="" xmlns:a16="http://schemas.microsoft.com/office/drawing/2014/main" val="20002"/>
                    </a:ext>
                  </a:extLst>
                </a:gridCol>
                <a:gridCol w="302849">
                  <a:extLst>
                    <a:ext uri="{9D8B030D-6E8A-4147-A177-3AD203B41FA5}">
                      <a16:colId xmlns="" xmlns:a16="http://schemas.microsoft.com/office/drawing/2014/main" val="20003"/>
                    </a:ext>
                  </a:extLst>
                </a:gridCol>
                <a:gridCol w="361737">
                  <a:extLst>
                    <a:ext uri="{9D8B030D-6E8A-4147-A177-3AD203B41FA5}">
                      <a16:colId xmlns="" xmlns:a16="http://schemas.microsoft.com/office/drawing/2014/main" val="20004"/>
                    </a:ext>
                  </a:extLst>
                </a:gridCol>
                <a:gridCol w="370149">
                  <a:extLst>
                    <a:ext uri="{9D8B030D-6E8A-4147-A177-3AD203B41FA5}">
                      <a16:colId xmlns="" xmlns:a16="http://schemas.microsoft.com/office/drawing/2014/main" val="20005"/>
                    </a:ext>
                  </a:extLst>
                </a:gridCol>
                <a:gridCol w="370149">
                  <a:extLst>
                    <a:ext uri="{9D8B030D-6E8A-4147-A177-3AD203B41FA5}">
                      <a16:colId xmlns="" xmlns:a16="http://schemas.microsoft.com/office/drawing/2014/main" val="20006"/>
                    </a:ext>
                  </a:extLst>
                </a:gridCol>
                <a:gridCol w="361737">
                  <a:extLst>
                    <a:ext uri="{9D8B030D-6E8A-4147-A177-3AD203B41FA5}">
                      <a16:colId xmlns="" xmlns:a16="http://schemas.microsoft.com/office/drawing/2014/main" val="20007"/>
                    </a:ext>
                  </a:extLst>
                </a:gridCol>
                <a:gridCol w="370149">
                  <a:extLst>
                    <a:ext uri="{9D8B030D-6E8A-4147-A177-3AD203B41FA5}">
                      <a16:colId xmlns="" xmlns:a16="http://schemas.microsoft.com/office/drawing/2014/main" val="20008"/>
                    </a:ext>
                  </a:extLst>
                </a:gridCol>
                <a:gridCol w="370149">
                  <a:extLst>
                    <a:ext uri="{9D8B030D-6E8A-4147-A177-3AD203B41FA5}">
                      <a16:colId xmlns="" xmlns:a16="http://schemas.microsoft.com/office/drawing/2014/main" val="20009"/>
                    </a:ext>
                  </a:extLst>
                </a:gridCol>
                <a:gridCol w="353324">
                  <a:extLst>
                    <a:ext uri="{9D8B030D-6E8A-4147-A177-3AD203B41FA5}">
                      <a16:colId xmlns="" xmlns:a16="http://schemas.microsoft.com/office/drawing/2014/main" val="20010"/>
                    </a:ext>
                  </a:extLst>
                </a:gridCol>
                <a:gridCol w="302849">
                  <a:extLst>
                    <a:ext uri="{9D8B030D-6E8A-4147-A177-3AD203B41FA5}">
                      <a16:colId xmlns="" xmlns:a16="http://schemas.microsoft.com/office/drawing/2014/main" val="20011"/>
                    </a:ext>
                  </a:extLst>
                </a:gridCol>
                <a:gridCol w="307056">
                  <a:extLst>
                    <a:ext uri="{9D8B030D-6E8A-4147-A177-3AD203B41FA5}">
                      <a16:colId xmlns="" xmlns:a16="http://schemas.microsoft.com/office/drawing/2014/main" val="20012"/>
                    </a:ext>
                  </a:extLst>
                </a:gridCol>
                <a:gridCol w="361737">
                  <a:extLst>
                    <a:ext uri="{9D8B030D-6E8A-4147-A177-3AD203B41FA5}">
                      <a16:colId xmlns="" xmlns:a16="http://schemas.microsoft.com/office/drawing/2014/main" val="20013"/>
                    </a:ext>
                  </a:extLst>
                </a:gridCol>
                <a:gridCol w="361737">
                  <a:extLst>
                    <a:ext uri="{9D8B030D-6E8A-4147-A177-3AD203B41FA5}">
                      <a16:colId xmlns="" xmlns:a16="http://schemas.microsoft.com/office/drawing/2014/main" val="20014"/>
                    </a:ext>
                  </a:extLst>
                </a:gridCol>
                <a:gridCol w="361737">
                  <a:extLst>
                    <a:ext uri="{9D8B030D-6E8A-4147-A177-3AD203B41FA5}">
                      <a16:colId xmlns="" xmlns:a16="http://schemas.microsoft.com/office/drawing/2014/main" val="20015"/>
                    </a:ext>
                  </a:extLst>
                </a:gridCol>
                <a:gridCol w="370149">
                  <a:extLst>
                    <a:ext uri="{9D8B030D-6E8A-4147-A177-3AD203B41FA5}">
                      <a16:colId xmlns="" xmlns:a16="http://schemas.microsoft.com/office/drawing/2014/main" val="20016"/>
                    </a:ext>
                  </a:extLst>
                </a:gridCol>
                <a:gridCol w="370149">
                  <a:extLst>
                    <a:ext uri="{9D8B030D-6E8A-4147-A177-3AD203B41FA5}">
                      <a16:colId xmlns="" xmlns:a16="http://schemas.microsoft.com/office/drawing/2014/main" val="20017"/>
                    </a:ext>
                  </a:extLst>
                </a:gridCol>
                <a:gridCol w="361737">
                  <a:extLst>
                    <a:ext uri="{9D8B030D-6E8A-4147-A177-3AD203B41FA5}">
                      <a16:colId xmlns="" xmlns:a16="http://schemas.microsoft.com/office/drawing/2014/main" val="20018"/>
                    </a:ext>
                  </a:extLst>
                </a:gridCol>
                <a:gridCol w="361737">
                  <a:extLst>
                    <a:ext uri="{9D8B030D-6E8A-4147-A177-3AD203B41FA5}">
                      <a16:colId xmlns="" xmlns:a16="http://schemas.microsoft.com/office/drawing/2014/main" val="20019"/>
                    </a:ext>
                  </a:extLst>
                </a:gridCol>
                <a:gridCol w="365943">
                  <a:extLst>
                    <a:ext uri="{9D8B030D-6E8A-4147-A177-3AD203B41FA5}">
                      <a16:colId xmlns="" xmlns:a16="http://schemas.microsoft.com/office/drawing/2014/main" val="20020"/>
                    </a:ext>
                  </a:extLst>
                </a:gridCol>
                <a:gridCol w="180868">
                  <a:extLst>
                    <a:ext uri="{9D8B030D-6E8A-4147-A177-3AD203B41FA5}">
                      <a16:colId xmlns="" xmlns:a16="http://schemas.microsoft.com/office/drawing/2014/main" val="20021"/>
                    </a:ext>
                  </a:extLst>
                </a:gridCol>
              </a:tblGrid>
              <a:tr h="272415">
                <a:tc rowSpan="3">
                  <a:txBody>
                    <a:bodyPr/>
                    <a:lstStyle/>
                    <a:p>
                      <a:pPr algn="just">
                        <a:spcAft>
                          <a:spcPts val="0"/>
                        </a:spcAft>
                      </a:pPr>
                      <a:r>
                        <a:rPr lang="es-ES" sz="1600" dirty="0">
                          <a:effectLst/>
                        </a:rPr>
                        <a:t>No.</a:t>
                      </a:r>
                      <a:endParaRPr lang="es-CO"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rowSpan="3">
                  <a:txBody>
                    <a:bodyPr/>
                    <a:lstStyle/>
                    <a:p>
                      <a:pPr algn="r">
                        <a:spcAft>
                          <a:spcPts val="0"/>
                        </a:spcAft>
                      </a:pPr>
                      <a:r>
                        <a:rPr lang="es-ES" sz="1100" dirty="0">
                          <a:effectLst/>
                        </a:rPr>
                        <a:t> </a:t>
                      </a:r>
                      <a:endParaRPr lang="es-CO" sz="1600" dirty="0">
                        <a:effectLst/>
                      </a:endParaRPr>
                    </a:p>
                    <a:p>
                      <a:pPr algn="r">
                        <a:spcAft>
                          <a:spcPts val="0"/>
                        </a:spcAft>
                      </a:pPr>
                      <a:r>
                        <a:rPr lang="es-ES" sz="400" dirty="0">
                          <a:effectLst/>
                        </a:rPr>
                        <a:t> </a:t>
                      </a:r>
                      <a:endParaRPr lang="es-CO" sz="1600" dirty="0">
                        <a:effectLst/>
                      </a:endParaRPr>
                    </a:p>
                    <a:p>
                      <a:pPr algn="r">
                        <a:spcAft>
                          <a:spcPts val="0"/>
                        </a:spcAft>
                      </a:pPr>
                      <a:r>
                        <a:rPr lang="es-ES" sz="1100" dirty="0">
                          <a:effectLst/>
                        </a:rPr>
                        <a:t>Mes</a:t>
                      </a:r>
                      <a:endParaRPr lang="es-CO" sz="1600" dirty="0">
                        <a:effectLst/>
                      </a:endParaRPr>
                    </a:p>
                    <a:p>
                      <a:pPr algn="l">
                        <a:spcAft>
                          <a:spcPts val="0"/>
                        </a:spcAft>
                      </a:pPr>
                      <a:r>
                        <a:rPr lang="es-ES" sz="1600" dirty="0">
                          <a:effectLst/>
                        </a:rPr>
                        <a:t>Actividad                                     </a:t>
                      </a:r>
                      <a:r>
                        <a:rPr lang="es-ES" sz="1100" dirty="0">
                          <a:effectLst/>
                        </a:rPr>
                        <a:t>Semana</a:t>
                      </a:r>
                      <a:endParaRPr lang="es-CO"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tc>
                <a:tc gridSpan="20">
                  <a:txBody>
                    <a:bodyPr/>
                    <a:lstStyle/>
                    <a:p>
                      <a:pPr algn="ctr">
                        <a:spcAft>
                          <a:spcPts val="0"/>
                        </a:spcAft>
                      </a:pPr>
                      <a:r>
                        <a:rPr lang="es-ES" sz="1600">
                          <a:effectLst/>
                        </a:rPr>
                        <a:t>Cronograma de Actividades</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 xmlns:a16="http://schemas.microsoft.com/office/drawing/2014/main" val="10000"/>
                  </a:ext>
                </a:extLst>
              </a:tr>
              <a:tr h="167640">
                <a:tc vMerge="1">
                  <a:txBody>
                    <a:bodyPr/>
                    <a:lstStyle/>
                    <a:p>
                      <a:endParaRPr lang="es-CO"/>
                    </a:p>
                  </a:txBody>
                  <a:tcPr/>
                </a:tc>
                <a:tc vMerge="1">
                  <a:txBody>
                    <a:bodyPr/>
                    <a:lstStyle/>
                    <a:p>
                      <a:endParaRPr lang="es-CO"/>
                    </a:p>
                  </a:txBody>
                  <a:tcPr/>
                </a:tc>
                <a:tc gridSpan="4">
                  <a:txBody>
                    <a:bodyPr/>
                    <a:lstStyle/>
                    <a:p>
                      <a:pPr algn="ctr">
                        <a:spcAft>
                          <a:spcPts val="0"/>
                        </a:spcAft>
                      </a:pPr>
                      <a:r>
                        <a:rPr lang="es-ES" sz="1600">
                          <a:effectLst/>
                        </a:rPr>
                        <a:t>FEBRERO</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hMerge="1">
                  <a:txBody>
                    <a:bodyPr/>
                    <a:lstStyle/>
                    <a:p>
                      <a:endParaRPr lang="es-CO"/>
                    </a:p>
                  </a:txBody>
                  <a:tcPr/>
                </a:tc>
                <a:tc hMerge="1">
                  <a:txBody>
                    <a:bodyPr/>
                    <a:lstStyle/>
                    <a:p>
                      <a:endParaRPr lang="es-CO"/>
                    </a:p>
                  </a:txBody>
                  <a:tcPr/>
                </a:tc>
                <a:tc hMerge="1">
                  <a:txBody>
                    <a:bodyPr/>
                    <a:lstStyle/>
                    <a:p>
                      <a:endParaRPr lang="es-CO"/>
                    </a:p>
                  </a:txBody>
                  <a:tcPr/>
                </a:tc>
                <a:tc gridSpan="4">
                  <a:txBody>
                    <a:bodyPr/>
                    <a:lstStyle/>
                    <a:p>
                      <a:pPr algn="ctr">
                        <a:spcAft>
                          <a:spcPts val="0"/>
                        </a:spcAft>
                      </a:pPr>
                      <a:r>
                        <a:rPr lang="es-ES" sz="1600">
                          <a:effectLst/>
                        </a:rPr>
                        <a:t>MARZO</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hMerge="1">
                  <a:txBody>
                    <a:bodyPr/>
                    <a:lstStyle/>
                    <a:p>
                      <a:endParaRPr lang="es-CO"/>
                    </a:p>
                  </a:txBody>
                  <a:tcPr/>
                </a:tc>
                <a:tc hMerge="1">
                  <a:txBody>
                    <a:bodyPr/>
                    <a:lstStyle/>
                    <a:p>
                      <a:endParaRPr lang="es-CO"/>
                    </a:p>
                  </a:txBody>
                  <a:tcPr/>
                </a:tc>
                <a:tc hMerge="1">
                  <a:txBody>
                    <a:bodyPr/>
                    <a:lstStyle/>
                    <a:p>
                      <a:endParaRPr lang="es-CO"/>
                    </a:p>
                  </a:txBody>
                  <a:tcPr/>
                </a:tc>
                <a:tc gridSpan="4">
                  <a:txBody>
                    <a:bodyPr/>
                    <a:lstStyle/>
                    <a:p>
                      <a:pPr algn="ctr">
                        <a:spcAft>
                          <a:spcPts val="0"/>
                        </a:spcAft>
                      </a:pPr>
                      <a:r>
                        <a:rPr lang="es-ES" sz="1600">
                          <a:effectLst/>
                        </a:rPr>
                        <a:t>ABRIL</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hMerge="1">
                  <a:txBody>
                    <a:bodyPr/>
                    <a:lstStyle/>
                    <a:p>
                      <a:endParaRPr lang="es-CO"/>
                    </a:p>
                  </a:txBody>
                  <a:tcPr/>
                </a:tc>
                <a:tc hMerge="1">
                  <a:txBody>
                    <a:bodyPr/>
                    <a:lstStyle/>
                    <a:p>
                      <a:endParaRPr lang="es-CO"/>
                    </a:p>
                  </a:txBody>
                  <a:tcPr/>
                </a:tc>
                <a:tc hMerge="1">
                  <a:txBody>
                    <a:bodyPr/>
                    <a:lstStyle/>
                    <a:p>
                      <a:endParaRPr lang="es-CO"/>
                    </a:p>
                  </a:txBody>
                  <a:tcPr/>
                </a:tc>
                <a:tc gridSpan="4">
                  <a:txBody>
                    <a:bodyPr/>
                    <a:lstStyle/>
                    <a:p>
                      <a:pPr algn="ctr">
                        <a:spcAft>
                          <a:spcPts val="0"/>
                        </a:spcAft>
                      </a:pPr>
                      <a:r>
                        <a:rPr lang="es-ES" sz="1600">
                          <a:effectLst/>
                        </a:rPr>
                        <a:t>MAYO</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hMerge="1">
                  <a:txBody>
                    <a:bodyPr/>
                    <a:lstStyle/>
                    <a:p>
                      <a:endParaRPr lang="es-CO"/>
                    </a:p>
                  </a:txBody>
                  <a:tcPr/>
                </a:tc>
                <a:tc hMerge="1">
                  <a:txBody>
                    <a:bodyPr/>
                    <a:lstStyle/>
                    <a:p>
                      <a:endParaRPr lang="es-CO"/>
                    </a:p>
                  </a:txBody>
                  <a:tcPr/>
                </a:tc>
                <a:tc hMerge="1">
                  <a:txBody>
                    <a:bodyPr/>
                    <a:lstStyle/>
                    <a:p>
                      <a:endParaRPr lang="es-CO"/>
                    </a:p>
                  </a:txBody>
                  <a:tcPr/>
                </a:tc>
                <a:tc gridSpan="4">
                  <a:txBody>
                    <a:bodyPr/>
                    <a:lstStyle/>
                    <a:p>
                      <a:pPr algn="ctr">
                        <a:spcAft>
                          <a:spcPts val="0"/>
                        </a:spcAft>
                      </a:pPr>
                      <a:r>
                        <a:rPr lang="es-ES" sz="1600">
                          <a:effectLst/>
                        </a:rPr>
                        <a:t>JUNIO</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 xmlns:a16="http://schemas.microsoft.com/office/drawing/2014/main" val="10001"/>
                  </a:ext>
                </a:extLst>
              </a:tr>
              <a:tr h="137160">
                <a:tc vMerge="1">
                  <a:txBody>
                    <a:bodyPr/>
                    <a:lstStyle/>
                    <a:p>
                      <a:endParaRPr lang="es-CO"/>
                    </a:p>
                  </a:txBody>
                  <a:tcPr/>
                </a:tc>
                <a:tc vMerge="1">
                  <a:txBody>
                    <a:bodyPr/>
                    <a:lstStyle/>
                    <a:p>
                      <a:endParaRPr lang="es-CO"/>
                    </a:p>
                  </a:txBody>
                  <a:tcPr/>
                </a:tc>
                <a:tc>
                  <a:txBody>
                    <a:bodyPr/>
                    <a:lstStyle/>
                    <a:p>
                      <a:pPr algn="ctr">
                        <a:spcAft>
                          <a:spcPts val="0"/>
                        </a:spcAft>
                      </a:pPr>
                      <a:r>
                        <a:rPr lang="es-ES" sz="1100">
                          <a:effectLst/>
                        </a:rPr>
                        <a:t>1</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2</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3</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4</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1</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2</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3</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4</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1</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2</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3</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4</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1</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2</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3</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4</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1</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2</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3</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tc>
                  <a:txBody>
                    <a:bodyPr/>
                    <a:lstStyle/>
                    <a:p>
                      <a:pPr algn="ctr">
                        <a:spcAft>
                          <a:spcPts val="0"/>
                        </a:spcAft>
                      </a:pPr>
                      <a:r>
                        <a:rPr lang="es-ES" sz="1100">
                          <a:effectLst/>
                        </a:rPr>
                        <a:t>4</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 xmlns:a16="http://schemas.microsoft.com/office/drawing/2014/main" val="10002"/>
                  </a:ext>
                </a:extLst>
              </a:tr>
              <a:tr h="190500">
                <a:tc>
                  <a:txBody>
                    <a:bodyPr/>
                    <a:lstStyle/>
                    <a:p>
                      <a:pPr algn="ctr">
                        <a:spcAft>
                          <a:spcPts val="0"/>
                        </a:spcAft>
                      </a:pPr>
                      <a:r>
                        <a:rPr lang="es-ES" sz="1200">
                          <a:effectLst/>
                        </a:rPr>
                        <a:t>1</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 sz="1400" dirty="0">
                          <a:effectLst/>
                        </a:rPr>
                        <a:t>Elaboración del Plan</a:t>
                      </a:r>
                      <a:endParaRPr lang="es-CO"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dirty="0">
                          <a:effectLst/>
                        </a:rPr>
                        <a:t>X</a:t>
                      </a:r>
                      <a:endParaRPr lang="es-CO"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dirty="0">
                          <a:effectLst/>
                        </a:rPr>
                        <a:t>X</a:t>
                      </a:r>
                      <a:endParaRPr lang="es-CO"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dirty="0">
                          <a:effectLst/>
                        </a:rPr>
                        <a:t>X</a:t>
                      </a:r>
                      <a:endParaRPr lang="es-CO"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dirty="0">
                          <a:effectLst/>
                        </a:rPr>
                        <a:t>X</a:t>
                      </a:r>
                      <a:endParaRPr lang="es-CO"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3"/>
                  </a:ext>
                </a:extLst>
              </a:tr>
              <a:tr h="304800">
                <a:tc>
                  <a:txBody>
                    <a:bodyPr/>
                    <a:lstStyle/>
                    <a:p>
                      <a:pPr algn="ctr">
                        <a:spcAft>
                          <a:spcPts val="0"/>
                        </a:spcAft>
                      </a:pPr>
                      <a:r>
                        <a:rPr lang="es-ES" sz="1200">
                          <a:effectLst/>
                        </a:rPr>
                        <a:t>2</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 sz="1400" dirty="0">
                          <a:effectLst/>
                        </a:rPr>
                        <a:t>Presentación del Plan, a las entidades operativas. Mesa de Manejo de Emergencias.</a:t>
                      </a:r>
                      <a:endParaRPr lang="es-CO"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4"/>
                  </a:ext>
                </a:extLst>
              </a:tr>
              <a:tr h="304800">
                <a:tc>
                  <a:txBody>
                    <a:bodyPr/>
                    <a:lstStyle/>
                    <a:p>
                      <a:pPr algn="ctr">
                        <a:spcAft>
                          <a:spcPts val="0"/>
                        </a:spcAft>
                      </a:pPr>
                      <a:r>
                        <a:rPr lang="es-ES" sz="1200">
                          <a:effectLst/>
                        </a:rPr>
                        <a:t>3</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 sz="1400" dirty="0">
                          <a:effectLst/>
                        </a:rPr>
                        <a:t>Recepción de observaciones y comentarios del Plan</a:t>
                      </a:r>
                      <a:endParaRPr lang="es-CO"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5"/>
                  </a:ext>
                </a:extLst>
              </a:tr>
              <a:tr h="304800">
                <a:tc>
                  <a:txBody>
                    <a:bodyPr/>
                    <a:lstStyle/>
                    <a:p>
                      <a:pPr algn="ctr">
                        <a:spcAft>
                          <a:spcPts val="0"/>
                        </a:spcAft>
                      </a:pPr>
                      <a:r>
                        <a:rPr lang="es-ES" sz="1200">
                          <a:effectLst/>
                        </a:rPr>
                        <a:t>4</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 sz="1400" dirty="0">
                          <a:effectLst/>
                        </a:rPr>
                        <a:t>Revisión del Plan por parte de las entidades Operativas, envío de observaciones</a:t>
                      </a:r>
                      <a:endParaRPr lang="es-CO"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6"/>
                  </a:ext>
                </a:extLst>
              </a:tr>
              <a:tr h="190500">
                <a:tc>
                  <a:txBody>
                    <a:bodyPr/>
                    <a:lstStyle/>
                    <a:p>
                      <a:pPr algn="ctr">
                        <a:spcAft>
                          <a:spcPts val="0"/>
                        </a:spcAft>
                      </a:pPr>
                      <a:r>
                        <a:rPr lang="es-ES" sz="1200">
                          <a:effectLst/>
                        </a:rPr>
                        <a:t>5</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 sz="1400">
                          <a:effectLst/>
                        </a:rPr>
                        <a:t>Adopción y publicación del Plan</a:t>
                      </a:r>
                      <a:endParaRPr lang="es-CO" sz="20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7"/>
                  </a:ext>
                </a:extLst>
              </a:tr>
              <a:tr h="304800">
                <a:tc>
                  <a:txBody>
                    <a:bodyPr/>
                    <a:lstStyle/>
                    <a:p>
                      <a:pPr algn="ctr">
                        <a:spcAft>
                          <a:spcPts val="0"/>
                        </a:spcAft>
                      </a:pPr>
                      <a:r>
                        <a:rPr lang="es-ES" sz="1200">
                          <a:effectLst/>
                        </a:rPr>
                        <a:t>6</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 sz="1400">
                          <a:effectLst/>
                        </a:rPr>
                        <a:t>Implementación de Respuesta a los incidentes presentados</a:t>
                      </a:r>
                      <a:endParaRPr lang="es-CO" sz="20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8"/>
                  </a:ext>
                </a:extLst>
              </a:tr>
              <a:tr h="304800">
                <a:tc>
                  <a:txBody>
                    <a:bodyPr/>
                    <a:lstStyle/>
                    <a:p>
                      <a:pPr algn="ctr">
                        <a:spcAft>
                          <a:spcPts val="0"/>
                        </a:spcAft>
                      </a:pPr>
                      <a:r>
                        <a:rPr lang="es-ES" sz="1200">
                          <a:effectLst/>
                        </a:rPr>
                        <a:t>7</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 sz="1400" dirty="0">
                          <a:effectLst/>
                        </a:rPr>
                        <a:t>Reporte de avances de las entidades sobre las medidas de intervención, según su misión</a:t>
                      </a:r>
                      <a:endParaRPr lang="es-CO"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09"/>
                  </a:ext>
                </a:extLst>
              </a:tr>
              <a:tr h="304800">
                <a:tc>
                  <a:txBody>
                    <a:bodyPr/>
                    <a:lstStyle/>
                    <a:p>
                      <a:pPr algn="ctr">
                        <a:spcAft>
                          <a:spcPts val="0"/>
                        </a:spcAft>
                      </a:pPr>
                      <a:r>
                        <a:rPr lang="es-ES" sz="1200">
                          <a:effectLst/>
                        </a:rPr>
                        <a:t>8</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 sz="1400" dirty="0">
                          <a:effectLst/>
                        </a:rPr>
                        <a:t>Seguimiento y control de las acciones de intervención del Plan</a:t>
                      </a:r>
                      <a:endParaRPr lang="es-CO"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10"/>
                  </a:ext>
                </a:extLst>
              </a:tr>
              <a:tr h="190500">
                <a:tc>
                  <a:txBody>
                    <a:bodyPr/>
                    <a:lstStyle/>
                    <a:p>
                      <a:pPr algn="ctr">
                        <a:spcAft>
                          <a:spcPts val="0"/>
                        </a:spcAft>
                      </a:pPr>
                      <a:r>
                        <a:rPr lang="es-ES" sz="1200">
                          <a:effectLst/>
                        </a:rPr>
                        <a:t>9</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just">
                        <a:spcAft>
                          <a:spcPts val="0"/>
                        </a:spcAft>
                      </a:pPr>
                      <a:r>
                        <a:rPr lang="es-ES" sz="1400" dirty="0">
                          <a:effectLst/>
                        </a:rPr>
                        <a:t>Evaluación y diagnóstico del plan de acción </a:t>
                      </a:r>
                      <a:endParaRPr lang="es-CO" sz="20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X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a:effectLst/>
                        </a:rPr>
                        <a:t> </a:t>
                      </a:r>
                      <a:endParaRPr lang="es-CO" sz="160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es-ES" sz="1600" dirty="0">
                          <a:effectLst/>
                        </a:rPr>
                        <a:t> </a:t>
                      </a:r>
                      <a:endParaRPr lang="es-CO" sz="1600" dirty="0">
                        <a:effectLst/>
                        <a:latin typeface="Arial" panose="020B060402020202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10011"/>
                  </a:ext>
                </a:extLst>
              </a:tr>
            </a:tbl>
          </a:graphicData>
        </a:graphic>
      </p:graphicFrame>
      <p:pic>
        <p:nvPicPr>
          <p:cNvPr id="13" name="Imagen 12"/>
          <p:cNvPicPr>
            <a:picLocks noChangeAspect="1"/>
          </p:cNvPicPr>
          <p:nvPr/>
        </p:nvPicPr>
        <p:blipFill>
          <a:blip r:embed="rId4"/>
          <a:stretch>
            <a:fillRect/>
          </a:stretch>
        </p:blipFill>
        <p:spPr>
          <a:xfrm>
            <a:off x="0" y="2"/>
            <a:ext cx="12192000" cy="690408"/>
          </a:xfrm>
          <a:prstGeom prst="rect">
            <a:avLst/>
          </a:prstGeom>
        </p:spPr>
      </p:pic>
      <p:sp>
        <p:nvSpPr>
          <p:cNvPr id="14" name="Rectángulo 13"/>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15" name="Rectángulo 14"/>
          <p:cNvSpPr/>
          <p:nvPr/>
        </p:nvSpPr>
        <p:spPr>
          <a:xfrm>
            <a:off x="2548350" y="266450"/>
            <a:ext cx="9526215" cy="369332"/>
          </a:xfrm>
          <a:prstGeom prst="rect">
            <a:avLst/>
          </a:prstGeom>
          <a:noFill/>
          <a:effectLst/>
        </p:spPr>
        <p:txBody>
          <a:bodyPr wrap="square">
            <a:spAutoFit/>
          </a:bodyPr>
          <a:lstStyle/>
          <a:p>
            <a:pPr algn="r"/>
            <a:r>
              <a:rPr lang="es-CO" b="1" dirty="0">
                <a:solidFill>
                  <a:schemeClr val="bg1"/>
                </a:solidFill>
                <a:latin typeface="Arial" panose="020B0604020202020204" pitchFamily="34" charset="0"/>
                <a:cs typeface="Arial" panose="020B0604020202020204" pitchFamily="34" charset="0"/>
              </a:rPr>
              <a:t>Implementación y Seguimiento del Plan</a:t>
            </a:r>
          </a:p>
        </p:txBody>
      </p:sp>
    </p:spTree>
    <p:extLst>
      <p:ext uri="{BB962C8B-B14F-4D97-AF65-F5344CB8AC3E}">
        <p14:creationId xmlns:p14="http://schemas.microsoft.com/office/powerpoint/2010/main" val="19383721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2" name="Imagen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pic>
        <p:nvPicPr>
          <p:cNvPr id="13" name="Imagen 12"/>
          <p:cNvPicPr>
            <a:picLocks noChangeAspect="1"/>
          </p:cNvPicPr>
          <p:nvPr/>
        </p:nvPicPr>
        <p:blipFill>
          <a:blip r:embed="rId4"/>
          <a:stretch>
            <a:fillRect/>
          </a:stretch>
        </p:blipFill>
        <p:spPr>
          <a:xfrm>
            <a:off x="0" y="2"/>
            <a:ext cx="12192000" cy="690408"/>
          </a:xfrm>
          <a:prstGeom prst="rect">
            <a:avLst/>
          </a:prstGeom>
        </p:spPr>
      </p:pic>
      <p:sp>
        <p:nvSpPr>
          <p:cNvPr id="14" name="Rectángulo 13"/>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15" name="Rectángulo 14"/>
          <p:cNvSpPr/>
          <p:nvPr/>
        </p:nvSpPr>
        <p:spPr>
          <a:xfrm>
            <a:off x="2548350" y="266450"/>
            <a:ext cx="9526215" cy="369332"/>
          </a:xfrm>
          <a:prstGeom prst="rect">
            <a:avLst/>
          </a:prstGeom>
          <a:noFill/>
          <a:effectLst/>
        </p:spPr>
        <p:txBody>
          <a:bodyPr wrap="square">
            <a:spAutoFit/>
          </a:bodyPr>
          <a:lstStyle/>
          <a:p>
            <a:pPr algn="r"/>
            <a:r>
              <a:rPr lang="es-CO" b="1" dirty="0">
                <a:solidFill>
                  <a:schemeClr val="bg1"/>
                </a:solidFill>
                <a:latin typeface="Arial" panose="020B0604020202020204" pitchFamily="34" charset="0"/>
                <a:cs typeface="Arial" panose="020B0604020202020204" pitchFamily="34" charset="0"/>
              </a:rPr>
              <a:t>Implementación y Seguimiento del </a:t>
            </a:r>
            <a:r>
              <a:rPr lang="es-CO" b="1" dirty="0" smtClean="0">
                <a:solidFill>
                  <a:schemeClr val="bg1"/>
                </a:solidFill>
                <a:latin typeface="Arial" panose="020B0604020202020204" pitchFamily="34" charset="0"/>
                <a:cs typeface="Arial" panose="020B0604020202020204" pitchFamily="34" charset="0"/>
              </a:rPr>
              <a:t>Plan (EAB-AL)</a:t>
            </a:r>
            <a:endParaRPr lang="es-CO" b="1" dirty="0">
              <a:solidFill>
                <a:schemeClr val="bg1"/>
              </a:solidFill>
              <a:latin typeface="Arial" panose="020B0604020202020204" pitchFamily="34" charset="0"/>
              <a:cs typeface="Arial" panose="020B0604020202020204" pitchFamily="34" charset="0"/>
            </a:endParaRPr>
          </a:p>
        </p:txBody>
      </p:sp>
      <p:graphicFrame>
        <p:nvGraphicFramePr>
          <p:cNvPr id="3" name="Tabla 2">
            <a:extLst>
              <a:ext uri="{FF2B5EF4-FFF2-40B4-BE49-F238E27FC236}">
                <a16:creationId xmlns="" xmlns:a16="http://schemas.microsoft.com/office/drawing/2014/main" id="{1B3773C8-27F1-4697-8501-A3DD0D31CFA7}"/>
              </a:ext>
            </a:extLst>
          </p:cNvPr>
          <p:cNvGraphicFramePr>
            <a:graphicFrameLocks noGrp="1"/>
          </p:cNvGraphicFramePr>
          <p:nvPr>
            <p:extLst>
              <p:ext uri="{D42A27DB-BD31-4B8C-83A1-F6EECF244321}">
                <p14:modId xmlns:p14="http://schemas.microsoft.com/office/powerpoint/2010/main" val="311356144"/>
              </p:ext>
            </p:extLst>
          </p:nvPr>
        </p:nvGraphicFramePr>
        <p:xfrm>
          <a:off x="964056" y="792982"/>
          <a:ext cx="10694542" cy="7919085"/>
        </p:xfrm>
        <a:graphic>
          <a:graphicData uri="http://schemas.openxmlformats.org/drawingml/2006/table">
            <a:tbl>
              <a:tblPr>
                <a:tableStyleId>{BC89EF96-8CEA-46FF-86C4-4CE0E7609802}</a:tableStyleId>
              </a:tblPr>
              <a:tblGrid>
                <a:gridCol w="1292239">
                  <a:extLst>
                    <a:ext uri="{9D8B030D-6E8A-4147-A177-3AD203B41FA5}">
                      <a16:colId xmlns="" xmlns:a16="http://schemas.microsoft.com/office/drawing/2014/main" val="3542125584"/>
                    </a:ext>
                  </a:extLst>
                </a:gridCol>
                <a:gridCol w="2901260">
                  <a:extLst>
                    <a:ext uri="{9D8B030D-6E8A-4147-A177-3AD203B41FA5}">
                      <a16:colId xmlns="" xmlns:a16="http://schemas.microsoft.com/office/drawing/2014/main" val="2699747629"/>
                    </a:ext>
                  </a:extLst>
                </a:gridCol>
                <a:gridCol w="2288349">
                  <a:extLst>
                    <a:ext uri="{9D8B030D-6E8A-4147-A177-3AD203B41FA5}">
                      <a16:colId xmlns="" xmlns:a16="http://schemas.microsoft.com/office/drawing/2014/main" val="2587075621"/>
                    </a:ext>
                  </a:extLst>
                </a:gridCol>
                <a:gridCol w="2206870">
                  <a:extLst>
                    <a:ext uri="{9D8B030D-6E8A-4147-A177-3AD203B41FA5}">
                      <a16:colId xmlns="" xmlns:a16="http://schemas.microsoft.com/office/drawing/2014/main" val="2604049591"/>
                    </a:ext>
                  </a:extLst>
                </a:gridCol>
                <a:gridCol w="2005824">
                  <a:extLst>
                    <a:ext uri="{9D8B030D-6E8A-4147-A177-3AD203B41FA5}">
                      <a16:colId xmlns="" xmlns:a16="http://schemas.microsoft.com/office/drawing/2014/main" val="983993406"/>
                    </a:ext>
                  </a:extLst>
                </a:gridCol>
              </a:tblGrid>
              <a:tr h="307479">
                <a:tc rowSpan="2">
                  <a:txBody>
                    <a:bodyPr/>
                    <a:lstStyle/>
                    <a:p>
                      <a:pPr algn="ctr" fontAlgn="ctr"/>
                      <a:r>
                        <a:rPr lang="es-CO" sz="1600" u="none" strike="noStrike" dirty="0">
                          <a:effectLst/>
                        </a:rPr>
                        <a:t>Localidad</a:t>
                      </a:r>
                      <a:endParaRPr lang="es-CO" sz="1600" b="1" i="0" u="none" strike="noStrike" dirty="0">
                        <a:solidFill>
                          <a:srgbClr val="000000"/>
                        </a:solidFill>
                        <a:effectLst/>
                        <a:latin typeface="Calibri" panose="020F0502020204030204" pitchFamily="34" charset="0"/>
                      </a:endParaRPr>
                    </a:p>
                  </a:txBody>
                  <a:tcPr marL="6458" marR="6458" marT="6458" marB="0" anchor="ctr">
                    <a:solidFill>
                      <a:schemeClr val="accent6">
                        <a:lumMod val="60000"/>
                        <a:lumOff val="40000"/>
                      </a:schemeClr>
                    </a:solidFill>
                  </a:tcPr>
                </a:tc>
                <a:tc rowSpan="2">
                  <a:txBody>
                    <a:bodyPr/>
                    <a:lstStyle/>
                    <a:p>
                      <a:pPr algn="ctr" fontAlgn="ctr"/>
                      <a:r>
                        <a:rPr lang="es-CO" sz="1600" u="none" strike="noStrike" dirty="0">
                          <a:effectLst/>
                        </a:rPr>
                        <a:t>Barrio </a:t>
                      </a:r>
                      <a:endParaRPr lang="es-CO" sz="1600" b="1" i="0" u="none" strike="noStrike" dirty="0">
                        <a:solidFill>
                          <a:srgbClr val="000000"/>
                        </a:solidFill>
                        <a:effectLst/>
                        <a:latin typeface="Calibri" panose="020F0502020204030204" pitchFamily="34" charset="0"/>
                      </a:endParaRPr>
                    </a:p>
                  </a:txBody>
                  <a:tcPr marL="6458" marR="6458" marT="6458" marB="0" anchor="ctr">
                    <a:solidFill>
                      <a:schemeClr val="accent6">
                        <a:lumMod val="60000"/>
                        <a:lumOff val="40000"/>
                      </a:schemeClr>
                    </a:solidFill>
                  </a:tcPr>
                </a:tc>
                <a:tc rowSpan="2">
                  <a:txBody>
                    <a:bodyPr/>
                    <a:lstStyle/>
                    <a:p>
                      <a:pPr algn="ctr" fontAlgn="ctr"/>
                      <a:r>
                        <a:rPr lang="es-CO" sz="1600" u="none" strike="noStrike" dirty="0">
                          <a:effectLst/>
                        </a:rPr>
                        <a:t>Dirección Aproximada</a:t>
                      </a:r>
                      <a:endParaRPr lang="es-CO" sz="1600" b="1" i="0" u="none" strike="noStrike" dirty="0">
                        <a:solidFill>
                          <a:srgbClr val="000000"/>
                        </a:solidFill>
                        <a:effectLst/>
                        <a:latin typeface="Calibri" panose="020F0502020204030204" pitchFamily="34" charset="0"/>
                      </a:endParaRPr>
                    </a:p>
                  </a:txBody>
                  <a:tcPr marL="6458" marR="6458" marT="6458" marB="0" anchor="ctr">
                    <a:solidFill>
                      <a:schemeClr val="accent6">
                        <a:lumMod val="60000"/>
                        <a:lumOff val="40000"/>
                      </a:schemeClr>
                    </a:solidFill>
                  </a:tcPr>
                </a:tc>
                <a:tc gridSpan="2">
                  <a:txBody>
                    <a:bodyPr/>
                    <a:lstStyle/>
                    <a:p>
                      <a:pPr algn="ctr" fontAlgn="ctr"/>
                      <a:r>
                        <a:rPr lang="es-MX" sz="1400" u="none" strike="noStrike" dirty="0">
                          <a:effectLst/>
                        </a:rPr>
                        <a:t>Acciones a ejecutar Plan de </a:t>
                      </a:r>
                      <a:r>
                        <a:rPr lang="es-MX" sz="1400" u="none" strike="noStrike" dirty="0" smtClean="0">
                          <a:effectLst/>
                        </a:rPr>
                        <a:t>acci</a:t>
                      </a:r>
                      <a:r>
                        <a:rPr lang="es-ES" sz="1400" u="none" strike="noStrike" dirty="0" err="1" smtClean="0">
                          <a:effectLst/>
                        </a:rPr>
                        <a:t>ón</a:t>
                      </a:r>
                      <a:endParaRPr lang="es-MX" sz="1400" b="1" i="0" u="none" strike="noStrike" dirty="0">
                        <a:solidFill>
                          <a:srgbClr val="000000"/>
                        </a:solidFill>
                        <a:effectLst/>
                        <a:latin typeface="Arial" panose="020B0604020202020204" pitchFamily="34" charset="0"/>
                      </a:endParaRPr>
                    </a:p>
                  </a:txBody>
                  <a:tcPr marL="6458" marR="6458" marT="6458" marB="0" anchor="ctr">
                    <a:solidFill>
                      <a:schemeClr val="accent6">
                        <a:lumMod val="60000"/>
                        <a:lumOff val="40000"/>
                      </a:schemeClr>
                    </a:solidFill>
                  </a:tcPr>
                </a:tc>
                <a:tc hMerge="1">
                  <a:txBody>
                    <a:bodyPr/>
                    <a:lstStyle/>
                    <a:p>
                      <a:endParaRPr lang="es-CO"/>
                    </a:p>
                  </a:txBody>
                  <a:tcPr/>
                </a:tc>
                <a:extLst>
                  <a:ext uri="{0D108BD9-81ED-4DB2-BD59-A6C34878D82A}">
                    <a16:rowId xmlns="" xmlns:a16="http://schemas.microsoft.com/office/drawing/2014/main" val="1865038621"/>
                  </a:ext>
                </a:extLst>
              </a:tr>
              <a:tr h="603262">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fontAlgn="ctr"/>
                      <a:r>
                        <a:rPr lang="es-MX" sz="1600" u="none" strike="noStrike" dirty="0">
                          <a:effectLst/>
                        </a:rPr>
                        <a:t>Medidas de Preparación y Respuesta</a:t>
                      </a:r>
                      <a:endParaRPr lang="es-MX" sz="1600" b="1" i="0" u="none" strike="noStrike" dirty="0">
                        <a:solidFill>
                          <a:srgbClr val="000000"/>
                        </a:solidFill>
                        <a:effectLst/>
                        <a:latin typeface="Arial" panose="020B0604020202020204" pitchFamily="34" charset="0"/>
                      </a:endParaRPr>
                    </a:p>
                  </a:txBody>
                  <a:tcPr marL="6458" marR="6458" marT="6458" marB="0" anchor="ctr">
                    <a:solidFill>
                      <a:schemeClr val="accent6">
                        <a:lumMod val="60000"/>
                        <a:lumOff val="40000"/>
                      </a:schemeClr>
                    </a:solidFill>
                  </a:tcPr>
                </a:tc>
                <a:tc>
                  <a:txBody>
                    <a:bodyPr/>
                    <a:lstStyle/>
                    <a:p>
                      <a:pPr algn="ctr" fontAlgn="ctr"/>
                      <a:r>
                        <a:rPr lang="es-MX" sz="1600" u="none" strike="noStrike" dirty="0">
                          <a:effectLst/>
                        </a:rPr>
                        <a:t>Medidas de Prevención y Mitigación</a:t>
                      </a:r>
                      <a:endParaRPr lang="es-MX" sz="1600" b="1" i="0" u="none" strike="noStrike" dirty="0">
                        <a:solidFill>
                          <a:srgbClr val="000000"/>
                        </a:solidFill>
                        <a:effectLst/>
                        <a:latin typeface="Arial" panose="020B0604020202020204" pitchFamily="34" charset="0"/>
                      </a:endParaRPr>
                    </a:p>
                  </a:txBody>
                  <a:tcPr marL="6458" marR="6458" marT="6458" marB="0" anchor="ctr">
                    <a:solidFill>
                      <a:schemeClr val="accent6">
                        <a:lumMod val="60000"/>
                        <a:lumOff val="40000"/>
                      </a:schemeClr>
                    </a:solidFill>
                  </a:tcPr>
                </a:tc>
                <a:extLst>
                  <a:ext uri="{0D108BD9-81ED-4DB2-BD59-A6C34878D82A}">
                    <a16:rowId xmlns="" xmlns:a16="http://schemas.microsoft.com/office/drawing/2014/main" val="2557208652"/>
                  </a:ext>
                </a:extLst>
              </a:tr>
              <a:tr h="171969">
                <a:tc rowSpan="28">
                  <a:txBody>
                    <a:bodyPr/>
                    <a:lstStyle/>
                    <a:p>
                      <a:pPr algn="ctr" fontAlgn="ctr"/>
                      <a:r>
                        <a:rPr lang="es-CO" sz="1200" u="none" strike="noStrike" dirty="0">
                          <a:effectLst/>
                        </a:rPr>
                        <a:t>Usaquén</a:t>
                      </a:r>
                      <a:endParaRPr lang="es-CO" sz="1200" b="0" i="0" u="none" strike="noStrike" dirty="0">
                        <a:solidFill>
                          <a:srgbClr val="000000"/>
                        </a:solidFill>
                        <a:effectLst/>
                        <a:latin typeface="Calibri" panose="020F0502020204030204" pitchFamily="34" charset="0"/>
                      </a:endParaRPr>
                    </a:p>
                  </a:txBody>
                  <a:tcPr marL="6458" marR="6458" marT="6458" marB="0" anchor="ctr"/>
                </a:tc>
                <a:tc rowSpan="2">
                  <a:txBody>
                    <a:bodyPr/>
                    <a:lstStyle/>
                    <a:p>
                      <a:pPr algn="ctr" fontAlgn="ctr"/>
                      <a:r>
                        <a:rPr lang="es-CO" sz="1400" u="none" strike="noStrike" dirty="0">
                          <a:effectLst/>
                        </a:rPr>
                        <a:t>Cedritos</a:t>
                      </a:r>
                      <a:endParaRPr lang="es-CO" sz="1400" b="0" i="0" u="none" strike="noStrike" dirty="0">
                        <a:solidFill>
                          <a:srgbClr val="000000"/>
                        </a:solidFill>
                        <a:effectLst/>
                        <a:latin typeface="Calibri" panose="020F0502020204030204" pitchFamily="34" charset="0"/>
                      </a:endParaRPr>
                    </a:p>
                  </a:txBody>
                  <a:tcPr marL="6458" marR="6458" marT="6458" marB="0" anchor="ctr"/>
                </a:tc>
                <a:tc>
                  <a:txBody>
                    <a:bodyPr/>
                    <a:lstStyle/>
                    <a:p>
                      <a:pPr marL="0" algn="ctr" defTabSz="914400" rtl="0" eaLnBrk="1" fontAlgn="ctr" latinLnBrk="0" hangingPunct="1"/>
                      <a:r>
                        <a:rPr lang="es-CO" sz="1200" u="none" strike="noStrike" kern="1200" dirty="0">
                          <a:solidFill>
                            <a:schemeClr val="tx1"/>
                          </a:solidFill>
                          <a:effectLst/>
                          <a:latin typeface="+mn-lt"/>
                          <a:ea typeface="+mn-ea"/>
                          <a:cs typeface="+mn-cs"/>
                        </a:rPr>
                        <a:t>KR 12B 137 27</a:t>
                      </a: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1867109456"/>
                  </a:ext>
                </a:extLst>
              </a:tr>
              <a:tr h="179579">
                <a:tc vMerge="1">
                  <a:txBody>
                    <a:bodyPr/>
                    <a:lstStyle/>
                    <a:p>
                      <a:endParaRPr lang="es-CO"/>
                    </a:p>
                  </a:txBody>
                  <a:tcPr/>
                </a:tc>
                <a:tc vMerge="1">
                  <a:txBody>
                    <a:bodyPr/>
                    <a:lstStyle/>
                    <a:p>
                      <a:endParaRPr lang="es-CO"/>
                    </a:p>
                  </a:txBody>
                  <a:tcPr/>
                </a:tc>
                <a:tc>
                  <a:txBody>
                    <a:bodyPr/>
                    <a:lstStyle/>
                    <a:p>
                      <a:pPr algn="ctr" fontAlgn="ctr"/>
                      <a:r>
                        <a:rPr lang="es-CO" sz="1400" u="none" strike="noStrike">
                          <a:effectLst/>
                        </a:rPr>
                        <a:t>KR 12 138 72</a:t>
                      </a:r>
                      <a:endParaRPr lang="es-CO" sz="14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3297854161"/>
                  </a:ext>
                </a:extLst>
              </a:tr>
              <a:tr h="152019">
                <a:tc vMerge="1">
                  <a:txBody>
                    <a:bodyPr/>
                    <a:lstStyle/>
                    <a:p>
                      <a:endParaRPr lang="es-ES_tradnl"/>
                    </a:p>
                  </a:txBody>
                  <a:tcPr/>
                </a:tc>
                <a:tc rowSpan="2">
                  <a:txBody>
                    <a:bodyPr/>
                    <a:lstStyle/>
                    <a:p>
                      <a:pPr algn="ctr" fontAlgn="ctr"/>
                      <a:r>
                        <a:rPr lang="es-CO" sz="1200" u="none" strike="noStrike" dirty="0">
                          <a:effectLst/>
                        </a:rPr>
                        <a:t>Cerros de Santa Barbara</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200" u="none" strike="noStrike" dirty="0">
                          <a:effectLst/>
                        </a:rPr>
                        <a:t>N/R</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r>
              <a:tr h="89291">
                <a:tc vMerge="1">
                  <a:txBody>
                    <a:bodyPr/>
                    <a:lstStyle/>
                    <a:p>
                      <a:endParaRPr lang="es-CO"/>
                    </a:p>
                  </a:txBody>
                  <a:tcPr/>
                </a:tc>
                <a:tc vMerge="1">
                  <a:txBody>
                    <a:bodyPr/>
                    <a:lstStyle/>
                    <a:p>
                      <a:endParaRPr lang="es-CO"/>
                    </a:p>
                  </a:txBody>
                  <a:tcPr/>
                </a:tc>
                <a:tc>
                  <a:txBody>
                    <a:bodyPr/>
                    <a:lstStyle/>
                    <a:p>
                      <a:pPr algn="ctr" fontAlgn="ctr"/>
                      <a:r>
                        <a:rPr lang="es-CO" sz="1200" u="none" strike="noStrike" dirty="0">
                          <a:effectLst/>
                        </a:rPr>
                        <a:t>CL 120 3 0</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750414080"/>
                  </a:ext>
                </a:extLst>
              </a:tr>
              <a:tr h="143793">
                <a:tc vMerge="1">
                  <a:txBody>
                    <a:bodyPr/>
                    <a:lstStyle/>
                    <a:p>
                      <a:endParaRPr lang="es-CO"/>
                    </a:p>
                  </a:txBody>
                  <a:tcPr/>
                </a:tc>
                <a:tc>
                  <a:txBody>
                    <a:bodyPr/>
                    <a:lstStyle/>
                    <a:p>
                      <a:pPr algn="ctr" fontAlgn="ctr"/>
                      <a:r>
                        <a:rPr lang="es-CO" sz="1200" u="none" strike="noStrike">
                          <a:effectLst/>
                        </a:rPr>
                        <a:t>Contador</a:t>
                      </a:r>
                      <a:endParaRPr lang="es-CO" sz="12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de-DE" sz="1200" u="none" strike="noStrike" dirty="0">
                          <a:effectLst/>
                        </a:rPr>
                        <a:t>KR 7B BIS 129 25</a:t>
                      </a:r>
                      <a:endParaRPr lang="de-DE"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3065713950"/>
                  </a:ext>
                </a:extLst>
              </a:tr>
              <a:tr h="204607">
                <a:tc vMerge="1">
                  <a:txBody>
                    <a:bodyPr/>
                    <a:lstStyle/>
                    <a:p>
                      <a:endParaRPr lang="es-CO"/>
                    </a:p>
                  </a:txBody>
                  <a:tcPr/>
                </a:tc>
                <a:tc rowSpan="2">
                  <a:txBody>
                    <a:bodyPr/>
                    <a:lstStyle/>
                    <a:p>
                      <a:pPr algn="ctr" fontAlgn="ctr"/>
                      <a:r>
                        <a:rPr lang="es-CO" sz="1200" u="none" strike="noStrike">
                          <a:effectLst/>
                        </a:rPr>
                        <a:t>Danubio occidental</a:t>
                      </a:r>
                      <a:endParaRPr lang="es-CO" sz="12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200" u="none" strike="noStrike" dirty="0">
                          <a:effectLst/>
                        </a:rPr>
                        <a:t>KR 8C 164A 11</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2146186097"/>
                  </a:ext>
                </a:extLst>
              </a:tr>
              <a:tr h="204607">
                <a:tc vMerge="1">
                  <a:txBody>
                    <a:bodyPr/>
                    <a:lstStyle/>
                    <a:p>
                      <a:endParaRPr lang="es-CO"/>
                    </a:p>
                  </a:txBody>
                  <a:tcPr/>
                </a:tc>
                <a:tc vMerge="1">
                  <a:txBody>
                    <a:bodyPr/>
                    <a:lstStyle/>
                    <a:p>
                      <a:endParaRPr lang="es-CO"/>
                    </a:p>
                  </a:txBody>
                  <a:tcPr/>
                </a:tc>
                <a:tc>
                  <a:txBody>
                    <a:bodyPr/>
                    <a:lstStyle/>
                    <a:p>
                      <a:pPr algn="ctr" fontAlgn="ctr"/>
                      <a:r>
                        <a:rPr lang="es-CO" sz="1200" u="none" strike="noStrike" dirty="0">
                          <a:effectLst/>
                        </a:rPr>
                        <a:t>KR 8C 164B 11</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2407450808"/>
                  </a:ext>
                </a:extLst>
              </a:tr>
              <a:tr h="204607">
                <a:tc vMerge="1">
                  <a:txBody>
                    <a:bodyPr/>
                    <a:lstStyle/>
                    <a:p>
                      <a:endParaRPr lang="es-CO"/>
                    </a:p>
                  </a:txBody>
                  <a:tcPr/>
                </a:tc>
                <a:tc rowSpan="3">
                  <a:txBody>
                    <a:bodyPr/>
                    <a:lstStyle/>
                    <a:p>
                      <a:pPr algn="ctr" fontAlgn="ctr"/>
                      <a:r>
                        <a:rPr lang="es-CO" sz="1200" u="none" strike="noStrike" dirty="0">
                          <a:effectLst/>
                        </a:rPr>
                        <a:t>El </a:t>
                      </a:r>
                      <a:r>
                        <a:rPr lang="es-CO" sz="1200" u="none" strike="noStrike" kern="1200" dirty="0">
                          <a:solidFill>
                            <a:schemeClr val="tx1"/>
                          </a:solidFill>
                          <a:effectLst/>
                          <a:latin typeface="+mn-lt"/>
                          <a:ea typeface="+mn-ea"/>
                          <a:cs typeface="+mn-cs"/>
                        </a:rPr>
                        <a:t>Verbenal</a:t>
                      </a:r>
                    </a:p>
                  </a:txBody>
                  <a:tcPr marL="6458" marR="6458" marT="6458" marB="0" anchor="ctr"/>
                </a:tc>
                <a:tc>
                  <a:txBody>
                    <a:bodyPr/>
                    <a:lstStyle/>
                    <a:p>
                      <a:pPr algn="ctr" fontAlgn="ctr"/>
                      <a:r>
                        <a:rPr lang="es-CO" sz="1200" u="none" strike="noStrike">
                          <a:effectLst/>
                        </a:rPr>
                        <a:t>CL 188 15A 0</a:t>
                      </a:r>
                      <a:endParaRPr lang="es-CO" sz="12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550063003"/>
                  </a:ext>
                </a:extLst>
              </a:tr>
              <a:tr h="204607">
                <a:tc vMerge="1">
                  <a:txBody>
                    <a:bodyPr/>
                    <a:lstStyle/>
                    <a:p>
                      <a:endParaRPr lang="es-CO"/>
                    </a:p>
                  </a:txBody>
                  <a:tcPr/>
                </a:tc>
                <a:tc vMerge="1">
                  <a:txBody>
                    <a:bodyPr/>
                    <a:lstStyle/>
                    <a:p>
                      <a:endParaRPr lang="es-CO"/>
                    </a:p>
                  </a:txBody>
                  <a:tcPr/>
                </a:tc>
                <a:tc>
                  <a:txBody>
                    <a:bodyPr/>
                    <a:lstStyle/>
                    <a:p>
                      <a:pPr algn="ctr" fontAlgn="ctr"/>
                      <a:r>
                        <a:rPr lang="es-CO" sz="1200" u="none" strike="noStrike">
                          <a:effectLst/>
                        </a:rPr>
                        <a:t>KR 15 BIS 188A 33</a:t>
                      </a:r>
                      <a:endParaRPr lang="es-CO" sz="12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3887033461"/>
                  </a:ext>
                </a:extLst>
              </a:tr>
              <a:tr h="204607">
                <a:tc vMerge="1">
                  <a:txBody>
                    <a:bodyPr/>
                    <a:lstStyle/>
                    <a:p>
                      <a:endParaRPr lang="es-CO"/>
                    </a:p>
                  </a:txBody>
                  <a:tcPr/>
                </a:tc>
                <a:tc vMerge="1">
                  <a:txBody>
                    <a:bodyPr/>
                    <a:lstStyle/>
                    <a:p>
                      <a:endParaRPr lang="es-CO"/>
                    </a:p>
                  </a:txBody>
                  <a:tcPr/>
                </a:tc>
                <a:tc>
                  <a:txBody>
                    <a:bodyPr/>
                    <a:lstStyle/>
                    <a:p>
                      <a:pPr algn="ctr" fontAlgn="ctr"/>
                      <a:r>
                        <a:rPr lang="es-CO" sz="1200" u="none" strike="noStrike">
                          <a:effectLst/>
                        </a:rPr>
                        <a:t>KR 15A 188A 59</a:t>
                      </a:r>
                      <a:endParaRPr lang="es-CO" sz="12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1831372802"/>
                  </a:ext>
                </a:extLst>
              </a:tr>
              <a:tr h="204607">
                <a:tc vMerge="1">
                  <a:txBody>
                    <a:bodyPr/>
                    <a:lstStyle/>
                    <a:p>
                      <a:endParaRPr lang="es-CO"/>
                    </a:p>
                  </a:txBody>
                  <a:tcPr/>
                </a:tc>
                <a:tc rowSpan="3">
                  <a:txBody>
                    <a:bodyPr/>
                    <a:lstStyle/>
                    <a:p>
                      <a:pPr algn="ctr" fontAlgn="ctr"/>
                      <a:r>
                        <a:rPr lang="es-CO" sz="1200" u="none" strike="noStrike">
                          <a:effectLst/>
                        </a:rPr>
                        <a:t>Horizontes</a:t>
                      </a:r>
                      <a:endParaRPr lang="es-CO" sz="12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200" u="none" strike="noStrike" dirty="0">
                          <a:effectLst/>
                        </a:rPr>
                        <a:t>KR 4 187B</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467778994"/>
                  </a:ext>
                </a:extLst>
              </a:tr>
              <a:tr h="204607">
                <a:tc vMerge="1">
                  <a:txBody>
                    <a:bodyPr/>
                    <a:lstStyle/>
                    <a:p>
                      <a:endParaRPr lang="es-CO"/>
                    </a:p>
                  </a:txBody>
                  <a:tcPr/>
                </a:tc>
                <a:tc vMerge="1">
                  <a:txBody>
                    <a:bodyPr/>
                    <a:lstStyle/>
                    <a:p>
                      <a:endParaRPr lang="es-CO"/>
                    </a:p>
                  </a:txBody>
                  <a:tcPr/>
                </a:tc>
                <a:tc>
                  <a:txBody>
                    <a:bodyPr/>
                    <a:lstStyle/>
                    <a:p>
                      <a:pPr algn="ctr" fontAlgn="ctr"/>
                      <a:r>
                        <a:rPr lang="es-CO" sz="1200" u="none" strike="noStrike" dirty="0">
                          <a:effectLst/>
                        </a:rPr>
                        <a:t>CL 182C 5 10</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331119914"/>
                  </a:ext>
                </a:extLst>
              </a:tr>
              <a:tr h="204607">
                <a:tc vMerge="1">
                  <a:txBody>
                    <a:bodyPr/>
                    <a:lstStyle/>
                    <a:p>
                      <a:endParaRPr lang="es-CO"/>
                    </a:p>
                  </a:txBody>
                  <a:tcPr/>
                </a:tc>
                <a:tc vMerge="1">
                  <a:txBody>
                    <a:bodyPr/>
                    <a:lstStyle/>
                    <a:p>
                      <a:endParaRPr lang="es-CO"/>
                    </a:p>
                  </a:txBody>
                  <a:tcPr/>
                </a:tc>
                <a:tc>
                  <a:txBody>
                    <a:bodyPr/>
                    <a:lstStyle/>
                    <a:p>
                      <a:pPr algn="ctr" fontAlgn="ctr"/>
                      <a:r>
                        <a:rPr lang="es-CO" sz="1200" u="none" strike="noStrike" dirty="0">
                          <a:effectLst/>
                        </a:rPr>
                        <a:t>KR 4 185 21</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2294475221"/>
                  </a:ext>
                </a:extLst>
              </a:tr>
              <a:tr h="204607">
                <a:tc vMerge="1">
                  <a:txBody>
                    <a:bodyPr/>
                    <a:lstStyle/>
                    <a:p>
                      <a:endParaRPr lang="es-CO"/>
                    </a:p>
                  </a:txBody>
                  <a:tcPr/>
                </a:tc>
                <a:tc rowSpan="2">
                  <a:txBody>
                    <a:bodyPr/>
                    <a:lstStyle/>
                    <a:p>
                      <a:pPr algn="ctr" fontAlgn="ctr"/>
                      <a:r>
                        <a:rPr lang="es-CO" sz="1200" u="none" strike="noStrike" dirty="0">
                          <a:effectLst/>
                        </a:rPr>
                        <a:t>Rincon Del Chico</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200" u="none" strike="noStrike" dirty="0">
                          <a:effectLst/>
                        </a:rPr>
                        <a:t>KR 14 100 48</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3735167661"/>
                  </a:ext>
                </a:extLst>
              </a:tr>
              <a:tr h="204607">
                <a:tc vMerge="1">
                  <a:txBody>
                    <a:bodyPr/>
                    <a:lstStyle/>
                    <a:p>
                      <a:endParaRPr lang="es-CO"/>
                    </a:p>
                  </a:txBody>
                  <a:tcPr/>
                </a:tc>
                <a:tc vMerge="1">
                  <a:txBody>
                    <a:bodyPr/>
                    <a:lstStyle/>
                    <a:p>
                      <a:endParaRPr lang="es-CO"/>
                    </a:p>
                  </a:txBody>
                  <a:tcPr/>
                </a:tc>
                <a:tc>
                  <a:txBody>
                    <a:bodyPr/>
                    <a:lstStyle/>
                    <a:p>
                      <a:pPr algn="ctr" fontAlgn="ctr"/>
                      <a:r>
                        <a:rPr lang="es-CO" sz="1200" u="none" strike="noStrike" dirty="0">
                          <a:effectLst/>
                        </a:rPr>
                        <a:t>CL 105A 14 60</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182441295"/>
                  </a:ext>
                </a:extLst>
              </a:tr>
              <a:tr h="204607">
                <a:tc vMerge="1">
                  <a:txBody>
                    <a:bodyPr/>
                    <a:lstStyle/>
                    <a:p>
                      <a:endParaRPr lang="es-CO"/>
                    </a:p>
                  </a:txBody>
                  <a:tcPr/>
                </a:tc>
                <a:tc rowSpan="4">
                  <a:txBody>
                    <a:bodyPr/>
                    <a:lstStyle/>
                    <a:p>
                      <a:pPr algn="ctr" fontAlgn="ctr"/>
                      <a:r>
                        <a:rPr lang="es-CO" sz="1200" u="none" strike="noStrike">
                          <a:effectLst/>
                        </a:rPr>
                        <a:t>San Cristóbal Norte</a:t>
                      </a:r>
                      <a:endParaRPr lang="es-CO" sz="12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200" u="none" strike="noStrike" dirty="0">
                          <a:effectLst/>
                        </a:rPr>
                        <a:t>CL 162 8D 19</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907532283"/>
                  </a:ext>
                </a:extLst>
              </a:tr>
              <a:tr h="204607">
                <a:tc vMerge="1">
                  <a:txBody>
                    <a:bodyPr/>
                    <a:lstStyle/>
                    <a:p>
                      <a:endParaRPr lang="es-CO"/>
                    </a:p>
                  </a:txBody>
                  <a:tcPr/>
                </a:tc>
                <a:tc vMerge="1">
                  <a:txBody>
                    <a:bodyPr/>
                    <a:lstStyle/>
                    <a:p>
                      <a:endParaRPr lang="es-CO"/>
                    </a:p>
                  </a:txBody>
                  <a:tcPr/>
                </a:tc>
                <a:tc>
                  <a:txBody>
                    <a:bodyPr/>
                    <a:lstStyle/>
                    <a:p>
                      <a:pPr algn="ctr" fontAlgn="ctr"/>
                      <a:r>
                        <a:rPr lang="es-CO" sz="1200" u="none" strike="noStrike" dirty="0">
                          <a:effectLst/>
                        </a:rPr>
                        <a:t>CL 163A 8A 0</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2644264700"/>
                  </a:ext>
                </a:extLst>
              </a:tr>
              <a:tr h="204607">
                <a:tc vMerge="1">
                  <a:txBody>
                    <a:bodyPr/>
                    <a:lstStyle/>
                    <a:p>
                      <a:endParaRPr lang="es-CO"/>
                    </a:p>
                  </a:txBody>
                  <a:tcPr/>
                </a:tc>
                <a:tc vMerge="1">
                  <a:txBody>
                    <a:bodyPr/>
                    <a:lstStyle/>
                    <a:p>
                      <a:endParaRPr lang="es-CO"/>
                    </a:p>
                  </a:txBody>
                  <a:tcPr/>
                </a:tc>
                <a:tc>
                  <a:txBody>
                    <a:bodyPr/>
                    <a:lstStyle/>
                    <a:p>
                      <a:pPr algn="ctr" fontAlgn="ctr"/>
                      <a:r>
                        <a:rPr lang="es-CO" sz="1200" u="none" strike="noStrike" dirty="0">
                          <a:effectLst/>
                        </a:rPr>
                        <a:t>CL 163 8D 54</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2283603041"/>
                  </a:ext>
                </a:extLst>
              </a:tr>
              <a:tr h="204607">
                <a:tc vMerge="1">
                  <a:txBody>
                    <a:bodyPr/>
                    <a:lstStyle/>
                    <a:p>
                      <a:endParaRPr lang="es-CO"/>
                    </a:p>
                  </a:txBody>
                  <a:tcPr/>
                </a:tc>
                <a:tc vMerge="1">
                  <a:txBody>
                    <a:bodyPr/>
                    <a:lstStyle/>
                    <a:p>
                      <a:endParaRPr lang="es-CO"/>
                    </a:p>
                  </a:txBody>
                  <a:tcPr/>
                </a:tc>
                <a:tc>
                  <a:txBody>
                    <a:bodyPr/>
                    <a:lstStyle/>
                    <a:p>
                      <a:pPr algn="ctr" fontAlgn="ctr"/>
                      <a:r>
                        <a:rPr lang="es-CO" sz="1200" u="none" strike="noStrike" dirty="0">
                          <a:effectLst/>
                        </a:rPr>
                        <a:t>KR 8A 163B 92</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2875316463"/>
                  </a:ext>
                </a:extLst>
              </a:tr>
              <a:tr h="204607">
                <a:tc vMerge="1">
                  <a:txBody>
                    <a:bodyPr/>
                    <a:lstStyle/>
                    <a:p>
                      <a:endParaRPr lang="es-CO"/>
                    </a:p>
                  </a:txBody>
                  <a:tcPr/>
                </a:tc>
                <a:tc>
                  <a:txBody>
                    <a:bodyPr/>
                    <a:lstStyle/>
                    <a:p>
                      <a:pPr algn="ctr" fontAlgn="ctr"/>
                      <a:r>
                        <a:rPr lang="es-CO" sz="1200" u="none" strike="noStrike">
                          <a:effectLst/>
                        </a:rPr>
                        <a:t>Santa Ana Occidental</a:t>
                      </a:r>
                      <a:endParaRPr lang="es-CO" sz="12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200" u="none" strike="noStrike" dirty="0">
                          <a:effectLst/>
                        </a:rPr>
                        <a:t>AK 7 106 91</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3501251758"/>
                  </a:ext>
                </a:extLst>
              </a:tr>
              <a:tr h="204607">
                <a:tc vMerge="1">
                  <a:txBody>
                    <a:bodyPr/>
                    <a:lstStyle/>
                    <a:p>
                      <a:endParaRPr lang="es-CO"/>
                    </a:p>
                  </a:txBody>
                  <a:tcPr/>
                </a:tc>
                <a:tc rowSpan="2">
                  <a:txBody>
                    <a:bodyPr/>
                    <a:lstStyle/>
                    <a:p>
                      <a:pPr algn="ctr" fontAlgn="ctr"/>
                      <a:r>
                        <a:rPr lang="es-CO" sz="1200" u="none" strike="noStrike">
                          <a:effectLst/>
                        </a:rPr>
                        <a:t>Santa Barbara Central</a:t>
                      </a:r>
                      <a:endParaRPr lang="es-CO" sz="12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200" u="none" strike="noStrike" dirty="0">
                          <a:effectLst/>
                        </a:rPr>
                        <a:t>KR 13 118A 48</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1481089486"/>
                  </a:ext>
                </a:extLst>
              </a:tr>
              <a:tr h="204607">
                <a:tc vMerge="1">
                  <a:txBody>
                    <a:bodyPr/>
                    <a:lstStyle/>
                    <a:p>
                      <a:endParaRPr lang="es-CO"/>
                    </a:p>
                  </a:txBody>
                  <a:tcPr/>
                </a:tc>
                <a:tc vMerge="1">
                  <a:txBody>
                    <a:bodyPr/>
                    <a:lstStyle/>
                    <a:p>
                      <a:endParaRPr lang="es-CO"/>
                    </a:p>
                  </a:txBody>
                  <a:tcPr/>
                </a:tc>
                <a:tc>
                  <a:txBody>
                    <a:bodyPr/>
                    <a:lstStyle/>
                    <a:p>
                      <a:pPr algn="ctr" fontAlgn="ctr"/>
                      <a:r>
                        <a:rPr lang="es-CO" sz="1200" u="none" strike="noStrike" dirty="0">
                          <a:effectLst/>
                        </a:rPr>
                        <a:t>CL 120 11B 78</a:t>
                      </a:r>
                      <a:endParaRPr lang="es-CO" sz="12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3356123486"/>
                  </a:ext>
                </a:extLst>
              </a:tr>
              <a:tr h="204607">
                <a:tc vMerge="1">
                  <a:txBody>
                    <a:bodyPr/>
                    <a:lstStyle/>
                    <a:p>
                      <a:endParaRPr lang="es-CO"/>
                    </a:p>
                  </a:txBody>
                  <a:tcPr/>
                </a:tc>
                <a:tc rowSpan="2">
                  <a:txBody>
                    <a:bodyPr/>
                    <a:lstStyle/>
                    <a:p>
                      <a:pPr algn="ctr" fontAlgn="ctr"/>
                      <a:r>
                        <a:rPr lang="es-CO" sz="1600" u="none" strike="noStrike" dirty="0">
                          <a:effectLst/>
                        </a:rPr>
                        <a:t>Santa Barbara Oriental</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KRA 9 120 40</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1142910687"/>
                  </a:ext>
                </a:extLst>
              </a:tr>
              <a:tr h="204607">
                <a:tc vMerge="1">
                  <a:txBody>
                    <a:bodyPr/>
                    <a:lstStyle/>
                    <a:p>
                      <a:endParaRPr lang="es-CO"/>
                    </a:p>
                  </a:txBody>
                  <a:tcPr/>
                </a:tc>
                <a:tc vMerge="1">
                  <a:txBody>
                    <a:bodyPr/>
                    <a:lstStyle/>
                    <a:p>
                      <a:endParaRPr lang="es-CO"/>
                    </a:p>
                  </a:txBody>
                  <a:tcPr/>
                </a:tc>
                <a:tc>
                  <a:txBody>
                    <a:bodyPr/>
                    <a:lstStyle/>
                    <a:p>
                      <a:pPr algn="ctr" fontAlgn="ctr"/>
                      <a:r>
                        <a:rPr lang="es-CO" sz="1600" u="none" strike="noStrike" dirty="0">
                          <a:effectLst/>
                        </a:rPr>
                        <a:t>KR 7B 124 39</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1508519615"/>
                  </a:ext>
                </a:extLst>
              </a:tr>
              <a:tr h="204607">
                <a:tc vMerge="1">
                  <a:txBody>
                    <a:bodyPr/>
                    <a:lstStyle/>
                    <a:p>
                      <a:endParaRPr lang="es-CO"/>
                    </a:p>
                  </a:txBody>
                  <a:tcPr/>
                </a:tc>
                <a:tc rowSpan="2">
                  <a:txBody>
                    <a:bodyPr/>
                    <a:lstStyle/>
                    <a:p>
                      <a:pPr algn="ctr" fontAlgn="ctr"/>
                      <a:r>
                        <a:rPr lang="es-CO" sz="1600" u="none" strike="noStrike">
                          <a:effectLst/>
                        </a:rPr>
                        <a:t>Santa Cecilia parte alta</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CL 160D 1A 64</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4264221322"/>
                  </a:ext>
                </a:extLst>
              </a:tr>
              <a:tr h="204607">
                <a:tc vMerge="1">
                  <a:txBody>
                    <a:bodyPr/>
                    <a:lstStyle/>
                    <a:p>
                      <a:endParaRPr lang="es-CO"/>
                    </a:p>
                  </a:txBody>
                  <a:tcPr/>
                </a:tc>
                <a:tc vMerge="1">
                  <a:txBody>
                    <a:bodyPr/>
                    <a:lstStyle/>
                    <a:p>
                      <a:endParaRPr lang="es-CO"/>
                    </a:p>
                  </a:txBody>
                  <a:tcPr/>
                </a:tc>
                <a:tc>
                  <a:txBody>
                    <a:bodyPr/>
                    <a:lstStyle/>
                    <a:p>
                      <a:pPr algn="ctr" fontAlgn="ctr"/>
                      <a:r>
                        <a:rPr lang="es-CO" sz="1600" u="none" strike="noStrike" dirty="0">
                          <a:effectLst/>
                        </a:rPr>
                        <a:t>KR 1D 160C 66</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1899118878"/>
                  </a:ext>
                </a:extLst>
              </a:tr>
              <a:tr h="204607">
                <a:tc vMerge="1">
                  <a:txBody>
                    <a:bodyPr/>
                    <a:lstStyle/>
                    <a:p>
                      <a:endParaRPr lang="es-CO"/>
                    </a:p>
                  </a:txBody>
                  <a:tcPr/>
                </a:tc>
                <a:tc rowSpan="2">
                  <a:txBody>
                    <a:bodyPr/>
                    <a:lstStyle/>
                    <a:p>
                      <a:pPr algn="ctr" fontAlgn="ctr"/>
                      <a:r>
                        <a:rPr lang="es-CO" sz="1600" u="none" strike="noStrike">
                          <a:effectLst/>
                        </a:rPr>
                        <a:t>Tibabita</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CL 186 CARRERA 7</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341097748"/>
                  </a:ext>
                </a:extLst>
              </a:tr>
              <a:tr h="204607">
                <a:tc vMerge="1">
                  <a:txBody>
                    <a:bodyPr/>
                    <a:lstStyle/>
                    <a:p>
                      <a:endParaRPr lang="es-CO"/>
                    </a:p>
                  </a:txBody>
                  <a:tcPr/>
                </a:tc>
                <a:tc vMerge="1">
                  <a:txBody>
                    <a:bodyPr/>
                    <a:lstStyle/>
                    <a:p>
                      <a:endParaRPr lang="es-CO"/>
                    </a:p>
                  </a:txBody>
                  <a:tcPr/>
                </a:tc>
                <a:tc>
                  <a:txBody>
                    <a:bodyPr/>
                    <a:lstStyle/>
                    <a:p>
                      <a:pPr algn="ctr" fontAlgn="ctr"/>
                      <a:r>
                        <a:rPr lang="es-CO" sz="1600" u="none" strike="noStrike" dirty="0">
                          <a:effectLst/>
                        </a:rPr>
                        <a:t>CL 186 7 93</a:t>
                      </a:r>
                      <a:endParaRPr lang="es-CO" sz="1600" b="0" i="0" u="none" strike="noStrike" dirty="0">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a:effectLst/>
                        </a:rPr>
                        <a:t> </a:t>
                      </a:r>
                      <a:endParaRPr lang="es-CO" sz="1600" b="0" i="0" u="none" strike="noStrike">
                        <a:solidFill>
                          <a:srgbClr val="000000"/>
                        </a:solidFill>
                        <a:effectLst/>
                        <a:latin typeface="Calibri" panose="020F0502020204030204" pitchFamily="34" charset="0"/>
                      </a:endParaRPr>
                    </a:p>
                  </a:txBody>
                  <a:tcPr marL="6458" marR="6458" marT="6458" marB="0" anchor="ctr"/>
                </a:tc>
                <a:tc>
                  <a:txBody>
                    <a:bodyPr/>
                    <a:lstStyle/>
                    <a:p>
                      <a:pPr algn="ctr" fontAlgn="ctr"/>
                      <a:r>
                        <a:rPr lang="es-CO" sz="1600" u="none" strike="noStrike" dirty="0">
                          <a:effectLst/>
                        </a:rPr>
                        <a:t> </a:t>
                      </a:r>
                      <a:endParaRPr lang="es-CO" sz="1600" b="0" i="0" u="none" strike="noStrike" dirty="0">
                        <a:solidFill>
                          <a:srgbClr val="000000"/>
                        </a:solidFill>
                        <a:effectLst/>
                        <a:latin typeface="Calibri" panose="020F0502020204030204" pitchFamily="34" charset="0"/>
                      </a:endParaRPr>
                    </a:p>
                  </a:txBody>
                  <a:tcPr marL="6458" marR="6458" marT="6458" marB="0" anchor="ctr"/>
                </a:tc>
                <a:extLst>
                  <a:ext uri="{0D108BD9-81ED-4DB2-BD59-A6C34878D82A}">
                    <a16:rowId xmlns="" xmlns:a16="http://schemas.microsoft.com/office/drawing/2014/main" val="4292092506"/>
                  </a:ext>
                </a:extLst>
              </a:tr>
            </a:tbl>
          </a:graphicData>
        </a:graphic>
      </p:graphicFrame>
    </p:spTree>
    <p:extLst>
      <p:ext uri="{BB962C8B-B14F-4D97-AF65-F5344CB8AC3E}">
        <p14:creationId xmlns:p14="http://schemas.microsoft.com/office/powerpoint/2010/main" val="8933462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2" name="Imagen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pic>
        <p:nvPicPr>
          <p:cNvPr id="13" name="Imagen 12"/>
          <p:cNvPicPr>
            <a:picLocks noChangeAspect="1"/>
          </p:cNvPicPr>
          <p:nvPr/>
        </p:nvPicPr>
        <p:blipFill>
          <a:blip r:embed="rId4"/>
          <a:stretch>
            <a:fillRect/>
          </a:stretch>
        </p:blipFill>
        <p:spPr>
          <a:xfrm>
            <a:off x="0" y="2"/>
            <a:ext cx="12192000" cy="690408"/>
          </a:xfrm>
          <a:prstGeom prst="rect">
            <a:avLst/>
          </a:prstGeom>
        </p:spPr>
      </p:pic>
      <p:sp>
        <p:nvSpPr>
          <p:cNvPr id="14" name="Rectángulo 13"/>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15" name="Rectángulo 14"/>
          <p:cNvSpPr/>
          <p:nvPr/>
        </p:nvSpPr>
        <p:spPr>
          <a:xfrm>
            <a:off x="2548350" y="266450"/>
            <a:ext cx="9526215" cy="369332"/>
          </a:xfrm>
          <a:prstGeom prst="rect">
            <a:avLst/>
          </a:prstGeom>
          <a:noFill/>
          <a:effectLst/>
        </p:spPr>
        <p:txBody>
          <a:bodyPr wrap="square">
            <a:spAutoFit/>
          </a:bodyPr>
          <a:lstStyle/>
          <a:p>
            <a:pPr algn="r"/>
            <a:r>
              <a:rPr lang="es-CO" b="1" dirty="0">
                <a:solidFill>
                  <a:schemeClr val="bg1"/>
                </a:solidFill>
                <a:latin typeface="Arial" panose="020B0604020202020204" pitchFamily="34" charset="0"/>
                <a:cs typeface="Arial" panose="020B0604020202020204" pitchFamily="34" charset="0"/>
              </a:rPr>
              <a:t>Implementación y Seguimiento del </a:t>
            </a:r>
            <a:r>
              <a:rPr lang="es-CO" b="1" dirty="0" smtClean="0">
                <a:solidFill>
                  <a:schemeClr val="bg1"/>
                </a:solidFill>
                <a:latin typeface="Arial" panose="020B0604020202020204" pitchFamily="34" charset="0"/>
                <a:cs typeface="Arial" panose="020B0604020202020204" pitchFamily="34" charset="0"/>
              </a:rPr>
              <a:t>Plan (EAB)</a:t>
            </a:r>
            <a:endParaRPr lang="es-CO" b="1" dirty="0">
              <a:solidFill>
                <a:schemeClr val="bg1"/>
              </a:solidFill>
              <a:latin typeface="Arial" panose="020B0604020202020204" pitchFamily="34" charset="0"/>
              <a:cs typeface="Arial" panose="020B0604020202020204" pitchFamily="34" charset="0"/>
            </a:endParaRPr>
          </a:p>
        </p:txBody>
      </p:sp>
      <p:graphicFrame>
        <p:nvGraphicFramePr>
          <p:cNvPr id="2" name="Tabla 1">
            <a:extLst>
              <a:ext uri="{FF2B5EF4-FFF2-40B4-BE49-F238E27FC236}">
                <a16:creationId xmlns="" xmlns:a16="http://schemas.microsoft.com/office/drawing/2014/main" id="{052A54F8-0DEA-4D91-B3B3-61DB5ECC2F26}"/>
              </a:ext>
            </a:extLst>
          </p:cNvPr>
          <p:cNvGraphicFramePr>
            <a:graphicFrameLocks noGrp="1"/>
          </p:cNvGraphicFramePr>
          <p:nvPr>
            <p:extLst>
              <p:ext uri="{D42A27DB-BD31-4B8C-83A1-F6EECF244321}">
                <p14:modId xmlns:p14="http://schemas.microsoft.com/office/powerpoint/2010/main" val="1801865597"/>
              </p:ext>
            </p:extLst>
          </p:nvPr>
        </p:nvGraphicFramePr>
        <p:xfrm>
          <a:off x="134916" y="1947024"/>
          <a:ext cx="11922168" cy="2874930"/>
        </p:xfrm>
        <a:graphic>
          <a:graphicData uri="http://schemas.openxmlformats.org/drawingml/2006/table">
            <a:tbl>
              <a:tblPr>
                <a:tableStyleId>{E8B1032C-EA38-4F05-BA0D-38AFFFC7BED3}</a:tableStyleId>
              </a:tblPr>
              <a:tblGrid>
                <a:gridCol w="721827">
                  <a:extLst>
                    <a:ext uri="{9D8B030D-6E8A-4147-A177-3AD203B41FA5}">
                      <a16:colId xmlns="" xmlns:a16="http://schemas.microsoft.com/office/drawing/2014/main" val="2192859253"/>
                    </a:ext>
                  </a:extLst>
                </a:gridCol>
                <a:gridCol w="721827">
                  <a:extLst>
                    <a:ext uri="{9D8B030D-6E8A-4147-A177-3AD203B41FA5}">
                      <a16:colId xmlns="" xmlns:a16="http://schemas.microsoft.com/office/drawing/2014/main" val="2203269652"/>
                    </a:ext>
                  </a:extLst>
                </a:gridCol>
                <a:gridCol w="842345">
                  <a:extLst>
                    <a:ext uri="{9D8B030D-6E8A-4147-A177-3AD203B41FA5}">
                      <a16:colId xmlns="" xmlns:a16="http://schemas.microsoft.com/office/drawing/2014/main" val="165033495"/>
                    </a:ext>
                  </a:extLst>
                </a:gridCol>
                <a:gridCol w="1214861">
                  <a:extLst>
                    <a:ext uri="{9D8B030D-6E8A-4147-A177-3AD203B41FA5}">
                      <a16:colId xmlns="" xmlns:a16="http://schemas.microsoft.com/office/drawing/2014/main" val="1195803957"/>
                    </a:ext>
                  </a:extLst>
                </a:gridCol>
                <a:gridCol w="1431622">
                  <a:extLst>
                    <a:ext uri="{9D8B030D-6E8A-4147-A177-3AD203B41FA5}">
                      <a16:colId xmlns="" xmlns:a16="http://schemas.microsoft.com/office/drawing/2014/main" val="1316576833"/>
                    </a:ext>
                  </a:extLst>
                </a:gridCol>
                <a:gridCol w="2009084">
                  <a:extLst>
                    <a:ext uri="{9D8B030D-6E8A-4147-A177-3AD203B41FA5}">
                      <a16:colId xmlns="" xmlns:a16="http://schemas.microsoft.com/office/drawing/2014/main" val="1165909545"/>
                    </a:ext>
                  </a:extLst>
                </a:gridCol>
                <a:gridCol w="2009084">
                  <a:extLst>
                    <a:ext uri="{9D8B030D-6E8A-4147-A177-3AD203B41FA5}">
                      <a16:colId xmlns="" xmlns:a16="http://schemas.microsoft.com/office/drawing/2014/main" val="701886308"/>
                    </a:ext>
                  </a:extLst>
                </a:gridCol>
                <a:gridCol w="1612079">
                  <a:extLst>
                    <a:ext uri="{9D8B030D-6E8A-4147-A177-3AD203B41FA5}">
                      <a16:colId xmlns="" xmlns:a16="http://schemas.microsoft.com/office/drawing/2014/main" val="2046023076"/>
                    </a:ext>
                  </a:extLst>
                </a:gridCol>
                <a:gridCol w="1359439">
                  <a:extLst>
                    <a:ext uri="{9D8B030D-6E8A-4147-A177-3AD203B41FA5}">
                      <a16:colId xmlns="" xmlns:a16="http://schemas.microsoft.com/office/drawing/2014/main" val="2589747938"/>
                    </a:ext>
                  </a:extLst>
                </a:gridCol>
              </a:tblGrid>
              <a:tr h="376788">
                <a:tc gridSpan="9">
                  <a:txBody>
                    <a:bodyPr/>
                    <a:lstStyle/>
                    <a:p>
                      <a:pPr algn="ctr" fontAlgn="ctr"/>
                      <a:r>
                        <a:rPr lang="es-MX" sz="2000" b="1" u="none" strike="noStrike" dirty="0">
                          <a:effectLst>
                            <a:outerShdw blurRad="38100" dist="38100" dir="2700000" algn="tl">
                              <a:srgbClr val="000000">
                                <a:alpha val="43137"/>
                              </a:srgbClr>
                            </a:outerShdw>
                          </a:effectLst>
                        </a:rPr>
                        <a:t>Relación de obras en ejecución por parte de la Empresa de Acueducto de Bogotá - Medidas contingentes</a:t>
                      </a:r>
                      <a:endParaRPr lang="es-MX" sz="2000" b="1" i="0" u="none" strike="noStrike" dirty="0">
                        <a:solidFill>
                          <a:srgbClr val="000000"/>
                        </a:solidFill>
                        <a:effectLst>
                          <a:outerShdw blurRad="38100" dist="38100" dir="2700000" algn="tl">
                            <a:srgbClr val="000000">
                              <a:alpha val="43137"/>
                            </a:srgbClr>
                          </a:outerShdw>
                        </a:effectLst>
                        <a:latin typeface="Calibri" panose="020F0502020204030204" pitchFamily="34" charset="0"/>
                      </a:endParaRPr>
                    </a:p>
                  </a:txBody>
                  <a:tcPr marL="7958" marR="7958" marT="7958"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 xmlns:a16="http://schemas.microsoft.com/office/drawing/2014/main" val="1964723791"/>
                  </a:ext>
                </a:extLst>
              </a:tr>
              <a:tr h="255244">
                <a:tc>
                  <a:txBody>
                    <a:bodyPr/>
                    <a:lstStyle/>
                    <a:p>
                      <a:pPr algn="ctr" fontAlgn="ct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endParaRPr lang="es-CO" sz="900" b="0" i="0" u="none" strike="noStrike">
                        <a:solidFill>
                          <a:srgbClr val="000000"/>
                        </a:solidFill>
                        <a:effectLst/>
                        <a:latin typeface="Calibri" panose="020F0502020204030204" pitchFamily="34" charset="0"/>
                      </a:endParaRPr>
                    </a:p>
                  </a:txBody>
                  <a:tcPr marL="7958" marR="7958" marT="7958" marB="0" anchor="ctr"/>
                </a:tc>
                <a:extLst>
                  <a:ext uri="{0D108BD9-81ED-4DB2-BD59-A6C34878D82A}">
                    <a16:rowId xmlns="" xmlns:a16="http://schemas.microsoft.com/office/drawing/2014/main" val="2291753782"/>
                  </a:ext>
                </a:extLst>
              </a:tr>
              <a:tr h="1482842">
                <a:tc>
                  <a:txBody>
                    <a:bodyPr/>
                    <a:lstStyle/>
                    <a:p>
                      <a:pPr algn="ctr" fontAlgn="ctr"/>
                      <a:r>
                        <a:rPr lang="es-CO" sz="1400" b="1" i="0" u="none" strike="noStrike" dirty="0">
                          <a:effectLst/>
                        </a:rPr>
                        <a:t>Localidad</a:t>
                      </a:r>
                      <a:endParaRPr lang="es-CO" sz="1400" b="1" i="0" u="none" strike="noStrike" dirty="0">
                        <a:solidFill>
                          <a:srgbClr val="000000"/>
                        </a:solidFill>
                        <a:effectLst/>
                        <a:latin typeface="Calibri" panose="020F0502020204030204" pitchFamily="34" charset="0"/>
                      </a:endParaRPr>
                    </a:p>
                  </a:txBody>
                  <a:tcPr marL="7958" marR="7958" marT="7958" marB="0" anchor="ctr">
                    <a:solidFill>
                      <a:schemeClr val="accent6">
                        <a:lumMod val="60000"/>
                        <a:lumOff val="40000"/>
                      </a:schemeClr>
                    </a:solidFill>
                  </a:tcPr>
                </a:tc>
                <a:tc>
                  <a:txBody>
                    <a:bodyPr/>
                    <a:lstStyle/>
                    <a:p>
                      <a:pPr algn="ctr" fontAlgn="ctr"/>
                      <a:r>
                        <a:rPr lang="es-CO" sz="1400" b="1" i="0" u="none" strike="noStrike" dirty="0">
                          <a:effectLst/>
                        </a:rPr>
                        <a:t>Barrios</a:t>
                      </a:r>
                      <a:endParaRPr lang="es-CO" sz="1400" b="1" i="0" u="none" strike="noStrike" dirty="0">
                        <a:solidFill>
                          <a:srgbClr val="000000"/>
                        </a:solidFill>
                        <a:effectLst/>
                        <a:latin typeface="Calibri" panose="020F0502020204030204" pitchFamily="34" charset="0"/>
                      </a:endParaRPr>
                    </a:p>
                  </a:txBody>
                  <a:tcPr marL="7958" marR="7958" marT="7958" marB="0" anchor="ctr">
                    <a:solidFill>
                      <a:schemeClr val="accent6">
                        <a:lumMod val="60000"/>
                        <a:lumOff val="40000"/>
                      </a:schemeClr>
                    </a:solidFill>
                  </a:tcPr>
                </a:tc>
                <a:tc>
                  <a:txBody>
                    <a:bodyPr/>
                    <a:lstStyle/>
                    <a:p>
                      <a:pPr algn="ctr" fontAlgn="ctr"/>
                      <a:r>
                        <a:rPr lang="es-CO" sz="1400" b="1" i="0" u="none" strike="noStrike" dirty="0">
                          <a:effectLst/>
                        </a:rPr>
                        <a:t>Zona Acueducto asociada</a:t>
                      </a:r>
                      <a:endParaRPr lang="es-CO" sz="1400" b="1" i="0" u="none" strike="noStrike" dirty="0">
                        <a:solidFill>
                          <a:srgbClr val="000000"/>
                        </a:solidFill>
                        <a:effectLst/>
                        <a:latin typeface="Calibri" panose="020F0502020204030204" pitchFamily="34" charset="0"/>
                      </a:endParaRPr>
                    </a:p>
                  </a:txBody>
                  <a:tcPr marL="7958" marR="7958" marT="7958" marB="0" anchor="ctr">
                    <a:solidFill>
                      <a:schemeClr val="accent6">
                        <a:lumMod val="60000"/>
                        <a:lumOff val="40000"/>
                      </a:schemeClr>
                    </a:solidFill>
                  </a:tcPr>
                </a:tc>
                <a:tc>
                  <a:txBody>
                    <a:bodyPr/>
                    <a:lstStyle/>
                    <a:p>
                      <a:pPr algn="ctr" fontAlgn="ctr"/>
                      <a:r>
                        <a:rPr lang="es-MX" sz="1400" b="1" i="0" u="none" strike="noStrike" dirty="0">
                          <a:effectLst/>
                        </a:rPr>
                        <a:t>Tipo de obra en desarrollo</a:t>
                      </a:r>
                      <a:endParaRPr lang="es-MX" sz="1400" b="1" i="0" u="none" strike="noStrike" dirty="0">
                        <a:solidFill>
                          <a:srgbClr val="000000"/>
                        </a:solidFill>
                        <a:effectLst/>
                        <a:latin typeface="Calibri" panose="020F0502020204030204" pitchFamily="34" charset="0"/>
                      </a:endParaRPr>
                    </a:p>
                  </a:txBody>
                  <a:tcPr marL="7958" marR="7958" marT="7958" marB="0" anchor="ctr">
                    <a:solidFill>
                      <a:schemeClr val="accent6">
                        <a:lumMod val="60000"/>
                        <a:lumOff val="40000"/>
                      </a:schemeClr>
                    </a:solidFill>
                  </a:tcPr>
                </a:tc>
                <a:tc>
                  <a:txBody>
                    <a:bodyPr/>
                    <a:lstStyle/>
                    <a:p>
                      <a:pPr algn="ctr" fontAlgn="ctr"/>
                      <a:r>
                        <a:rPr lang="es-CO" sz="1400" b="1" i="0" u="none" strike="noStrike" dirty="0">
                          <a:effectLst/>
                        </a:rPr>
                        <a:t>Tiempo de ejecución esperado</a:t>
                      </a:r>
                      <a:endParaRPr lang="es-CO" sz="1400" b="1" i="0" u="none" strike="noStrike" dirty="0">
                        <a:solidFill>
                          <a:srgbClr val="000000"/>
                        </a:solidFill>
                        <a:effectLst/>
                        <a:latin typeface="Calibri" panose="020F0502020204030204" pitchFamily="34" charset="0"/>
                      </a:endParaRPr>
                    </a:p>
                  </a:txBody>
                  <a:tcPr marL="7958" marR="7958" marT="7958" marB="0" anchor="ctr">
                    <a:solidFill>
                      <a:schemeClr val="accent6">
                        <a:lumMod val="60000"/>
                        <a:lumOff val="40000"/>
                      </a:schemeClr>
                    </a:solidFill>
                  </a:tcPr>
                </a:tc>
                <a:tc>
                  <a:txBody>
                    <a:bodyPr/>
                    <a:lstStyle/>
                    <a:p>
                      <a:pPr algn="ctr" fontAlgn="ctr"/>
                      <a:r>
                        <a:rPr lang="es-MX" sz="1400" b="1" i="0" u="none" strike="noStrike" dirty="0">
                          <a:effectLst/>
                        </a:rPr>
                        <a:t>Probabilidad de presentarse afectaciones en drenaje de sectores aledaños por causa de las intervenciones (Calificarla como Alta, media o baja)</a:t>
                      </a:r>
                      <a:endParaRPr lang="es-MX" sz="1400" b="1" i="0" u="none" strike="noStrike" dirty="0">
                        <a:solidFill>
                          <a:srgbClr val="000000"/>
                        </a:solidFill>
                        <a:effectLst/>
                        <a:latin typeface="Calibri" panose="020F0502020204030204" pitchFamily="34" charset="0"/>
                      </a:endParaRPr>
                    </a:p>
                  </a:txBody>
                  <a:tcPr marL="7958" marR="7958" marT="7958" marB="0" anchor="ctr">
                    <a:solidFill>
                      <a:schemeClr val="accent6">
                        <a:lumMod val="60000"/>
                        <a:lumOff val="40000"/>
                      </a:schemeClr>
                    </a:solidFill>
                  </a:tcPr>
                </a:tc>
                <a:tc>
                  <a:txBody>
                    <a:bodyPr/>
                    <a:lstStyle/>
                    <a:p>
                      <a:pPr algn="ctr" fontAlgn="ctr"/>
                      <a:r>
                        <a:rPr lang="es-MX" sz="1400" b="1" i="0" u="none" strike="noStrike" dirty="0">
                          <a:effectLst/>
                        </a:rPr>
                        <a:t>Sectores donde se puede presentar afectaciones en drenaje aguas lluvias y servidas</a:t>
                      </a:r>
                      <a:endParaRPr lang="es-MX" sz="1400" b="1" i="0" u="none" strike="noStrike" dirty="0">
                        <a:solidFill>
                          <a:srgbClr val="000000"/>
                        </a:solidFill>
                        <a:effectLst/>
                        <a:latin typeface="Calibri" panose="020F0502020204030204" pitchFamily="34" charset="0"/>
                      </a:endParaRPr>
                    </a:p>
                  </a:txBody>
                  <a:tcPr marL="7958" marR="7958" marT="7958" marB="0" anchor="ctr">
                    <a:solidFill>
                      <a:schemeClr val="accent6">
                        <a:lumMod val="60000"/>
                        <a:lumOff val="40000"/>
                      </a:schemeClr>
                    </a:solidFill>
                  </a:tcPr>
                </a:tc>
                <a:tc>
                  <a:txBody>
                    <a:bodyPr/>
                    <a:lstStyle/>
                    <a:p>
                      <a:pPr algn="ctr" fontAlgn="ctr"/>
                      <a:r>
                        <a:rPr lang="es-MX" sz="1400" b="1" i="0" u="none" strike="noStrike" dirty="0">
                          <a:effectLst/>
                        </a:rPr>
                        <a:t>Medidas contingentes a implementar en caso de presentarse afectaciones en drenaje</a:t>
                      </a:r>
                      <a:endParaRPr lang="es-MX" sz="1400" b="1" i="0" u="none" strike="noStrike" dirty="0">
                        <a:solidFill>
                          <a:srgbClr val="000000"/>
                        </a:solidFill>
                        <a:effectLst/>
                        <a:latin typeface="Calibri" panose="020F0502020204030204" pitchFamily="34" charset="0"/>
                      </a:endParaRPr>
                    </a:p>
                  </a:txBody>
                  <a:tcPr marL="7958" marR="7958" marT="7958" marB="0" anchor="ctr">
                    <a:solidFill>
                      <a:schemeClr val="accent6">
                        <a:lumMod val="60000"/>
                        <a:lumOff val="40000"/>
                      </a:schemeClr>
                    </a:solidFill>
                  </a:tcPr>
                </a:tc>
                <a:tc>
                  <a:txBody>
                    <a:bodyPr/>
                    <a:lstStyle/>
                    <a:p>
                      <a:pPr algn="ctr" fontAlgn="ctr"/>
                      <a:r>
                        <a:rPr lang="es-MX" sz="1400" b="1" i="0" u="none" strike="noStrike" dirty="0">
                          <a:effectLst/>
                        </a:rPr>
                        <a:t>Entidades por articularse en caso de presentarse incidentes por afectaciones en drenaje</a:t>
                      </a:r>
                      <a:endParaRPr lang="es-MX" sz="1400" b="1" i="0" u="none" strike="noStrike" dirty="0">
                        <a:solidFill>
                          <a:srgbClr val="000000"/>
                        </a:solidFill>
                        <a:effectLst/>
                        <a:latin typeface="Calibri" panose="020F0502020204030204" pitchFamily="34" charset="0"/>
                      </a:endParaRPr>
                    </a:p>
                  </a:txBody>
                  <a:tcPr marL="7958" marR="7958" marT="7958" marB="0" anchor="ctr">
                    <a:solidFill>
                      <a:schemeClr val="accent6">
                        <a:lumMod val="60000"/>
                        <a:lumOff val="40000"/>
                      </a:schemeClr>
                    </a:solidFill>
                  </a:tcPr>
                </a:tc>
                <a:extLst>
                  <a:ext uri="{0D108BD9-81ED-4DB2-BD59-A6C34878D82A}">
                    <a16:rowId xmlns="" xmlns:a16="http://schemas.microsoft.com/office/drawing/2014/main" val="1248710715"/>
                  </a:ext>
                </a:extLst>
              </a:tr>
              <a:tr h="255244">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dirty="0">
                          <a:effectLst/>
                        </a:rPr>
                        <a:t> </a:t>
                      </a:r>
                      <a:endParaRPr lang="es-CO" sz="900" b="0" i="0" u="none" strike="noStrike" dirty="0">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extLst>
                  <a:ext uri="{0D108BD9-81ED-4DB2-BD59-A6C34878D82A}">
                    <a16:rowId xmlns="" xmlns:a16="http://schemas.microsoft.com/office/drawing/2014/main" val="462536459"/>
                  </a:ext>
                </a:extLst>
              </a:tr>
              <a:tr h="243088">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dirty="0">
                          <a:effectLst/>
                        </a:rPr>
                        <a:t> </a:t>
                      </a:r>
                      <a:endParaRPr lang="es-CO" sz="900" b="0" i="0" u="none" strike="noStrike" dirty="0">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dirty="0">
                          <a:effectLst/>
                        </a:rPr>
                        <a:t> </a:t>
                      </a:r>
                      <a:endParaRPr lang="es-CO" sz="900" b="0" i="0" u="none" strike="noStrike" dirty="0">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dirty="0">
                          <a:effectLst/>
                        </a:rPr>
                        <a:t> </a:t>
                      </a:r>
                      <a:endParaRPr lang="es-CO" sz="900" b="0" i="0" u="none" strike="noStrike" dirty="0">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extLst>
                  <a:ext uri="{0D108BD9-81ED-4DB2-BD59-A6C34878D82A}">
                    <a16:rowId xmlns="" xmlns:a16="http://schemas.microsoft.com/office/drawing/2014/main" val="3411990727"/>
                  </a:ext>
                </a:extLst>
              </a:tr>
              <a:tr h="243088">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a:effectLst/>
                        </a:rPr>
                        <a:t> </a:t>
                      </a:r>
                      <a:endParaRPr lang="es-CO" sz="900" b="0" i="0" u="none" strike="noStrike">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dirty="0">
                          <a:effectLst/>
                        </a:rPr>
                        <a:t> </a:t>
                      </a:r>
                      <a:endParaRPr lang="es-CO" sz="900" b="0" i="0" u="none" strike="noStrike" dirty="0">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dirty="0">
                          <a:effectLst/>
                        </a:rPr>
                        <a:t> </a:t>
                      </a:r>
                      <a:endParaRPr lang="es-CO" sz="900" b="0" i="0" u="none" strike="noStrike" dirty="0">
                        <a:solidFill>
                          <a:srgbClr val="000000"/>
                        </a:solidFill>
                        <a:effectLst/>
                        <a:latin typeface="Calibri" panose="020F0502020204030204" pitchFamily="34" charset="0"/>
                      </a:endParaRPr>
                    </a:p>
                  </a:txBody>
                  <a:tcPr marL="7958" marR="7958" marT="7958" marB="0" anchor="ctr"/>
                </a:tc>
                <a:tc>
                  <a:txBody>
                    <a:bodyPr/>
                    <a:lstStyle/>
                    <a:p>
                      <a:pPr algn="ctr" fontAlgn="ctr"/>
                      <a:r>
                        <a:rPr lang="es-CO" sz="900" u="none" strike="noStrike" dirty="0">
                          <a:effectLst/>
                        </a:rPr>
                        <a:t> </a:t>
                      </a:r>
                      <a:endParaRPr lang="es-CO" sz="900" b="0" i="0" u="none" strike="noStrike" dirty="0">
                        <a:solidFill>
                          <a:srgbClr val="000000"/>
                        </a:solidFill>
                        <a:effectLst/>
                        <a:latin typeface="Calibri" panose="020F0502020204030204" pitchFamily="34" charset="0"/>
                      </a:endParaRPr>
                    </a:p>
                  </a:txBody>
                  <a:tcPr marL="7958" marR="7958" marT="7958" marB="0" anchor="ctr"/>
                </a:tc>
                <a:extLst>
                  <a:ext uri="{0D108BD9-81ED-4DB2-BD59-A6C34878D82A}">
                    <a16:rowId xmlns="" xmlns:a16="http://schemas.microsoft.com/office/drawing/2014/main" val="3048462874"/>
                  </a:ext>
                </a:extLst>
              </a:tr>
            </a:tbl>
          </a:graphicData>
        </a:graphic>
      </p:graphicFrame>
    </p:spTree>
    <p:extLst>
      <p:ext uri="{BB962C8B-B14F-4D97-AF65-F5344CB8AC3E}">
        <p14:creationId xmlns:p14="http://schemas.microsoft.com/office/powerpoint/2010/main" val="14126005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 xmlns:a16="http://schemas.microsoft.com/office/drawing/2014/main" id="{98E1589B-CF0A-4F64-BBED-4844658262E9}"/>
              </a:ext>
            </a:extLst>
          </p:cNvPr>
          <p:cNvSpPr/>
          <p:nvPr/>
        </p:nvSpPr>
        <p:spPr>
          <a:xfrm>
            <a:off x="-463365" y="62803"/>
            <a:ext cx="9526215" cy="523220"/>
          </a:xfrm>
          <a:prstGeom prst="rect">
            <a:avLst/>
          </a:prstGeom>
          <a:noFill/>
          <a:effectLst/>
        </p:spPr>
        <p:txBody>
          <a:bodyPr wrap="square">
            <a:spAutoFit/>
          </a:bodyPr>
          <a:lstStyle/>
          <a:p>
            <a:pPr algn="ctr"/>
            <a:r>
              <a:rPr lang="es-CO" sz="2800" b="1">
                <a:solidFill>
                  <a:schemeClr val="bg1"/>
                </a:solidFill>
                <a:latin typeface="Arial" panose="020B0604020202020204" pitchFamily="34" charset="0"/>
                <a:cs typeface="Arial" panose="020B0604020202020204" pitchFamily="34" charset="0"/>
              </a:rPr>
              <a:t>Plan de contingencia 2</a:t>
            </a:r>
            <a:r>
              <a:rPr lang="es-CO" sz="2800" b="1" baseline="30000">
                <a:solidFill>
                  <a:schemeClr val="bg1"/>
                </a:solidFill>
                <a:latin typeface="Arial" panose="020B0604020202020204" pitchFamily="34" charset="0"/>
                <a:cs typeface="Arial" panose="020B0604020202020204" pitchFamily="34" charset="0"/>
              </a:rPr>
              <a:t>da</a:t>
            </a:r>
            <a:r>
              <a:rPr lang="es-CO" sz="2800" b="1">
                <a:solidFill>
                  <a:schemeClr val="bg1"/>
                </a:solidFill>
                <a:latin typeface="Arial" panose="020B0604020202020204" pitchFamily="34" charset="0"/>
                <a:cs typeface="Arial" panose="020B0604020202020204" pitchFamily="34" charset="0"/>
              </a:rPr>
              <a:t> temporada de lluvias</a:t>
            </a:r>
            <a:endParaRPr lang="es-CO" sz="2800" b="1" dirty="0">
              <a:solidFill>
                <a:schemeClr val="bg1"/>
              </a:solidFill>
              <a:latin typeface="Arial" panose="020B0604020202020204" pitchFamily="34" charset="0"/>
              <a:cs typeface="Arial" panose="020B0604020202020204" pitchFamily="34" charset="0"/>
            </a:endParaRPr>
          </a:p>
        </p:txBody>
      </p:sp>
      <p:pic>
        <p:nvPicPr>
          <p:cNvPr id="4" name="Imagen 3"/>
          <p:cNvPicPr>
            <a:picLocks noChangeAspect="1"/>
          </p:cNvPicPr>
          <p:nvPr/>
        </p:nvPicPr>
        <p:blipFill>
          <a:blip r:embed="rId2"/>
          <a:stretch>
            <a:fillRect/>
          </a:stretch>
        </p:blipFill>
        <p:spPr>
          <a:xfrm>
            <a:off x="504851" y="1447657"/>
            <a:ext cx="8682303" cy="4563062"/>
          </a:xfrm>
          <a:prstGeom prst="rect">
            <a:avLst/>
          </a:prstGeom>
        </p:spPr>
      </p:pic>
      <p:sp>
        <p:nvSpPr>
          <p:cNvPr id="10" name="CuadroTexto 9"/>
          <p:cNvSpPr txBox="1"/>
          <p:nvPr/>
        </p:nvSpPr>
        <p:spPr>
          <a:xfrm>
            <a:off x="293905" y="904834"/>
            <a:ext cx="5254171" cy="369332"/>
          </a:xfrm>
          <a:prstGeom prst="rect">
            <a:avLst/>
          </a:prstGeom>
          <a:noFill/>
        </p:spPr>
        <p:txBody>
          <a:bodyPr wrap="square" rtlCol="0">
            <a:spAutoFit/>
          </a:bodyPr>
          <a:lstStyle/>
          <a:p>
            <a:r>
              <a:rPr lang="es-CO" b="1" dirty="0">
                <a:solidFill>
                  <a:srgbClr val="FF0000"/>
                </a:solidFill>
              </a:rPr>
              <a:t>Ficha de Seguimiento del Plan</a:t>
            </a:r>
          </a:p>
        </p:txBody>
      </p:sp>
      <p:sp>
        <p:nvSpPr>
          <p:cNvPr id="6" name="Rectángulo 5"/>
          <p:cNvSpPr/>
          <p:nvPr/>
        </p:nvSpPr>
        <p:spPr>
          <a:xfrm>
            <a:off x="9187155" y="2494231"/>
            <a:ext cx="2595114" cy="1569660"/>
          </a:xfrm>
          <a:prstGeom prst="rect">
            <a:avLst/>
          </a:prstGeom>
        </p:spPr>
        <p:txBody>
          <a:bodyPr wrap="square">
            <a:spAutoFit/>
          </a:bodyPr>
          <a:lstStyle/>
          <a:p>
            <a:pPr algn="just"/>
            <a:r>
              <a:rPr lang="es-ES_tradnl" sz="1600" dirty="0">
                <a:latin typeface="Arial" panose="020B0604020202020204" pitchFamily="34" charset="0"/>
                <a:ea typeface="Calibri" panose="020F0502020204030204" pitchFamily="34" charset="0"/>
              </a:rPr>
              <a:t>El seguimiento se realizara cada quince días a partir de la semana 4 de marzo de 2021. Mediante la aplicación del siguiente formato</a:t>
            </a:r>
            <a:endParaRPr lang="es-CO" sz="1600" dirty="0"/>
          </a:p>
        </p:txBody>
      </p:sp>
      <p:pic>
        <p:nvPicPr>
          <p:cNvPr id="13" name="Imagen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4" name="Imagen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pic>
        <p:nvPicPr>
          <p:cNvPr id="15" name="Imagen 14"/>
          <p:cNvPicPr>
            <a:picLocks noChangeAspect="1"/>
          </p:cNvPicPr>
          <p:nvPr/>
        </p:nvPicPr>
        <p:blipFill>
          <a:blip r:embed="rId5"/>
          <a:stretch>
            <a:fillRect/>
          </a:stretch>
        </p:blipFill>
        <p:spPr>
          <a:xfrm>
            <a:off x="0" y="2"/>
            <a:ext cx="12192000" cy="690408"/>
          </a:xfrm>
          <a:prstGeom prst="rect">
            <a:avLst/>
          </a:prstGeom>
        </p:spPr>
      </p:pic>
      <p:sp>
        <p:nvSpPr>
          <p:cNvPr id="16" name="Rectángulo 15"/>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17" name="Rectángulo 16"/>
          <p:cNvSpPr/>
          <p:nvPr/>
        </p:nvSpPr>
        <p:spPr>
          <a:xfrm>
            <a:off x="2548350" y="266450"/>
            <a:ext cx="9526215" cy="369332"/>
          </a:xfrm>
          <a:prstGeom prst="rect">
            <a:avLst/>
          </a:prstGeom>
          <a:noFill/>
          <a:effectLst/>
        </p:spPr>
        <p:txBody>
          <a:bodyPr wrap="square">
            <a:spAutoFit/>
          </a:bodyPr>
          <a:lstStyle/>
          <a:p>
            <a:pPr algn="r"/>
            <a:r>
              <a:rPr lang="es-CO" b="1" dirty="0">
                <a:solidFill>
                  <a:schemeClr val="bg1"/>
                </a:solidFill>
                <a:latin typeface="Arial" panose="020B0604020202020204" pitchFamily="34" charset="0"/>
                <a:cs typeface="Arial" panose="020B0604020202020204" pitchFamily="34" charset="0"/>
              </a:rPr>
              <a:t>Implementación y Seguimiento </a:t>
            </a:r>
            <a:r>
              <a:rPr lang="es-CO" b="1">
                <a:solidFill>
                  <a:schemeClr val="bg1"/>
                </a:solidFill>
                <a:latin typeface="Arial" panose="020B0604020202020204" pitchFamily="34" charset="0"/>
                <a:cs typeface="Arial" panose="020B0604020202020204" pitchFamily="34" charset="0"/>
              </a:rPr>
              <a:t>del </a:t>
            </a:r>
            <a:r>
              <a:rPr lang="es-CO" b="1" smtClean="0">
                <a:solidFill>
                  <a:schemeClr val="bg1"/>
                </a:solidFill>
                <a:latin typeface="Arial" panose="020B0604020202020204" pitchFamily="34" charset="0"/>
                <a:cs typeface="Arial" panose="020B0604020202020204" pitchFamily="34" charset="0"/>
              </a:rPr>
              <a:t>Plan (Todas las entidades)</a:t>
            </a:r>
            <a:endParaRPr lang="es-CO"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52220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rotWithShape="1">
          <a:blip r:embed="rId2"/>
          <a:srcRect t="1377"/>
          <a:stretch/>
        </p:blipFill>
        <p:spPr>
          <a:xfrm>
            <a:off x="-44224" y="0"/>
            <a:ext cx="12236224" cy="6858000"/>
          </a:xfrm>
          <a:prstGeom prst="rect">
            <a:avLst/>
          </a:prstGeom>
        </p:spPr>
      </p:pic>
      <p:sp>
        <p:nvSpPr>
          <p:cNvPr id="5" name="CuadroTexto 4">
            <a:extLst>
              <a:ext uri="{FF2B5EF4-FFF2-40B4-BE49-F238E27FC236}">
                <a16:creationId xmlns="" xmlns:a16="http://schemas.microsoft.com/office/drawing/2014/main" id="{1E70CA04-45A6-5343-800A-44CF1ED3BDBA}"/>
              </a:ext>
            </a:extLst>
          </p:cNvPr>
          <p:cNvSpPr txBox="1"/>
          <p:nvPr/>
        </p:nvSpPr>
        <p:spPr>
          <a:xfrm>
            <a:off x="345593" y="493240"/>
            <a:ext cx="11603516" cy="1862048"/>
          </a:xfrm>
          <a:prstGeom prst="rect">
            <a:avLst/>
          </a:prstGeom>
          <a:noFill/>
          <a:effectLst>
            <a:outerShdw blurRad="50800" dist="38100" dir="2700000" algn="tl" rotWithShape="0">
              <a:prstClr val="black">
                <a:alpha val="40000"/>
              </a:prstClr>
            </a:outerShdw>
          </a:effectLst>
        </p:spPr>
        <p:txBody>
          <a:bodyPr wrap="square" rtlCol="0">
            <a:spAutoFit/>
          </a:bodyPr>
          <a:lstStyle/>
          <a:p>
            <a:r>
              <a:rPr lang="es-CO" sz="115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 </a:t>
            </a:r>
            <a:r>
              <a:rPr lang="es-CO"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Verificación de </a:t>
            </a:r>
            <a:r>
              <a:rPr lang="es-CO"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quórum</a:t>
            </a:r>
            <a:endParaRPr lang="es-CO"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 name="Imagen 5">
            <a:extLst>
              <a:ext uri="{FF2B5EF4-FFF2-40B4-BE49-F238E27FC236}">
                <a16:creationId xmlns="" xmlns:a16="http://schemas.microsoft.com/office/drawing/2014/main" id="{A7F68CEE-D5FF-6C43-BE34-3A12113CD40E}"/>
              </a:ext>
            </a:extLst>
          </p:cNvPr>
          <p:cNvPicPr>
            <a:picLocks noChangeAspect="1"/>
          </p:cNvPicPr>
          <p:nvPr/>
        </p:nvPicPr>
        <p:blipFill>
          <a:blip r:embed="rId3"/>
          <a:stretch>
            <a:fillRect/>
          </a:stretch>
        </p:blipFill>
        <p:spPr>
          <a:xfrm>
            <a:off x="332039" y="2208184"/>
            <a:ext cx="8531469" cy="83357"/>
          </a:xfrm>
          <a:prstGeom prst="rect">
            <a:avLst/>
          </a:prstGeom>
        </p:spPr>
      </p:pic>
      <p:pic>
        <p:nvPicPr>
          <p:cNvPr id="8" name="Imagen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4224" y="4390898"/>
            <a:ext cx="1009702" cy="2467102"/>
          </a:xfrm>
          <a:prstGeom prst="rect">
            <a:avLst/>
          </a:prstGeom>
        </p:spPr>
      </p:pic>
      <p:pic>
        <p:nvPicPr>
          <p:cNvPr id="11" name="Imagen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4931" y="0"/>
            <a:ext cx="3037069" cy="6858000"/>
          </a:xfrm>
          <a:prstGeom prst="rect">
            <a:avLst/>
          </a:prstGeom>
        </p:spPr>
      </p:pic>
    </p:spTree>
    <p:extLst>
      <p:ext uri="{BB962C8B-B14F-4D97-AF65-F5344CB8AC3E}">
        <p14:creationId xmlns:p14="http://schemas.microsoft.com/office/powerpoint/2010/main" val="21328697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463365" y="62803"/>
            <a:ext cx="9526215" cy="523220"/>
          </a:xfrm>
          <a:prstGeom prst="rect">
            <a:avLst/>
          </a:prstGeom>
          <a:noFill/>
          <a:effectLst/>
        </p:spPr>
        <p:txBody>
          <a:bodyPr wrap="square">
            <a:spAutoFit/>
          </a:bodyPr>
          <a:lstStyle/>
          <a:p>
            <a:pPr algn="ctr"/>
            <a:r>
              <a:rPr lang="es-CO" sz="2800" b="1" dirty="0">
                <a:solidFill>
                  <a:schemeClr val="bg1"/>
                </a:solidFill>
                <a:latin typeface="Arial" panose="020B0604020202020204" pitchFamily="34" charset="0"/>
                <a:cs typeface="Arial" panose="020B0604020202020204" pitchFamily="34" charset="0"/>
              </a:rPr>
              <a:t>Plan de contingencia 2</a:t>
            </a:r>
            <a:r>
              <a:rPr lang="es-CO" sz="2800" b="1" baseline="30000" dirty="0">
                <a:solidFill>
                  <a:schemeClr val="bg1"/>
                </a:solidFill>
                <a:latin typeface="Arial" panose="020B0604020202020204" pitchFamily="34" charset="0"/>
                <a:cs typeface="Arial" panose="020B0604020202020204" pitchFamily="34" charset="0"/>
              </a:rPr>
              <a:t>da</a:t>
            </a:r>
            <a:r>
              <a:rPr lang="es-CO" sz="2800" b="1" dirty="0">
                <a:solidFill>
                  <a:schemeClr val="bg1"/>
                </a:solidFill>
                <a:latin typeface="Arial" panose="020B0604020202020204" pitchFamily="34" charset="0"/>
                <a:cs typeface="Arial" panose="020B0604020202020204" pitchFamily="34" charset="0"/>
              </a:rPr>
              <a:t> temporada de lluvias</a:t>
            </a:r>
          </a:p>
        </p:txBody>
      </p:sp>
      <p:sp>
        <p:nvSpPr>
          <p:cNvPr id="11" name="Rectángulo 10"/>
          <p:cNvSpPr/>
          <p:nvPr/>
        </p:nvSpPr>
        <p:spPr>
          <a:xfrm>
            <a:off x="2548350" y="413411"/>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nvGrpSpPr>
          <p:cNvPr id="20" name="Agrupar 19"/>
          <p:cNvGrpSpPr/>
          <p:nvPr/>
        </p:nvGrpSpPr>
        <p:grpSpPr>
          <a:xfrm>
            <a:off x="-1067538" y="2"/>
            <a:ext cx="13259538" cy="728113"/>
            <a:chOff x="-1067538" y="2"/>
            <a:chExt cx="13259538" cy="728113"/>
          </a:xfrm>
        </p:grpSpPr>
        <p:pic>
          <p:nvPicPr>
            <p:cNvPr id="21" name="Imagen 20"/>
            <p:cNvPicPr>
              <a:picLocks noChangeAspect="1"/>
            </p:cNvPicPr>
            <p:nvPr/>
          </p:nvPicPr>
          <p:blipFill>
            <a:blip r:embed="rId3"/>
            <a:stretch>
              <a:fillRect/>
            </a:stretch>
          </p:blipFill>
          <p:spPr>
            <a:xfrm>
              <a:off x="0" y="2"/>
              <a:ext cx="12192000" cy="690408"/>
            </a:xfrm>
            <a:prstGeom prst="rect">
              <a:avLst/>
            </a:prstGeom>
          </p:spPr>
        </p:pic>
        <p:sp>
          <p:nvSpPr>
            <p:cNvPr id="22" name="Rectángulo 21"/>
            <p:cNvSpPr/>
            <p:nvPr/>
          </p:nvSpPr>
          <p:spPr>
            <a:xfrm>
              <a:off x="-1067538" y="46474"/>
              <a:ext cx="9526215" cy="461665"/>
            </a:xfrm>
            <a:prstGeom prst="rect">
              <a:avLst/>
            </a:prstGeom>
            <a:noFill/>
            <a:effectLst/>
          </p:spPr>
          <p:txBody>
            <a:bodyPr wrap="square">
              <a:spAutoFit/>
            </a:bodyPr>
            <a:lstStyle/>
            <a:p>
              <a:pPr algn="ctr"/>
              <a:r>
                <a:rPr lang="es-CO" sz="2400" b="1" dirty="0">
                  <a:solidFill>
                    <a:schemeClr val="bg1"/>
                  </a:solidFill>
                  <a:latin typeface="Arial" panose="020B0604020202020204" pitchFamily="34" charset="0"/>
                  <a:cs typeface="Arial" panose="020B0604020202020204" pitchFamily="34" charset="0"/>
                </a:rPr>
                <a:t>Plan de acción 1ra temporada de lluvias</a:t>
              </a:r>
            </a:p>
          </p:txBody>
        </p:sp>
        <p:sp>
          <p:nvSpPr>
            <p:cNvPr id="23" name="Rectángulo 22"/>
            <p:cNvSpPr/>
            <p:nvPr/>
          </p:nvSpPr>
          <p:spPr>
            <a:xfrm>
              <a:off x="2548350" y="266450"/>
              <a:ext cx="9526215" cy="461665"/>
            </a:xfrm>
            <a:prstGeom prst="rect">
              <a:avLst/>
            </a:prstGeom>
            <a:noFill/>
            <a:effectLst/>
          </p:spPr>
          <p:txBody>
            <a:bodyPr wrap="square">
              <a:spAutoFit/>
            </a:bodyPr>
            <a:lstStyle/>
            <a:p>
              <a:pPr algn="r"/>
              <a:r>
                <a:rPr lang="es-CO" sz="2400" b="1" dirty="0">
                  <a:solidFill>
                    <a:schemeClr val="bg1"/>
                  </a:solidFill>
                  <a:latin typeface="Arial" panose="020B0604020202020204" pitchFamily="34" charset="0"/>
                  <a:cs typeface="Arial" panose="020B0604020202020204" pitchFamily="34" charset="0"/>
                </a:rPr>
                <a:t>Manejo de emergencias</a:t>
              </a:r>
            </a:p>
          </p:txBody>
        </p:sp>
      </p:grpSp>
      <p:pic>
        <p:nvPicPr>
          <p:cNvPr id="1028" name="Picture 4" descr="Ver las imágenes de origen"/>
          <p:cNvPicPr>
            <a:picLocks noChangeAspect="1" noChangeArrowheads="1"/>
          </p:cNvPicPr>
          <p:nvPr/>
        </p:nvPicPr>
        <p:blipFill rotWithShape="1">
          <a:blip r:embed="rId4">
            <a:extLst>
              <a:ext uri="{28A0092B-C50C-407E-A947-70E740481C1C}">
                <a14:useLocalDpi xmlns:a14="http://schemas.microsoft.com/office/drawing/2010/main" val="0"/>
              </a:ext>
            </a:extLst>
          </a:blip>
          <a:srcRect r="47132"/>
          <a:stretch/>
        </p:blipFill>
        <p:spPr bwMode="auto">
          <a:xfrm>
            <a:off x="2208607" y="2597294"/>
            <a:ext cx="2089807" cy="1247775"/>
          </a:xfrm>
          <a:prstGeom prst="rect">
            <a:avLst/>
          </a:prstGeom>
          <a:noFill/>
          <a:extLst>
            <a:ext uri="{909E8E84-426E-40DD-AFC4-6F175D3DCCD1}">
              <a14:hiddenFill xmlns:a14="http://schemas.microsoft.com/office/drawing/2010/main">
                <a:solidFill>
                  <a:srgbClr val="FFFFFF"/>
                </a:solidFill>
              </a14:hiddenFill>
            </a:ext>
          </a:extLst>
        </p:spPr>
      </p:pic>
      <p:pic>
        <p:nvPicPr>
          <p:cNvPr id="17" name="Imagen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18" name="Imagen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pic>
        <p:nvPicPr>
          <p:cNvPr id="19" name="Picture 2" descr="Ver las imágenes de ori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48762" y="3829638"/>
            <a:ext cx="1288692" cy="1273531"/>
          </a:xfrm>
          <a:prstGeom prst="rect">
            <a:avLst/>
          </a:prstGeom>
          <a:noFill/>
          <a:extLst>
            <a:ext uri="{909E8E84-426E-40DD-AFC4-6F175D3DCCD1}">
              <a14:hiddenFill xmlns:a14="http://schemas.microsoft.com/office/drawing/2010/main">
                <a:solidFill>
                  <a:srgbClr val="FFFFFF"/>
                </a:solidFill>
              </a14:hiddenFill>
            </a:ext>
          </a:extLst>
        </p:spPr>
      </p:pic>
      <p:sp>
        <p:nvSpPr>
          <p:cNvPr id="24" name="CuadroTexto 23"/>
          <p:cNvSpPr txBox="1"/>
          <p:nvPr/>
        </p:nvSpPr>
        <p:spPr>
          <a:xfrm>
            <a:off x="283405" y="932660"/>
            <a:ext cx="2671006" cy="1200329"/>
          </a:xfrm>
          <a:prstGeom prst="rect">
            <a:avLst/>
          </a:prstGeom>
          <a:noFill/>
        </p:spPr>
        <p:txBody>
          <a:bodyPr wrap="square" rtlCol="0">
            <a:spAutoFit/>
          </a:bodyPr>
          <a:lstStyle/>
          <a:p>
            <a:pPr algn="ctr"/>
            <a:r>
              <a:rPr lang="es-CO" b="1" dirty="0">
                <a:solidFill>
                  <a:srgbClr val="FF0000"/>
                </a:solidFill>
              </a:rPr>
              <a:t>ACTUALIZACIÓN DE PLANES DE RESPUESTA DE LAS ENTIDADES</a:t>
            </a:r>
          </a:p>
          <a:p>
            <a:pPr algn="ctr"/>
            <a:endParaRPr lang="es-ES" b="1" dirty="0">
              <a:solidFill>
                <a:srgbClr val="FF0000"/>
              </a:solidFill>
            </a:endParaRPr>
          </a:p>
        </p:txBody>
      </p:sp>
      <p:pic>
        <p:nvPicPr>
          <p:cNvPr id="25" name="Imagen 24"/>
          <p:cNvPicPr>
            <a:picLocks noChangeAspect="1"/>
          </p:cNvPicPr>
          <p:nvPr/>
        </p:nvPicPr>
        <p:blipFill>
          <a:blip r:embed="rId8"/>
          <a:stretch>
            <a:fillRect/>
          </a:stretch>
        </p:blipFill>
        <p:spPr>
          <a:xfrm>
            <a:off x="3833022" y="5559334"/>
            <a:ext cx="1316102" cy="933700"/>
          </a:xfrm>
          <a:prstGeom prst="rect">
            <a:avLst/>
          </a:prstGeom>
        </p:spPr>
      </p:pic>
      <p:pic>
        <p:nvPicPr>
          <p:cNvPr id="28" name="Picture 2" descr="Ver las imágenes de orige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90670" y="5209023"/>
            <a:ext cx="1190625" cy="1200150"/>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48350" y="3767160"/>
            <a:ext cx="1614381" cy="1247476"/>
          </a:xfrm>
          <a:prstGeom prst="rect">
            <a:avLst/>
          </a:prstGeom>
        </p:spPr>
      </p:pic>
      <p:pic>
        <p:nvPicPr>
          <p:cNvPr id="5" name="Imagen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521230" y="5392474"/>
            <a:ext cx="1388648" cy="1357512"/>
          </a:xfrm>
          <a:prstGeom prst="rect">
            <a:avLst/>
          </a:prstGeom>
        </p:spPr>
      </p:pic>
      <p:sp>
        <p:nvSpPr>
          <p:cNvPr id="7" name="Elipse 6"/>
          <p:cNvSpPr/>
          <p:nvPr/>
        </p:nvSpPr>
        <p:spPr>
          <a:xfrm>
            <a:off x="4800408" y="3199825"/>
            <a:ext cx="2848137" cy="1595619"/>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s-CO" b="1" dirty="0">
                <a:solidFill>
                  <a:srgbClr val="FF0000"/>
                </a:solidFill>
              </a:rPr>
              <a:t>Planes de Respuesta de las Entidades</a:t>
            </a:r>
          </a:p>
        </p:txBody>
      </p:sp>
      <p:pic>
        <p:nvPicPr>
          <p:cNvPr id="4098" name="Picture 2" descr="Acueducto no prestará servicio de agua potable en Teusaquillo |  Bogota.gov.co"/>
          <p:cNvPicPr>
            <a:picLocks noChangeAspect="1" noChangeArrowheads="1"/>
          </p:cNvPicPr>
          <p:nvPr/>
        </p:nvPicPr>
        <p:blipFill rotWithShape="1">
          <a:blip r:embed="rId12">
            <a:extLst>
              <a:ext uri="{28A0092B-C50C-407E-A947-70E740481C1C}">
                <a14:useLocalDpi xmlns:a14="http://schemas.microsoft.com/office/drawing/2010/main" val="0"/>
              </a:ext>
            </a:extLst>
          </a:blip>
          <a:srcRect l="18820" t="6526" r="18755" b="6077"/>
          <a:stretch/>
        </p:blipFill>
        <p:spPr bwMode="auto">
          <a:xfrm>
            <a:off x="3700215" y="1688940"/>
            <a:ext cx="1394086" cy="109730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DIGER | Red Empresarial de Seguridad Vial"/>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92482" y="1535960"/>
            <a:ext cx="2693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n 8"/>
          <p:cNvPicPr>
            <a:picLocks noChangeAspect="1"/>
          </p:cNvPicPr>
          <p:nvPr/>
        </p:nvPicPr>
        <p:blipFill rotWithShape="1">
          <a:blip r:embed="rId14"/>
          <a:srcRect l="27410" r="20415"/>
          <a:stretch/>
        </p:blipFill>
        <p:spPr>
          <a:xfrm>
            <a:off x="3271840" y="4963914"/>
            <a:ext cx="749507" cy="936969"/>
          </a:xfrm>
          <a:prstGeom prst="rect">
            <a:avLst/>
          </a:prstGeom>
        </p:spPr>
      </p:pic>
      <p:pic>
        <p:nvPicPr>
          <p:cNvPr id="4104" name="Picture 8" descr="Secretaría Distrital de Ambiente - SDA - Colnodo"/>
          <p:cNvPicPr>
            <a:picLocks noChangeAspect="1" noChangeArrowheads="1"/>
          </p:cNvPicPr>
          <p:nvPr/>
        </p:nvPicPr>
        <p:blipFill rotWithShape="1">
          <a:blip r:embed="rId15">
            <a:extLst>
              <a:ext uri="{28A0092B-C50C-407E-A947-70E740481C1C}">
                <a14:useLocalDpi xmlns:a14="http://schemas.microsoft.com/office/drawing/2010/main" val="0"/>
              </a:ext>
            </a:extLst>
          </a:blip>
          <a:srcRect l="18801" t="14276" r="14696" b="24192"/>
          <a:stretch/>
        </p:blipFill>
        <p:spPr bwMode="auto">
          <a:xfrm>
            <a:off x="7533507" y="1913256"/>
            <a:ext cx="1603947" cy="1286569"/>
          </a:xfrm>
          <a:prstGeom prst="rect">
            <a:avLst/>
          </a:prstGeom>
          <a:noFill/>
          <a:extLst>
            <a:ext uri="{909E8E84-426E-40DD-AFC4-6F175D3DCCD1}">
              <a14:hiddenFill xmlns:a14="http://schemas.microsoft.com/office/drawing/2010/main">
                <a:solidFill>
                  <a:srgbClr val="FFFFFF"/>
                </a:solidFill>
              </a14:hiddenFill>
            </a:ext>
          </a:extLst>
        </p:spPr>
      </p:pic>
      <p:sp>
        <p:nvSpPr>
          <p:cNvPr id="12" name="CuadroTexto 11"/>
          <p:cNvSpPr txBox="1"/>
          <p:nvPr/>
        </p:nvSpPr>
        <p:spPr>
          <a:xfrm>
            <a:off x="7570808" y="3112033"/>
            <a:ext cx="1529343" cy="523220"/>
          </a:xfrm>
          <a:prstGeom prst="rect">
            <a:avLst/>
          </a:prstGeom>
          <a:noFill/>
        </p:spPr>
        <p:txBody>
          <a:bodyPr wrap="square" rtlCol="0">
            <a:spAutoFit/>
          </a:bodyPr>
          <a:lstStyle/>
          <a:p>
            <a:pPr algn="ctr"/>
            <a:r>
              <a:rPr lang="es-ES" sz="1400" b="1" dirty="0"/>
              <a:t>SDA – SDM – SDG – SDHT - SDSJC</a:t>
            </a:r>
            <a:endParaRPr lang="es-CO" sz="1400" b="1" dirty="0"/>
          </a:p>
        </p:txBody>
      </p:sp>
    </p:spTree>
    <p:extLst>
      <p:ext uri="{BB962C8B-B14F-4D97-AF65-F5344CB8AC3E}">
        <p14:creationId xmlns:p14="http://schemas.microsoft.com/office/powerpoint/2010/main" val="20548036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rotWithShape="1">
          <a:blip r:embed="rId2"/>
          <a:srcRect t="1377"/>
          <a:stretch/>
        </p:blipFill>
        <p:spPr>
          <a:xfrm>
            <a:off x="-44224" y="0"/>
            <a:ext cx="12236224" cy="6858000"/>
          </a:xfrm>
          <a:prstGeom prst="rect">
            <a:avLst/>
          </a:prstGeom>
        </p:spPr>
      </p:pic>
      <p:pic>
        <p:nvPicPr>
          <p:cNvPr id="8" name="Imagen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224" y="4390898"/>
            <a:ext cx="1009702" cy="2467102"/>
          </a:xfrm>
          <a:prstGeom prst="rect">
            <a:avLst/>
          </a:prstGeom>
        </p:spPr>
      </p:pic>
      <p:pic>
        <p:nvPicPr>
          <p:cNvPr id="11" name="Imagen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54931" y="0"/>
            <a:ext cx="3037069" cy="6858000"/>
          </a:xfrm>
          <a:prstGeom prst="rect">
            <a:avLst/>
          </a:prstGeom>
        </p:spPr>
      </p:pic>
      <p:sp>
        <p:nvSpPr>
          <p:cNvPr id="7" name="CuadroTexto 6">
            <a:extLst>
              <a:ext uri="{FF2B5EF4-FFF2-40B4-BE49-F238E27FC236}">
                <a16:creationId xmlns="" xmlns:a16="http://schemas.microsoft.com/office/drawing/2014/main" id="{1E70CA04-45A6-5343-800A-44CF1ED3BDBA}"/>
              </a:ext>
            </a:extLst>
          </p:cNvPr>
          <p:cNvSpPr txBox="1"/>
          <p:nvPr/>
        </p:nvSpPr>
        <p:spPr>
          <a:xfrm>
            <a:off x="2444620" y="1263398"/>
            <a:ext cx="6941976" cy="769441"/>
          </a:xfrm>
          <a:prstGeom prst="rect">
            <a:avLst/>
          </a:prstGeom>
          <a:noFill/>
          <a:effectLst>
            <a:outerShdw blurRad="50800" dist="38100" dir="2700000" algn="tl" rotWithShape="0">
              <a:prstClr val="black">
                <a:alpha val="40000"/>
              </a:prstClr>
            </a:outerShdw>
          </a:effectLst>
        </p:spPr>
        <p:txBody>
          <a:bodyPr wrap="square" rtlCol="0">
            <a:spAutoFit/>
          </a:bodyPr>
          <a:lstStyle/>
          <a:p>
            <a:pPr lvl="0"/>
            <a:r>
              <a:rPr lang="es-ES_tradnl" sz="4400" b="1" dirty="0" smtClean="0">
                <a:solidFill>
                  <a:schemeClr val="bg1"/>
                </a:solidFill>
              </a:rPr>
              <a:t>Análisis </a:t>
            </a:r>
            <a:r>
              <a:rPr lang="es-ES_tradnl" sz="4400" b="1" dirty="0">
                <a:solidFill>
                  <a:schemeClr val="bg1"/>
                </a:solidFill>
              </a:rPr>
              <a:t>del estudio de caso</a:t>
            </a:r>
          </a:p>
        </p:txBody>
      </p:sp>
      <p:pic>
        <p:nvPicPr>
          <p:cNvPr id="10" name="Imagen 9">
            <a:extLst>
              <a:ext uri="{FF2B5EF4-FFF2-40B4-BE49-F238E27FC236}">
                <a16:creationId xmlns="" xmlns:a16="http://schemas.microsoft.com/office/drawing/2014/main" id="{A7F68CEE-D5FF-6C43-BE34-3A12113CD40E}"/>
              </a:ext>
            </a:extLst>
          </p:cNvPr>
          <p:cNvPicPr>
            <a:picLocks noChangeAspect="1"/>
          </p:cNvPicPr>
          <p:nvPr/>
        </p:nvPicPr>
        <p:blipFill>
          <a:blip r:embed="rId5"/>
          <a:stretch>
            <a:fillRect/>
          </a:stretch>
        </p:blipFill>
        <p:spPr>
          <a:xfrm>
            <a:off x="332039" y="2208184"/>
            <a:ext cx="8531469" cy="83357"/>
          </a:xfrm>
          <a:prstGeom prst="rect">
            <a:avLst/>
          </a:prstGeom>
        </p:spPr>
      </p:pic>
      <p:sp>
        <p:nvSpPr>
          <p:cNvPr id="2" name="Rectángulo 1"/>
          <p:cNvSpPr/>
          <p:nvPr/>
        </p:nvSpPr>
        <p:spPr>
          <a:xfrm>
            <a:off x="460627" y="345578"/>
            <a:ext cx="2153154" cy="2215991"/>
          </a:xfrm>
          <a:prstGeom prst="rect">
            <a:avLst/>
          </a:prstGeom>
        </p:spPr>
        <p:txBody>
          <a:bodyPr wrap="none">
            <a:spAutoFit/>
          </a:bodyPr>
          <a:lstStyle/>
          <a:p>
            <a:r>
              <a:rPr lang="es-CO" sz="138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 </a:t>
            </a:r>
            <a:endParaRPr lang="es-ES_tradnl" sz="2400" dirty="0"/>
          </a:p>
        </p:txBody>
      </p:sp>
    </p:spTree>
    <p:extLst>
      <p:ext uri="{BB962C8B-B14F-4D97-AF65-F5344CB8AC3E}">
        <p14:creationId xmlns:p14="http://schemas.microsoft.com/office/powerpoint/2010/main" val="10045612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rotWithShape="1">
          <a:blip r:embed="rId2"/>
          <a:srcRect t="1377"/>
          <a:stretch/>
        </p:blipFill>
        <p:spPr>
          <a:xfrm>
            <a:off x="-44224" y="0"/>
            <a:ext cx="12236224" cy="6858000"/>
          </a:xfrm>
          <a:prstGeom prst="rect">
            <a:avLst/>
          </a:prstGeom>
        </p:spPr>
      </p:pic>
      <p:pic>
        <p:nvPicPr>
          <p:cNvPr id="8" name="Imagen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224" y="4390898"/>
            <a:ext cx="1009702" cy="2467102"/>
          </a:xfrm>
          <a:prstGeom prst="rect">
            <a:avLst/>
          </a:prstGeom>
        </p:spPr>
      </p:pic>
      <p:pic>
        <p:nvPicPr>
          <p:cNvPr id="11" name="Imagen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54931" y="0"/>
            <a:ext cx="3037069" cy="6858000"/>
          </a:xfrm>
          <a:prstGeom prst="rect">
            <a:avLst/>
          </a:prstGeom>
        </p:spPr>
      </p:pic>
      <p:sp>
        <p:nvSpPr>
          <p:cNvPr id="7" name="CuadroTexto 6">
            <a:extLst>
              <a:ext uri="{FF2B5EF4-FFF2-40B4-BE49-F238E27FC236}">
                <a16:creationId xmlns="" xmlns:a16="http://schemas.microsoft.com/office/drawing/2014/main" id="{1E70CA04-45A6-5343-800A-44CF1ED3BDBA}"/>
              </a:ext>
            </a:extLst>
          </p:cNvPr>
          <p:cNvSpPr txBox="1"/>
          <p:nvPr/>
        </p:nvSpPr>
        <p:spPr>
          <a:xfrm>
            <a:off x="2444620" y="1263398"/>
            <a:ext cx="6941976" cy="769441"/>
          </a:xfrm>
          <a:prstGeom prst="rect">
            <a:avLst/>
          </a:prstGeom>
          <a:noFill/>
          <a:effectLst>
            <a:outerShdw blurRad="50800" dist="38100" dir="2700000" algn="tl" rotWithShape="0">
              <a:prstClr val="black">
                <a:alpha val="40000"/>
              </a:prstClr>
            </a:outerShdw>
          </a:effectLst>
        </p:spPr>
        <p:txBody>
          <a:bodyPr wrap="square" rtlCol="0">
            <a:spAutoFit/>
          </a:bodyPr>
          <a:lstStyle/>
          <a:p>
            <a:pPr lvl="0"/>
            <a:r>
              <a:rPr lang="es-ES_tradnl" sz="4400" b="1" dirty="0" smtClean="0">
                <a:solidFill>
                  <a:schemeClr val="bg1"/>
                </a:solidFill>
              </a:rPr>
              <a:t>Varios</a:t>
            </a:r>
            <a:endParaRPr lang="es-ES_tradnl" sz="4400" b="1" dirty="0">
              <a:solidFill>
                <a:schemeClr val="bg1"/>
              </a:solidFill>
            </a:endParaRPr>
          </a:p>
        </p:txBody>
      </p:sp>
      <p:pic>
        <p:nvPicPr>
          <p:cNvPr id="10" name="Imagen 9">
            <a:extLst>
              <a:ext uri="{FF2B5EF4-FFF2-40B4-BE49-F238E27FC236}">
                <a16:creationId xmlns="" xmlns:a16="http://schemas.microsoft.com/office/drawing/2014/main" id="{A7F68CEE-D5FF-6C43-BE34-3A12113CD40E}"/>
              </a:ext>
            </a:extLst>
          </p:cNvPr>
          <p:cNvPicPr>
            <a:picLocks noChangeAspect="1"/>
          </p:cNvPicPr>
          <p:nvPr/>
        </p:nvPicPr>
        <p:blipFill>
          <a:blip r:embed="rId5"/>
          <a:stretch>
            <a:fillRect/>
          </a:stretch>
        </p:blipFill>
        <p:spPr>
          <a:xfrm>
            <a:off x="332039" y="2208184"/>
            <a:ext cx="8531469" cy="83357"/>
          </a:xfrm>
          <a:prstGeom prst="rect">
            <a:avLst/>
          </a:prstGeom>
        </p:spPr>
      </p:pic>
      <p:sp>
        <p:nvSpPr>
          <p:cNvPr id="2" name="Rectángulo 1"/>
          <p:cNvSpPr/>
          <p:nvPr/>
        </p:nvSpPr>
        <p:spPr>
          <a:xfrm>
            <a:off x="460627" y="345578"/>
            <a:ext cx="2153154" cy="2215991"/>
          </a:xfrm>
          <a:prstGeom prst="rect">
            <a:avLst/>
          </a:prstGeom>
        </p:spPr>
        <p:txBody>
          <a:bodyPr wrap="none">
            <a:spAutoFit/>
          </a:bodyPr>
          <a:lstStyle/>
          <a:p>
            <a:r>
              <a:rPr lang="es-CO" sz="13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8. </a:t>
            </a:r>
            <a:endParaRPr lang="es-ES_tradnl" sz="2400" dirty="0"/>
          </a:p>
        </p:txBody>
      </p:sp>
    </p:spTree>
    <p:extLst>
      <p:ext uri="{BB962C8B-B14F-4D97-AF65-F5344CB8AC3E}">
        <p14:creationId xmlns:p14="http://schemas.microsoft.com/office/powerpoint/2010/main" val="21259520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9FFFDAD1-2921-0244-93BF-36964723AA3E}"/>
              </a:ext>
            </a:extLst>
          </p:cNvPr>
          <p:cNvSpPr txBox="1">
            <a:spLocks/>
          </p:cNvSpPr>
          <p:nvPr/>
        </p:nvSpPr>
        <p:spPr>
          <a:xfrm>
            <a:off x="4062047" y="2678710"/>
            <a:ext cx="3361234" cy="976112"/>
          </a:xfrm>
          <a:prstGeom prst="rect">
            <a:avLst/>
          </a:prstGeom>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s-CO" b="1" dirty="0">
                <a:solidFill>
                  <a:schemeClr val="bg1"/>
                </a:solidFill>
                <a:latin typeface="Arial" panose="020B0604020202020204" pitchFamily="34" charset="0"/>
                <a:cs typeface="Arial" panose="020B0604020202020204" pitchFamily="34" charset="0"/>
              </a:rPr>
              <a:t>GRACIAS</a:t>
            </a:r>
            <a:endParaRPr lang="es-CO" sz="5400" b="1" dirty="0">
              <a:solidFill>
                <a:schemeClr val="bg1"/>
              </a:solidFill>
              <a:latin typeface="Arial" panose="020B0604020202020204" pitchFamily="34" charset="0"/>
              <a:cs typeface="Arial" panose="020B0604020202020204" pitchFamily="34" charset="0"/>
            </a:endParaRPr>
          </a:p>
        </p:txBody>
      </p:sp>
      <p:cxnSp>
        <p:nvCxnSpPr>
          <p:cNvPr id="5" name="Conector recto 4"/>
          <p:cNvCxnSpPr/>
          <p:nvPr/>
        </p:nvCxnSpPr>
        <p:spPr>
          <a:xfrm>
            <a:off x="4460024" y="3665332"/>
            <a:ext cx="2527535" cy="0"/>
          </a:xfrm>
          <a:prstGeom prst="line">
            <a:avLst/>
          </a:prstGeom>
          <a:ln w="1905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Conector recto 5"/>
          <p:cNvCxnSpPr/>
          <p:nvPr/>
        </p:nvCxnSpPr>
        <p:spPr>
          <a:xfrm>
            <a:off x="4460024" y="2745070"/>
            <a:ext cx="2527535" cy="0"/>
          </a:xfrm>
          <a:prstGeom prst="line">
            <a:avLst/>
          </a:prstGeom>
          <a:ln w="1905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8111" y="3875938"/>
            <a:ext cx="3029106" cy="1517728"/>
          </a:xfrm>
          <a:prstGeom prst="rect">
            <a:avLst/>
          </a:prstGeom>
        </p:spPr>
      </p:pic>
    </p:spTree>
    <p:extLst>
      <p:ext uri="{BB962C8B-B14F-4D97-AF65-F5344CB8AC3E}">
        <p14:creationId xmlns:p14="http://schemas.microsoft.com/office/powerpoint/2010/main" val="6976846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rotWithShape="1">
          <a:blip r:embed="rId2"/>
          <a:srcRect t="1377"/>
          <a:stretch/>
        </p:blipFill>
        <p:spPr>
          <a:xfrm>
            <a:off x="-44224" y="0"/>
            <a:ext cx="12236224" cy="6858000"/>
          </a:xfrm>
          <a:prstGeom prst="rect">
            <a:avLst/>
          </a:prstGeom>
        </p:spPr>
      </p:pic>
      <p:pic>
        <p:nvPicPr>
          <p:cNvPr id="8" name="Imagen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224" y="4390898"/>
            <a:ext cx="1009702" cy="2467102"/>
          </a:xfrm>
          <a:prstGeom prst="rect">
            <a:avLst/>
          </a:prstGeom>
        </p:spPr>
      </p:pic>
      <p:pic>
        <p:nvPicPr>
          <p:cNvPr id="11" name="Imagen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54931" y="0"/>
            <a:ext cx="3037069" cy="6858000"/>
          </a:xfrm>
          <a:prstGeom prst="rect">
            <a:avLst/>
          </a:prstGeom>
        </p:spPr>
      </p:pic>
      <p:sp>
        <p:nvSpPr>
          <p:cNvPr id="7" name="CuadroTexto 6">
            <a:extLst>
              <a:ext uri="{FF2B5EF4-FFF2-40B4-BE49-F238E27FC236}">
                <a16:creationId xmlns="" xmlns:a16="http://schemas.microsoft.com/office/drawing/2014/main" id="{1E70CA04-45A6-5343-800A-44CF1ED3BDBA}"/>
              </a:ext>
            </a:extLst>
          </p:cNvPr>
          <p:cNvSpPr txBox="1"/>
          <p:nvPr/>
        </p:nvSpPr>
        <p:spPr>
          <a:xfrm>
            <a:off x="460627" y="535611"/>
            <a:ext cx="11603516" cy="1862048"/>
          </a:xfrm>
          <a:prstGeom prst="rect">
            <a:avLst/>
          </a:prstGeom>
          <a:noFill/>
          <a:effectLst>
            <a:outerShdw blurRad="50800" dist="38100" dir="2700000" algn="tl" rotWithShape="0">
              <a:prstClr val="black">
                <a:alpha val="40000"/>
              </a:prstClr>
            </a:outerShdw>
          </a:effectLst>
        </p:spPr>
        <p:txBody>
          <a:bodyPr wrap="square" rtlCol="0">
            <a:spAutoFit/>
          </a:bodyPr>
          <a:lstStyle/>
          <a:p>
            <a:r>
              <a:rPr lang="es-CO" sz="115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 </a:t>
            </a:r>
            <a:r>
              <a:rPr lang="es-CO"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Aprobación del acta anterior</a:t>
            </a:r>
          </a:p>
        </p:txBody>
      </p:sp>
      <p:pic>
        <p:nvPicPr>
          <p:cNvPr id="10" name="Imagen 9">
            <a:extLst>
              <a:ext uri="{FF2B5EF4-FFF2-40B4-BE49-F238E27FC236}">
                <a16:creationId xmlns="" xmlns:a16="http://schemas.microsoft.com/office/drawing/2014/main" id="{A7F68CEE-D5FF-6C43-BE34-3A12113CD40E}"/>
              </a:ext>
            </a:extLst>
          </p:cNvPr>
          <p:cNvPicPr>
            <a:picLocks noChangeAspect="1"/>
          </p:cNvPicPr>
          <p:nvPr/>
        </p:nvPicPr>
        <p:blipFill>
          <a:blip r:embed="rId5"/>
          <a:stretch>
            <a:fillRect/>
          </a:stretch>
        </p:blipFill>
        <p:spPr>
          <a:xfrm>
            <a:off x="332039" y="2208184"/>
            <a:ext cx="8531469" cy="83357"/>
          </a:xfrm>
          <a:prstGeom prst="rect">
            <a:avLst/>
          </a:prstGeom>
        </p:spPr>
      </p:pic>
    </p:spTree>
    <p:extLst>
      <p:ext uri="{BB962C8B-B14F-4D97-AF65-F5344CB8AC3E}">
        <p14:creationId xmlns:p14="http://schemas.microsoft.com/office/powerpoint/2010/main" val="13452222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rotWithShape="1">
          <a:blip r:embed="rId2"/>
          <a:srcRect t="1377"/>
          <a:stretch/>
        </p:blipFill>
        <p:spPr>
          <a:xfrm>
            <a:off x="-44224" y="0"/>
            <a:ext cx="12236224" cy="6858000"/>
          </a:xfrm>
          <a:prstGeom prst="rect">
            <a:avLst/>
          </a:prstGeom>
        </p:spPr>
      </p:pic>
      <p:pic>
        <p:nvPicPr>
          <p:cNvPr id="8" name="Imagen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224" y="4390898"/>
            <a:ext cx="1009702" cy="2467102"/>
          </a:xfrm>
          <a:prstGeom prst="rect">
            <a:avLst/>
          </a:prstGeom>
        </p:spPr>
      </p:pic>
      <p:pic>
        <p:nvPicPr>
          <p:cNvPr id="11" name="Imagen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54931" y="0"/>
            <a:ext cx="3037069" cy="6858000"/>
          </a:xfrm>
          <a:prstGeom prst="rect">
            <a:avLst/>
          </a:prstGeom>
        </p:spPr>
      </p:pic>
      <p:sp>
        <p:nvSpPr>
          <p:cNvPr id="7" name="CuadroTexto 6">
            <a:extLst>
              <a:ext uri="{FF2B5EF4-FFF2-40B4-BE49-F238E27FC236}">
                <a16:creationId xmlns="" xmlns:a16="http://schemas.microsoft.com/office/drawing/2014/main" id="{1E70CA04-45A6-5343-800A-44CF1ED3BDBA}"/>
              </a:ext>
            </a:extLst>
          </p:cNvPr>
          <p:cNvSpPr txBox="1"/>
          <p:nvPr/>
        </p:nvSpPr>
        <p:spPr>
          <a:xfrm>
            <a:off x="460627" y="535611"/>
            <a:ext cx="11603516" cy="1862048"/>
          </a:xfrm>
          <a:prstGeom prst="rect">
            <a:avLst/>
          </a:prstGeom>
          <a:noFill/>
          <a:effectLst>
            <a:outerShdw blurRad="50800" dist="38100" dir="2700000" algn="tl" rotWithShape="0">
              <a:prstClr val="black">
                <a:alpha val="40000"/>
              </a:prstClr>
            </a:outerShdw>
          </a:effectLst>
        </p:spPr>
        <p:txBody>
          <a:bodyPr wrap="square" rtlCol="0">
            <a:spAutoFit/>
          </a:bodyPr>
          <a:lstStyle/>
          <a:p>
            <a:r>
              <a:rPr lang="es-CO" sz="115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3</a:t>
            </a:r>
            <a:r>
              <a:rPr lang="es-CO" sz="115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CO"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Aprobación </a:t>
            </a:r>
            <a:r>
              <a:rPr lang="es-CO"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del orden del dia</a:t>
            </a:r>
            <a:endParaRPr lang="es-CO"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10" name="Imagen 9">
            <a:extLst>
              <a:ext uri="{FF2B5EF4-FFF2-40B4-BE49-F238E27FC236}">
                <a16:creationId xmlns="" xmlns:a16="http://schemas.microsoft.com/office/drawing/2014/main" id="{A7F68CEE-D5FF-6C43-BE34-3A12113CD40E}"/>
              </a:ext>
            </a:extLst>
          </p:cNvPr>
          <p:cNvPicPr>
            <a:picLocks noChangeAspect="1"/>
          </p:cNvPicPr>
          <p:nvPr/>
        </p:nvPicPr>
        <p:blipFill>
          <a:blip r:embed="rId5"/>
          <a:stretch>
            <a:fillRect/>
          </a:stretch>
        </p:blipFill>
        <p:spPr>
          <a:xfrm>
            <a:off x="332039" y="2208184"/>
            <a:ext cx="8531469" cy="83357"/>
          </a:xfrm>
          <a:prstGeom prst="rect">
            <a:avLst/>
          </a:prstGeom>
        </p:spPr>
      </p:pic>
    </p:spTree>
    <p:extLst>
      <p:ext uri="{BB962C8B-B14F-4D97-AF65-F5344CB8AC3E}">
        <p14:creationId xmlns:p14="http://schemas.microsoft.com/office/powerpoint/2010/main" val="19021894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8659"/>
            <a:ext cx="12183753" cy="1796499"/>
          </a:xfrm>
          <a:prstGeom prst="rect">
            <a:avLst/>
          </a:prstGeom>
        </p:spPr>
      </p:pic>
      <p:sp>
        <p:nvSpPr>
          <p:cNvPr id="6" name="CuadroTexto 5"/>
          <p:cNvSpPr txBox="1"/>
          <p:nvPr/>
        </p:nvSpPr>
        <p:spPr>
          <a:xfrm>
            <a:off x="2657592" y="268842"/>
            <a:ext cx="5635197" cy="923330"/>
          </a:xfrm>
          <a:prstGeom prst="rect">
            <a:avLst/>
          </a:prstGeom>
          <a:noFill/>
        </p:spPr>
        <p:txBody>
          <a:bodyPr wrap="none" rtlCol="0">
            <a:spAutoFit/>
          </a:bodyPr>
          <a:lstStyle/>
          <a:p>
            <a:r>
              <a:rPr lang="es-CO" sz="5400" b="1" dirty="0">
                <a:solidFill>
                  <a:schemeClr val="bg1"/>
                </a:solidFill>
                <a:latin typeface="Arial" panose="020B0604020202020204" pitchFamily="34" charset="0"/>
                <a:cs typeface="Arial" panose="020B0604020202020204" pitchFamily="34" charset="0"/>
              </a:rPr>
              <a:t>ORDEN DEL DÍA</a:t>
            </a:r>
            <a:endParaRPr lang="en-US" sz="5400" b="1" dirty="0">
              <a:solidFill>
                <a:schemeClr val="bg1"/>
              </a:solidFill>
              <a:latin typeface="Arial" panose="020B0604020202020204" pitchFamily="34" charset="0"/>
              <a:cs typeface="Arial" panose="020B0604020202020204" pitchFamily="34" charset="0"/>
            </a:endParaRPr>
          </a:p>
        </p:txBody>
      </p:sp>
      <p:pic>
        <p:nvPicPr>
          <p:cNvPr id="9" name="Imagen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390898"/>
            <a:ext cx="1009702" cy="2467102"/>
          </a:xfrm>
          <a:prstGeom prst="rect">
            <a:avLst/>
          </a:prstGeom>
        </p:spPr>
      </p:pic>
      <p:sp>
        <p:nvSpPr>
          <p:cNvPr id="12" name="CuadroTexto 11"/>
          <p:cNvSpPr txBox="1"/>
          <p:nvPr/>
        </p:nvSpPr>
        <p:spPr>
          <a:xfrm>
            <a:off x="1146273" y="2065341"/>
            <a:ext cx="11045727" cy="4401205"/>
          </a:xfrm>
          <a:prstGeom prst="rect">
            <a:avLst/>
          </a:prstGeom>
          <a:noFill/>
        </p:spPr>
        <p:txBody>
          <a:bodyPr wrap="square" rtlCol="0">
            <a:spAutoFit/>
          </a:bodyPr>
          <a:lstStyle/>
          <a:p>
            <a:pPr marL="342900" lvl="0" indent="-342900">
              <a:buFont typeface="+mj-lt"/>
              <a:buAutoNum type="arabicPeriod"/>
            </a:pPr>
            <a:r>
              <a:rPr lang="es-CO" sz="2800" dirty="0"/>
              <a:t>Verificación del qu</a:t>
            </a:r>
            <a:r>
              <a:rPr lang="es-ES" sz="2800" dirty="0" err="1"/>
              <a:t>ó</a:t>
            </a:r>
            <a:r>
              <a:rPr lang="es-CO" sz="2800" dirty="0"/>
              <a:t>rum</a:t>
            </a:r>
            <a:endParaRPr lang="es-ES_tradnl" sz="2800" dirty="0"/>
          </a:p>
          <a:p>
            <a:pPr marL="342900" lvl="0" indent="-342900">
              <a:buFont typeface="+mj-lt"/>
              <a:buAutoNum type="arabicPeriod"/>
            </a:pPr>
            <a:r>
              <a:rPr lang="es-CO" sz="2800" dirty="0"/>
              <a:t>Aprobación del acta anterior</a:t>
            </a:r>
            <a:endParaRPr lang="es-ES_tradnl" sz="2800" dirty="0"/>
          </a:p>
          <a:p>
            <a:pPr marL="342900" lvl="0" indent="-342900">
              <a:buFont typeface="+mj-lt"/>
              <a:buAutoNum type="arabicPeriod"/>
            </a:pPr>
            <a:r>
              <a:rPr lang="es-CO" sz="2800" dirty="0"/>
              <a:t>Aprobación del orden del día</a:t>
            </a:r>
            <a:endParaRPr lang="es-ES_tradnl" sz="2800" dirty="0"/>
          </a:p>
          <a:p>
            <a:pPr marL="342900" lvl="0" indent="-342900">
              <a:buFont typeface="+mj-lt"/>
              <a:buAutoNum type="arabicPeriod"/>
            </a:pPr>
            <a:r>
              <a:rPr lang="es-CO" sz="2800" dirty="0"/>
              <a:t>Seguimiento a los compromisos de la sesión anterior</a:t>
            </a:r>
            <a:endParaRPr lang="es-ES_tradnl" sz="2800" dirty="0"/>
          </a:p>
          <a:p>
            <a:pPr marL="342900" lvl="0" indent="-342900">
              <a:buFont typeface="+mj-lt"/>
              <a:buAutoNum type="arabicPeriod"/>
            </a:pPr>
            <a:r>
              <a:rPr lang="es-CO" sz="2800" dirty="0"/>
              <a:t>Socialización y aprobación del plan de acción de la mesa</a:t>
            </a:r>
            <a:endParaRPr lang="es-ES_tradnl" sz="2800" dirty="0"/>
          </a:p>
          <a:p>
            <a:pPr marL="342900" lvl="0" indent="-342900">
              <a:buFont typeface="+mj-lt"/>
              <a:buAutoNum type="arabicPeriod"/>
            </a:pPr>
            <a:r>
              <a:rPr lang="es-CO" sz="2800" dirty="0"/>
              <a:t>Presentación propuesta del plan de contingencia I temporada de lluvia</a:t>
            </a:r>
            <a:endParaRPr lang="es-ES_tradnl" sz="2800" dirty="0"/>
          </a:p>
          <a:p>
            <a:pPr lvl="1"/>
            <a:r>
              <a:rPr lang="es-ES_tradnl" sz="2800" dirty="0" smtClean="0"/>
              <a:t>6.1. </a:t>
            </a:r>
            <a:r>
              <a:rPr lang="es-ES_tradnl" sz="2800" dirty="0" smtClean="0"/>
              <a:t>Acciones para implementar </a:t>
            </a:r>
            <a:r>
              <a:rPr lang="es-ES_tradnl" sz="2800" dirty="0" smtClean="0"/>
              <a:t>por </a:t>
            </a:r>
            <a:r>
              <a:rPr lang="es-ES_tradnl" sz="2800" dirty="0"/>
              <a:t>parte de las </a:t>
            </a:r>
            <a:r>
              <a:rPr lang="es-ES_tradnl" sz="2800" dirty="0" smtClean="0"/>
              <a:t>entidades para el plan</a:t>
            </a:r>
            <a:endParaRPr lang="es-ES_tradnl" sz="2800" dirty="0"/>
          </a:p>
          <a:p>
            <a:pPr lvl="1"/>
            <a:r>
              <a:rPr lang="es-ES_tradnl" sz="2800" dirty="0" smtClean="0"/>
              <a:t>6.2. Propuesta </a:t>
            </a:r>
            <a:r>
              <a:rPr lang="es-ES_tradnl" sz="2800" dirty="0"/>
              <a:t>y validación puntos de respuesta inmediata</a:t>
            </a:r>
          </a:p>
          <a:p>
            <a:pPr marL="342900" lvl="0" indent="-342900">
              <a:buFont typeface="+mj-lt"/>
              <a:buAutoNum type="arabicPeriod"/>
            </a:pPr>
            <a:r>
              <a:rPr lang="es-ES_tradnl" sz="2800" dirty="0"/>
              <a:t>Análisis del </a:t>
            </a:r>
            <a:r>
              <a:rPr lang="es-ES_tradnl" sz="2800" dirty="0" smtClean="0"/>
              <a:t>estudio </a:t>
            </a:r>
            <a:r>
              <a:rPr lang="es-ES_tradnl" sz="2800" dirty="0"/>
              <a:t>de caso</a:t>
            </a:r>
          </a:p>
          <a:p>
            <a:pPr marL="342900" lvl="0" indent="-342900">
              <a:buFont typeface="+mj-lt"/>
              <a:buAutoNum type="arabicPeriod"/>
            </a:pPr>
            <a:r>
              <a:rPr lang="es-ES_tradnl" sz="2800" dirty="0"/>
              <a:t>Varios</a:t>
            </a:r>
          </a:p>
        </p:txBody>
      </p:sp>
    </p:spTree>
    <p:extLst>
      <p:ext uri="{BB962C8B-B14F-4D97-AF65-F5344CB8AC3E}">
        <p14:creationId xmlns:p14="http://schemas.microsoft.com/office/powerpoint/2010/main" val="17058744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rotWithShape="1">
          <a:blip r:embed="rId2"/>
          <a:srcRect t="1377"/>
          <a:stretch/>
        </p:blipFill>
        <p:spPr>
          <a:xfrm>
            <a:off x="-44224" y="0"/>
            <a:ext cx="12236224" cy="6858000"/>
          </a:xfrm>
          <a:prstGeom prst="rect">
            <a:avLst/>
          </a:prstGeom>
        </p:spPr>
      </p:pic>
      <p:pic>
        <p:nvPicPr>
          <p:cNvPr id="8" name="Imagen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224" y="4390898"/>
            <a:ext cx="1009702" cy="2467102"/>
          </a:xfrm>
          <a:prstGeom prst="rect">
            <a:avLst/>
          </a:prstGeom>
        </p:spPr>
      </p:pic>
      <p:pic>
        <p:nvPicPr>
          <p:cNvPr id="11" name="Imagen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54931" y="0"/>
            <a:ext cx="3037069" cy="6858000"/>
          </a:xfrm>
          <a:prstGeom prst="rect">
            <a:avLst/>
          </a:prstGeom>
        </p:spPr>
      </p:pic>
      <p:sp>
        <p:nvSpPr>
          <p:cNvPr id="7" name="CuadroTexto 6">
            <a:extLst>
              <a:ext uri="{FF2B5EF4-FFF2-40B4-BE49-F238E27FC236}">
                <a16:creationId xmlns="" xmlns:a16="http://schemas.microsoft.com/office/drawing/2014/main" id="{1E70CA04-45A6-5343-800A-44CF1ED3BDBA}"/>
              </a:ext>
            </a:extLst>
          </p:cNvPr>
          <p:cNvSpPr txBox="1"/>
          <p:nvPr/>
        </p:nvSpPr>
        <p:spPr>
          <a:xfrm>
            <a:off x="-2594296" y="827217"/>
            <a:ext cx="11603516" cy="1200329"/>
          </a:xfrm>
          <a:prstGeom prst="rect">
            <a:avLst/>
          </a:prstGeom>
          <a:noFill/>
          <a:effectLst>
            <a:outerShdw blurRad="50800" dist="38100" dir="2700000" algn="tl" rotWithShape="0">
              <a:prstClr val="black">
                <a:alpha val="40000"/>
              </a:prstClr>
            </a:outerShdw>
          </a:effectLst>
        </p:spPr>
        <p:txBody>
          <a:bodyPr wrap="square" rtlCol="0">
            <a:spAutoFit/>
          </a:bodyPr>
          <a:lstStyle/>
          <a:p>
            <a:pPr lvl="0" algn="r"/>
            <a:r>
              <a:rPr lang="es-CO" sz="3600" b="1" smtClean="0">
                <a:solidFill>
                  <a:schemeClr val="bg1"/>
                </a:solidFill>
              </a:rPr>
              <a:t>Seguimiento </a:t>
            </a:r>
            <a:r>
              <a:rPr lang="es-CO" sz="3600" b="1" dirty="0">
                <a:solidFill>
                  <a:schemeClr val="bg1"/>
                </a:solidFill>
              </a:rPr>
              <a:t>a los compromisos de </a:t>
            </a:r>
            <a:endParaRPr lang="es-CO" sz="3600" b="1" dirty="0" smtClean="0">
              <a:solidFill>
                <a:schemeClr val="bg1"/>
              </a:solidFill>
            </a:endParaRPr>
          </a:p>
          <a:p>
            <a:pPr lvl="0" algn="r"/>
            <a:r>
              <a:rPr lang="es-CO" sz="3600" b="1" dirty="0" smtClean="0">
                <a:solidFill>
                  <a:schemeClr val="bg1"/>
                </a:solidFill>
              </a:rPr>
              <a:t>la </a:t>
            </a:r>
            <a:r>
              <a:rPr lang="es-CO" sz="3600" b="1" dirty="0">
                <a:solidFill>
                  <a:schemeClr val="bg1"/>
                </a:solidFill>
              </a:rPr>
              <a:t>sesión anterior</a:t>
            </a:r>
            <a:endParaRPr lang="es-ES_tradnl" sz="3600" b="1" dirty="0">
              <a:solidFill>
                <a:schemeClr val="bg1"/>
              </a:solidFill>
            </a:endParaRPr>
          </a:p>
        </p:txBody>
      </p:sp>
      <p:pic>
        <p:nvPicPr>
          <p:cNvPr id="10" name="Imagen 9">
            <a:extLst>
              <a:ext uri="{FF2B5EF4-FFF2-40B4-BE49-F238E27FC236}">
                <a16:creationId xmlns="" xmlns:a16="http://schemas.microsoft.com/office/drawing/2014/main" id="{A7F68CEE-D5FF-6C43-BE34-3A12113CD40E}"/>
              </a:ext>
            </a:extLst>
          </p:cNvPr>
          <p:cNvPicPr>
            <a:picLocks noChangeAspect="1"/>
          </p:cNvPicPr>
          <p:nvPr/>
        </p:nvPicPr>
        <p:blipFill>
          <a:blip r:embed="rId5"/>
          <a:stretch>
            <a:fillRect/>
          </a:stretch>
        </p:blipFill>
        <p:spPr>
          <a:xfrm>
            <a:off x="332039" y="2208184"/>
            <a:ext cx="8531469" cy="83357"/>
          </a:xfrm>
          <a:prstGeom prst="rect">
            <a:avLst/>
          </a:prstGeom>
        </p:spPr>
      </p:pic>
      <p:sp>
        <p:nvSpPr>
          <p:cNvPr id="2" name="Rectángulo 1"/>
          <p:cNvSpPr/>
          <p:nvPr/>
        </p:nvSpPr>
        <p:spPr>
          <a:xfrm>
            <a:off x="460627" y="373676"/>
            <a:ext cx="2153154" cy="2215991"/>
          </a:xfrm>
          <a:prstGeom prst="rect">
            <a:avLst/>
          </a:prstGeom>
        </p:spPr>
        <p:txBody>
          <a:bodyPr wrap="none">
            <a:spAutoFit/>
          </a:bodyPr>
          <a:lstStyle/>
          <a:p>
            <a:r>
              <a:rPr lang="es-CO" sz="13800" b="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 </a:t>
            </a:r>
            <a:endParaRPr lang="es-ES_tradnl" sz="2400" dirty="0"/>
          </a:p>
        </p:txBody>
      </p:sp>
    </p:spTree>
    <p:extLst>
      <p:ext uri="{BB962C8B-B14F-4D97-AF65-F5344CB8AC3E}">
        <p14:creationId xmlns:p14="http://schemas.microsoft.com/office/powerpoint/2010/main" val="3951527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p:cNvCxnSpPr/>
          <p:nvPr/>
        </p:nvCxnSpPr>
        <p:spPr>
          <a:xfrm>
            <a:off x="0" y="681400"/>
            <a:ext cx="12189954" cy="0"/>
          </a:xfrm>
          <a:prstGeom prst="line">
            <a:avLst/>
          </a:prstGeom>
          <a:ln w="19050">
            <a:solidFill>
              <a:schemeClr val="accent6">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 name="Imagen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90898"/>
            <a:ext cx="1009702" cy="2467102"/>
          </a:xfrm>
          <a:prstGeom prst="rect">
            <a:avLst/>
          </a:prstGeom>
        </p:spPr>
      </p:pic>
      <p:pic>
        <p:nvPicPr>
          <p:cNvPr id="9" name="Imagen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52713" y="5539307"/>
            <a:ext cx="2041630" cy="1101782"/>
          </a:xfrm>
          <a:prstGeom prst="rect">
            <a:avLst/>
          </a:prstGeom>
        </p:spPr>
      </p:pic>
      <p:grpSp>
        <p:nvGrpSpPr>
          <p:cNvPr id="3" name="Agrupar 2"/>
          <p:cNvGrpSpPr/>
          <p:nvPr/>
        </p:nvGrpSpPr>
        <p:grpSpPr>
          <a:xfrm>
            <a:off x="0" y="2"/>
            <a:ext cx="13553191" cy="690408"/>
            <a:chOff x="0" y="2"/>
            <a:chExt cx="13553191" cy="690408"/>
          </a:xfrm>
        </p:grpSpPr>
        <p:pic>
          <p:nvPicPr>
            <p:cNvPr id="2" name="Imagen 1"/>
            <p:cNvPicPr>
              <a:picLocks noChangeAspect="1"/>
            </p:cNvPicPr>
            <p:nvPr/>
          </p:nvPicPr>
          <p:blipFill>
            <a:blip r:embed="rId5"/>
            <a:stretch>
              <a:fillRect/>
            </a:stretch>
          </p:blipFill>
          <p:spPr>
            <a:xfrm>
              <a:off x="0" y="2"/>
              <a:ext cx="12192000" cy="690408"/>
            </a:xfrm>
            <a:prstGeom prst="rect">
              <a:avLst/>
            </a:prstGeom>
          </p:spPr>
        </p:pic>
        <p:sp>
          <p:nvSpPr>
            <p:cNvPr id="11" name="Rectángulo 10"/>
            <p:cNvSpPr/>
            <p:nvPr/>
          </p:nvSpPr>
          <p:spPr>
            <a:xfrm>
              <a:off x="4026976" y="114373"/>
              <a:ext cx="9526215" cy="461665"/>
            </a:xfrm>
            <a:prstGeom prst="rect">
              <a:avLst/>
            </a:prstGeom>
            <a:noFill/>
            <a:effectLst/>
          </p:spPr>
          <p:txBody>
            <a:bodyPr wrap="square">
              <a:spAutoFit/>
            </a:bodyPr>
            <a:lstStyle/>
            <a:p>
              <a:pPr algn="ctr"/>
              <a:r>
                <a:rPr lang="es-CO" sz="2400" b="1" dirty="0" smtClean="0">
                  <a:solidFill>
                    <a:schemeClr val="bg1"/>
                  </a:solidFill>
                  <a:latin typeface="Arial" panose="020B0604020202020204" pitchFamily="34" charset="0"/>
                  <a:cs typeface="Arial" panose="020B0604020202020204" pitchFamily="34" charset="0"/>
                </a:rPr>
                <a:t>Compromisos I sesi</a:t>
              </a:r>
              <a:r>
                <a:rPr lang="es-ES" sz="2400" b="1" dirty="0" err="1" smtClean="0">
                  <a:solidFill>
                    <a:schemeClr val="bg1"/>
                  </a:solidFill>
                  <a:latin typeface="Arial" panose="020B0604020202020204" pitchFamily="34" charset="0"/>
                  <a:cs typeface="Arial" panose="020B0604020202020204" pitchFamily="34" charset="0"/>
                </a:rPr>
                <a:t>ón</a:t>
              </a:r>
              <a:r>
                <a:rPr lang="es-ES" sz="2400" b="1" dirty="0" smtClean="0">
                  <a:solidFill>
                    <a:schemeClr val="bg1"/>
                  </a:solidFill>
                  <a:latin typeface="Arial" panose="020B0604020202020204" pitchFamily="34" charset="0"/>
                  <a:cs typeface="Arial" panose="020B0604020202020204" pitchFamily="34" charset="0"/>
                </a:rPr>
                <a:t> de la mesa de manejo</a:t>
              </a:r>
              <a:endParaRPr lang="es-CO" sz="2400" b="1" dirty="0">
                <a:solidFill>
                  <a:schemeClr val="bg1"/>
                </a:solidFill>
                <a:latin typeface="Arial" panose="020B0604020202020204" pitchFamily="34" charset="0"/>
                <a:cs typeface="Arial" panose="020B0604020202020204" pitchFamily="34" charset="0"/>
              </a:endParaRPr>
            </a:p>
          </p:txBody>
        </p:sp>
      </p:grpSp>
      <p:graphicFrame>
        <p:nvGraphicFramePr>
          <p:cNvPr id="4" name="Tabla 3"/>
          <p:cNvGraphicFramePr>
            <a:graphicFrameLocks noGrp="1"/>
          </p:cNvGraphicFramePr>
          <p:nvPr>
            <p:extLst>
              <p:ext uri="{D42A27DB-BD31-4B8C-83A1-F6EECF244321}">
                <p14:modId xmlns:p14="http://schemas.microsoft.com/office/powerpoint/2010/main" val="1893325710"/>
              </p:ext>
            </p:extLst>
          </p:nvPr>
        </p:nvGraphicFramePr>
        <p:xfrm>
          <a:off x="1430948" y="1362799"/>
          <a:ext cx="10058400" cy="3555899"/>
        </p:xfrm>
        <a:graphic>
          <a:graphicData uri="http://schemas.openxmlformats.org/drawingml/2006/table">
            <a:tbl>
              <a:tblPr/>
              <a:tblGrid>
                <a:gridCol w="6795965"/>
                <a:gridCol w="3262435"/>
              </a:tblGrid>
              <a:tr h="532417">
                <a:tc>
                  <a:txBody>
                    <a:bodyPr/>
                    <a:lstStyle/>
                    <a:p>
                      <a:pPr algn="ctr">
                        <a:spcAft>
                          <a:spcPts val="0"/>
                        </a:spcAft>
                      </a:pPr>
                      <a:r>
                        <a:rPr lang="es-ES_tradnl" sz="1600" b="1" dirty="0">
                          <a:effectLst/>
                          <a:latin typeface="Century Gothic" charset="0"/>
                          <a:ea typeface="Times New Roman" charset="0"/>
                        </a:rPr>
                        <a:t>Actividad</a:t>
                      </a:r>
                      <a:endParaRPr lang="es-ES_tradnl" sz="2800" dirty="0">
                        <a:effectLst/>
                        <a:latin typeface="Times New Roman" charset="0"/>
                        <a:ea typeface="Times New Roman"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s-ES_tradnl" sz="1600" b="1" dirty="0">
                          <a:effectLst/>
                          <a:latin typeface="Century Gothic" charset="0"/>
                          <a:ea typeface="Times New Roman" charset="0"/>
                        </a:rPr>
                        <a:t>Responsable</a:t>
                      </a:r>
                      <a:endParaRPr lang="es-ES_tradnl" sz="2800" dirty="0">
                        <a:effectLst/>
                        <a:latin typeface="Times New Roman" charset="0"/>
                        <a:ea typeface="Times New Roman"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r>
              <a:tr h="589490">
                <a:tc>
                  <a:txBody>
                    <a:bodyPr/>
                    <a:lstStyle/>
                    <a:p>
                      <a:pPr>
                        <a:spcBef>
                          <a:spcPts val="600"/>
                        </a:spcBef>
                        <a:spcAft>
                          <a:spcPts val="0"/>
                        </a:spcAft>
                      </a:pPr>
                      <a:r>
                        <a:rPr lang="es-ES_tradnl" sz="1600">
                          <a:effectLst/>
                          <a:latin typeface="Century Gothic" charset="0"/>
                          <a:ea typeface="Times New Roman" charset="0"/>
                        </a:rPr>
                        <a:t>Lectura y comentarios sobre la reglamentación de la mesa de manejo</a:t>
                      </a:r>
                      <a:endParaRPr lang="es-ES_tradnl" sz="280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rgbClr val="FFFFFF"/>
                    </a:solidFill>
                  </a:tcPr>
                </a:tc>
                <a:tc>
                  <a:txBody>
                    <a:bodyPr/>
                    <a:lstStyle/>
                    <a:p>
                      <a:pPr>
                        <a:spcBef>
                          <a:spcPts val="600"/>
                        </a:spcBef>
                        <a:spcAft>
                          <a:spcPts val="0"/>
                        </a:spcAft>
                      </a:pPr>
                      <a:r>
                        <a:rPr lang="es-ES_tradnl" sz="1600">
                          <a:effectLst/>
                          <a:latin typeface="Century Gothic" charset="0"/>
                          <a:ea typeface="Times New Roman" charset="0"/>
                        </a:rPr>
                        <a:t>Todos los integrantes</a:t>
                      </a:r>
                      <a:endParaRPr lang="es-ES_tradnl" sz="280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rgbClr val="FFFFFF"/>
                    </a:solidFill>
                  </a:tcPr>
                </a:tc>
              </a:tr>
              <a:tr h="589490">
                <a:tc>
                  <a:txBody>
                    <a:bodyPr/>
                    <a:lstStyle/>
                    <a:p>
                      <a:pPr>
                        <a:spcBef>
                          <a:spcPts val="600"/>
                        </a:spcBef>
                        <a:spcAft>
                          <a:spcPts val="0"/>
                        </a:spcAft>
                      </a:pPr>
                      <a:r>
                        <a:rPr lang="es-ES_tradnl" sz="1600">
                          <a:effectLst/>
                          <a:latin typeface="Century Gothic" charset="0"/>
                          <a:ea typeface="Times New Roman" charset="0"/>
                        </a:rPr>
                        <a:t>Lectura y comentarios sobre el plan de acción de la mesa de trabajo para el manejo de emergencias</a:t>
                      </a:r>
                      <a:endParaRPr lang="es-ES_tradnl" sz="280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FFFFFF"/>
                    </a:solidFill>
                  </a:tcPr>
                </a:tc>
                <a:tc>
                  <a:txBody>
                    <a:bodyPr/>
                    <a:lstStyle/>
                    <a:p>
                      <a:pPr>
                        <a:spcBef>
                          <a:spcPts val="600"/>
                        </a:spcBef>
                        <a:spcAft>
                          <a:spcPts val="0"/>
                        </a:spcAft>
                      </a:pPr>
                      <a:r>
                        <a:rPr lang="es-ES_tradnl" sz="1600">
                          <a:effectLst/>
                          <a:latin typeface="Century Gothic" charset="0"/>
                          <a:ea typeface="Times New Roman" charset="0"/>
                        </a:rPr>
                        <a:t>Todos los integrantes</a:t>
                      </a:r>
                      <a:endParaRPr lang="es-ES_tradnl" sz="280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FFFFFF"/>
                    </a:solidFill>
                  </a:tcPr>
                </a:tc>
              </a:tr>
              <a:tr h="589490">
                <a:tc>
                  <a:txBody>
                    <a:bodyPr/>
                    <a:lstStyle/>
                    <a:p>
                      <a:pPr>
                        <a:spcBef>
                          <a:spcPts val="600"/>
                        </a:spcBef>
                        <a:spcAft>
                          <a:spcPts val="0"/>
                        </a:spcAft>
                      </a:pPr>
                      <a:r>
                        <a:rPr lang="es-ES_tradnl" sz="1600">
                          <a:effectLst/>
                          <a:latin typeface="Century Gothic" charset="0"/>
                          <a:ea typeface="Times New Roman" charset="0"/>
                        </a:rPr>
                        <a:t>Los estudios de caso sean elaborados por responsables principales de los servicios</a:t>
                      </a:r>
                      <a:endParaRPr lang="es-ES_tradnl" sz="280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FFFFFF"/>
                    </a:solidFill>
                  </a:tcPr>
                </a:tc>
                <a:tc>
                  <a:txBody>
                    <a:bodyPr/>
                    <a:lstStyle/>
                    <a:p>
                      <a:pPr>
                        <a:spcBef>
                          <a:spcPts val="600"/>
                        </a:spcBef>
                        <a:spcAft>
                          <a:spcPts val="0"/>
                        </a:spcAft>
                      </a:pPr>
                      <a:r>
                        <a:rPr lang="es-ES_tradnl" sz="1600" dirty="0">
                          <a:effectLst/>
                          <a:latin typeface="Century Gothic" charset="0"/>
                          <a:ea typeface="Times New Roman" charset="0"/>
                        </a:rPr>
                        <a:t>Todos los integrantes</a:t>
                      </a:r>
                      <a:endParaRPr lang="es-ES_tradnl" sz="2800" dirty="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FFFFFF"/>
                    </a:solidFill>
                  </a:tcPr>
                </a:tc>
              </a:tr>
              <a:tr h="340156">
                <a:tc>
                  <a:txBody>
                    <a:bodyPr/>
                    <a:lstStyle/>
                    <a:p>
                      <a:pPr>
                        <a:spcBef>
                          <a:spcPts val="600"/>
                        </a:spcBef>
                        <a:spcAft>
                          <a:spcPts val="0"/>
                        </a:spcAft>
                      </a:pPr>
                      <a:r>
                        <a:rPr lang="es-ES_tradnl" sz="1600">
                          <a:effectLst/>
                          <a:latin typeface="Century Gothic" charset="0"/>
                          <a:ea typeface="Times New Roman" charset="0"/>
                        </a:rPr>
                        <a:t>Ajuste de plan de trabajo de acuerdo a comentarios</a:t>
                      </a:r>
                      <a:endParaRPr lang="es-ES_tradnl" sz="280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FFFFFF"/>
                    </a:solidFill>
                  </a:tcPr>
                </a:tc>
                <a:tc>
                  <a:txBody>
                    <a:bodyPr/>
                    <a:lstStyle/>
                    <a:p>
                      <a:pPr>
                        <a:spcBef>
                          <a:spcPts val="600"/>
                        </a:spcBef>
                        <a:spcAft>
                          <a:spcPts val="0"/>
                        </a:spcAft>
                      </a:pPr>
                      <a:r>
                        <a:rPr lang="es-ES_tradnl" sz="1600">
                          <a:effectLst/>
                          <a:latin typeface="Century Gothic" charset="0"/>
                          <a:ea typeface="Times New Roman" charset="0"/>
                        </a:rPr>
                        <a:t>IDIGER</a:t>
                      </a:r>
                      <a:endParaRPr lang="es-ES_tradnl" sz="280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FFFFFF"/>
                    </a:solidFill>
                  </a:tcPr>
                </a:tc>
              </a:tr>
              <a:tr h="325366">
                <a:tc>
                  <a:txBody>
                    <a:bodyPr/>
                    <a:lstStyle/>
                    <a:p>
                      <a:pPr>
                        <a:spcBef>
                          <a:spcPts val="600"/>
                        </a:spcBef>
                        <a:spcAft>
                          <a:spcPts val="0"/>
                        </a:spcAft>
                      </a:pPr>
                      <a:r>
                        <a:rPr lang="es-ES_tradnl" sz="1600">
                          <a:effectLst/>
                          <a:latin typeface="Century Gothic" charset="0"/>
                          <a:ea typeface="Times New Roman" charset="0"/>
                        </a:rPr>
                        <a:t>Envío del acta ajustada de la sesión de diciembre/20</a:t>
                      </a:r>
                      <a:endParaRPr lang="es-ES_tradnl" sz="280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FFFFFF"/>
                    </a:solidFill>
                  </a:tcPr>
                </a:tc>
                <a:tc>
                  <a:txBody>
                    <a:bodyPr/>
                    <a:lstStyle/>
                    <a:p>
                      <a:pPr>
                        <a:spcBef>
                          <a:spcPts val="600"/>
                        </a:spcBef>
                        <a:spcAft>
                          <a:spcPts val="0"/>
                        </a:spcAft>
                      </a:pPr>
                      <a:r>
                        <a:rPr lang="es-ES_tradnl" sz="1600">
                          <a:effectLst/>
                          <a:latin typeface="Century Gothic" charset="0"/>
                          <a:ea typeface="Times New Roman" charset="0"/>
                        </a:rPr>
                        <a:t>IDIGER</a:t>
                      </a:r>
                      <a:endParaRPr lang="es-ES_tradnl" sz="280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FFFFFF"/>
                    </a:solidFill>
                  </a:tcPr>
                </a:tc>
              </a:tr>
              <a:tr h="589490">
                <a:tc>
                  <a:txBody>
                    <a:bodyPr/>
                    <a:lstStyle/>
                    <a:p>
                      <a:pPr>
                        <a:spcBef>
                          <a:spcPts val="600"/>
                        </a:spcBef>
                        <a:spcAft>
                          <a:spcPts val="0"/>
                        </a:spcAft>
                      </a:pPr>
                      <a:r>
                        <a:rPr lang="es-ES_tradnl" sz="1600" dirty="0">
                          <a:effectLst/>
                          <a:latin typeface="Century Gothic" charset="0"/>
                          <a:ea typeface="Times New Roman" charset="0"/>
                        </a:rPr>
                        <a:t>Diligenciamiento de un formulario y designación de asistentes para capacitación </a:t>
                      </a:r>
                      <a:r>
                        <a:rPr lang="es-ES_tradnl" sz="1600" dirty="0" smtClean="0">
                          <a:effectLst/>
                          <a:latin typeface="Century Gothic" charset="0"/>
                          <a:ea typeface="Times New Roman" charset="0"/>
                        </a:rPr>
                        <a:t>a</a:t>
                      </a:r>
                      <a:r>
                        <a:rPr lang="es-ES_tradnl" sz="1600" baseline="0" dirty="0" smtClean="0">
                          <a:effectLst/>
                          <a:latin typeface="Century Gothic" charset="0"/>
                          <a:ea typeface="Times New Roman" charset="0"/>
                        </a:rPr>
                        <a:t> los integrantes del SDGCC</a:t>
                      </a:r>
                      <a:endParaRPr lang="es-ES_tradnl" sz="2800" dirty="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Bef>
                          <a:spcPts val="600"/>
                        </a:spcBef>
                        <a:spcAft>
                          <a:spcPts val="0"/>
                        </a:spcAft>
                      </a:pPr>
                      <a:r>
                        <a:rPr lang="es-ES_tradnl" sz="1600" dirty="0">
                          <a:effectLst/>
                          <a:latin typeface="Century Gothic" charset="0"/>
                          <a:ea typeface="Times New Roman" charset="0"/>
                        </a:rPr>
                        <a:t>Todos los integrantes</a:t>
                      </a:r>
                      <a:endParaRPr lang="es-ES_tradnl" sz="2800" dirty="0">
                        <a:effectLst/>
                        <a:latin typeface="Times New Roman" charset="0"/>
                        <a:ea typeface="Times New Roman"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631714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rotWithShape="1">
          <a:blip r:embed="rId2"/>
          <a:srcRect t="1377"/>
          <a:stretch/>
        </p:blipFill>
        <p:spPr>
          <a:xfrm>
            <a:off x="-44224" y="0"/>
            <a:ext cx="12236224" cy="6858000"/>
          </a:xfrm>
          <a:prstGeom prst="rect">
            <a:avLst/>
          </a:prstGeom>
        </p:spPr>
      </p:pic>
      <p:pic>
        <p:nvPicPr>
          <p:cNvPr id="8" name="Imagen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224" y="4390898"/>
            <a:ext cx="1009702" cy="2467102"/>
          </a:xfrm>
          <a:prstGeom prst="rect">
            <a:avLst/>
          </a:prstGeom>
        </p:spPr>
      </p:pic>
      <p:pic>
        <p:nvPicPr>
          <p:cNvPr id="11" name="Imagen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54931" y="0"/>
            <a:ext cx="3037069" cy="6858000"/>
          </a:xfrm>
          <a:prstGeom prst="rect">
            <a:avLst/>
          </a:prstGeom>
        </p:spPr>
      </p:pic>
      <p:sp>
        <p:nvSpPr>
          <p:cNvPr id="7" name="CuadroTexto 6">
            <a:extLst>
              <a:ext uri="{FF2B5EF4-FFF2-40B4-BE49-F238E27FC236}">
                <a16:creationId xmlns="" xmlns:a16="http://schemas.microsoft.com/office/drawing/2014/main" id="{1E70CA04-45A6-5343-800A-44CF1ED3BDBA}"/>
              </a:ext>
            </a:extLst>
          </p:cNvPr>
          <p:cNvSpPr txBox="1"/>
          <p:nvPr/>
        </p:nvSpPr>
        <p:spPr>
          <a:xfrm>
            <a:off x="-2683126" y="847057"/>
            <a:ext cx="11603516" cy="1200329"/>
          </a:xfrm>
          <a:prstGeom prst="rect">
            <a:avLst/>
          </a:prstGeom>
          <a:noFill/>
          <a:effectLst>
            <a:outerShdw blurRad="50800" dist="38100" dir="2700000" algn="tl" rotWithShape="0">
              <a:prstClr val="black">
                <a:alpha val="40000"/>
              </a:prstClr>
            </a:outerShdw>
          </a:effectLst>
        </p:spPr>
        <p:txBody>
          <a:bodyPr wrap="square" rtlCol="0">
            <a:spAutoFit/>
          </a:bodyPr>
          <a:lstStyle/>
          <a:p>
            <a:pPr lvl="0" algn="r"/>
            <a:r>
              <a:rPr lang="es-CO"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Socializaci</a:t>
            </a:r>
            <a:r>
              <a:rPr lang="es-ES" sz="3600" b="1" dirty="0" err="1"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ón</a:t>
            </a:r>
            <a:r>
              <a:rPr lang="es-ES" sz="3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ES"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y aprobación </a:t>
            </a:r>
          </a:p>
          <a:p>
            <a:pPr lvl="0" algn="r"/>
            <a:r>
              <a:rPr lang="es-ES"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del plan de acción</a:t>
            </a:r>
            <a:endParaRPr lang="es-ES_tradnl" sz="3600" dirty="0">
              <a:solidFill>
                <a:schemeClr val="bg1"/>
              </a:solidFill>
            </a:endParaRPr>
          </a:p>
        </p:txBody>
      </p:sp>
      <p:pic>
        <p:nvPicPr>
          <p:cNvPr id="10" name="Imagen 9">
            <a:extLst>
              <a:ext uri="{FF2B5EF4-FFF2-40B4-BE49-F238E27FC236}">
                <a16:creationId xmlns="" xmlns:a16="http://schemas.microsoft.com/office/drawing/2014/main" id="{A7F68CEE-D5FF-6C43-BE34-3A12113CD40E}"/>
              </a:ext>
            </a:extLst>
          </p:cNvPr>
          <p:cNvPicPr>
            <a:picLocks noChangeAspect="1"/>
          </p:cNvPicPr>
          <p:nvPr/>
        </p:nvPicPr>
        <p:blipFill>
          <a:blip r:embed="rId5"/>
          <a:stretch>
            <a:fillRect/>
          </a:stretch>
        </p:blipFill>
        <p:spPr>
          <a:xfrm>
            <a:off x="332039" y="2208184"/>
            <a:ext cx="8531469" cy="83357"/>
          </a:xfrm>
          <a:prstGeom prst="rect">
            <a:avLst/>
          </a:prstGeom>
        </p:spPr>
      </p:pic>
      <p:sp>
        <p:nvSpPr>
          <p:cNvPr id="2" name="Rectángulo 1"/>
          <p:cNvSpPr/>
          <p:nvPr/>
        </p:nvSpPr>
        <p:spPr>
          <a:xfrm>
            <a:off x="965478" y="236348"/>
            <a:ext cx="2153154" cy="2215991"/>
          </a:xfrm>
          <a:prstGeom prst="rect">
            <a:avLst/>
          </a:prstGeom>
        </p:spPr>
        <p:txBody>
          <a:bodyPr wrap="none">
            <a:spAutoFit/>
          </a:bodyPr>
          <a:lstStyle/>
          <a:p>
            <a:r>
              <a:rPr lang="es-CO" sz="13800" b="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5. </a:t>
            </a:r>
            <a:endParaRPr lang="es-ES_tradnl" sz="2400" dirty="0"/>
          </a:p>
        </p:txBody>
      </p:sp>
    </p:spTree>
    <p:extLst>
      <p:ext uri="{BB962C8B-B14F-4D97-AF65-F5344CB8AC3E}">
        <p14:creationId xmlns:p14="http://schemas.microsoft.com/office/powerpoint/2010/main" val="75082425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Diseño personalizad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Diseño personalizad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TotalTime>
  <Words>3150</Words>
  <Application>Microsoft Macintosh PowerPoint</Application>
  <PresentationFormat>Panorámica</PresentationFormat>
  <Paragraphs>1168</Paragraphs>
  <Slides>33</Slides>
  <Notes>16</Notes>
  <HiddenSlides>0</HiddenSlides>
  <MMClips>0</MMClips>
  <ScaleCrop>false</ScaleCrop>
  <HeadingPairs>
    <vt:vector size="6" baseType="variant">
      <vt:variant>
        <vt:lpstr>Fuentes usadas</vt:lpstr>
      </vt:variant>
      <vt:variant>
        <vt:i4>10</vt:i4>
      </vt:variant>
      <vt:variant>
        <vt:lpstr>Tema</vt:lpstr>
      </vt:variant>
      <vt:variant>
        <vt:i4>4</vt:i4>
      </vt:variant>
      <vt:variant>
        <vt:lpstr>Títulos de diapositiva</vt:lpstr>
      </vt:variant>
      <vt:variant>
        <vt:i4>33</vt:i4>
      </vt:variant>
    </vt:vector>
  </HeadingPairs>
  <TitlesOfParts>
    <vt:vector size="47" baseType="lpstr">
      <vt:lpstr>Aileron Heavy Bold</vt:lpstr>
      <vt:lpstr>Arial Narrow</vt:lpstr>
      <vt:lpstr>Calibri</vt:lpstr>
      <vt:lpstr>Calibri Light</vt:lpstr>
      <vt:lpstr>Century Gothic</vt:lpstr>
      <vt:lpstr>Inknut Antiqua Medium Bold</vt:lpstr>
      <vt:lpstr>MS ????</vt:lpstr>
      <vt:lpstr>MS PGothic</vt:lpstr>
      <vt:lpstr>Times New Roman</vt:lpstr>
      <vt:lpstr>Arial</vt:lpstr>
      <vt:lpstr>Tema de Office</vt:lpstr>
      <vt:lpstr>Diseño personalizado</vt:lpstr>
      <vt:lpstr>1_Diseño personalizado</vt:lpstr>
      <vt:lpstr>2_Diseño personalizado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Usuario de Microsoft Office</cp:lastModifiedBy>
  <cp:revision>44</cp:revision>
  <dcterms:created xsi:type="dcterms:W3CDTF">2020-01-29T14:59:48Z</dcterms:created>
  <dcterms:modified xsi:type="dcterms:W3CDTF">2021-02-27T11:51:01Z</dcterms:modified>
</cp:coreProperties>
</file>