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4" r:id="rId5"/>
    <p:sldMasterId id="2147483696" r:id="rId6"/>
  </p:sldMasterIdLst>
  <p:sldIdLst>
    <p:sldId id="257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</p:sldIdLst>
  <p:sldSz cx="9144000" cy="5143500" type="screen16x9"/>
  <p:notesSz cx="6858000" cy="9144000"/>
  <p:defaultTextStyle>
    <a:defPPr>
      <a:defRPr lang="es-CO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97" d="100"/>
          <a:sy n="97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aidystephaniquinonescastro\Downloads\REPORTE%20AMED%2010-07%20sala%20de%20cri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laidystephaniquinonescastro\Downloads\REPORTE%20CRUE_REPORTE%20CORTE_6MARZO_12JULIO_07HOR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b="1"/>
              <a:t>REPORTE DIARIO VEHICULOS DE ATENCIÓN DOMICILIARIA PARA LA ATENCIÓN DE CASOS COVID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>
        <c:manualLayout>
          <c:layoutTarget val="inner"/>
          <c:xMode val="edge"/>
          <c:yMode val="edge"/>
          <c:x val="0.13155750194134067"/>
          <c:y val="0.13803106488873951"/>
          <c:w val="0.86740398339541458"/>
          <c:h val="0.56504107376048829"/>
        </c:manualLayout>
      </c:layout>
      <c:lineChart>
        <c:grouping val="standard"/>
        <c:varyColors val="0"/>
        <c:ser>
          <c:idx val="4"/>
          <c:order val="0"/>
          <c:tx>
            <c:strRef>
              <c:f>'CONSOLIDADO AMED'!$A$7</c:f>
              <c:strCache>
                <c:ptCount val="1"/>
                <c:pt idx="0">
                  <c:v>Casos efectivos</c:v>
                </c:pt>
              </c:strCache>
            </c:strRef>
          </c:tx>
          <c:spPr>
            <a:ln w="28575" cap="rnd">
              <a:solidFill>
                <a:schemeClr val="accent5"/>
              </a:solidFill>
              <a:prstDash val="lgDash"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'CONSOLIDADO AMED'!$B$5:$F$6</c:f>
              <c:strCache>
                <c:ptCount val="5"/>
                <c:pt idx="0">
                  <c:v>Marzo</c:v>
                </c:pt>
                <c:pt idx="1">
                  <c:v>Abril</c:v>
                </c:pt>
                <c:pt idx="2">
                  <c:v>Mayo</c:v>
                </c:pt>
                <c:pt idx="3">
                  <c:v>Junio</c:v>
                </c:pt>
                <c:pt idx="4">
                  <c:v>Corte a Julio 10-2020</c:v>
                </c:pt>
              </c:strCache>
            </c:strRef>
          </c:cat>
          <c:val>
            <c:numRef>
              <c:f>'CONSOLIDADO AMED'!$B$7:$F$7</c:f>
              <c:numCache>
                <c:formatCode>General</c:formatCode>
                <c:ptCount val="5"/>
                <c:pt idx="0">
                  <c:v>816</c:v>
                </c:pt>
                <c:pt idx="1">
                  <c:v>9614</c:v>
                </c:pt>
                <c:pt idx="2">
                  <c:v>18466</c:v>
                </c:pt>
                <c:pt idx="3">
                  <c:v>23470</c:v>
                </c:pt>
                <c:pt idx="4">
                  <c:v>9047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FC0-D945-8698-70F0A0264BC3}"/>
            </c:ext>
          </c:extLst>
        </c:ser>
        <c:ser>
          <c:idx val="1"/>
          <c:order val="1"/>
          <c:tx>
            <c:strRef>
              <c:f>'CONSOLIDADO AMED'!$A$9</c:f>
              <c:strCache>
                <c:ptCount val="1"/>
                <c:pt idx="0">
                  <c:v>Consultas</c:v>
                </c:pt>
              </c:strCache>
            </c:strRef>
          </c:tx>
          <c:spPr>
            <a:ln w="25400" cap="rnd">
              <a:solidFill>
                <a:schemeClr val="accent2"/>
              </a:solidFill>
              <a:prstDash val="sysDash"/>
              <a:bevel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'CONSOLIDADO AMED'!$B$5:$F$6</c:f>
              <c:strCache>
                <c:ptCount val="5"/>
                <c:pt idx="0">
                  <c:v>Marzo</c:v>
                </c:pt>
                <c:pt idx="1">
                  <c:v>Abril</c:v>
                </c:pt>
                <c:pt idx="2">
                  <c:v>Mayo</c:v>
                </c:pt>
                <c:pt idx="3">
                  <c:v>Junio</c:v>
                </c:pt>
                <c:pt idx="4">
                  <c:v>Corte a Julio 10-2020</c:v>
                </c:pt>
              </c:strCache>
            </c:strRef>
          </c:cat>
          <c:val>
            <c:numRef>
              <c:f>'CONSOLIDADO AMED'!$B$9:$F$9</c:f>
              <c:numCache>
                <c:formatCode>General</c:formatCode>
                <c:ptCount val="5"/>
                <c:pt idx="0">
                  <c:v>1207</c:v>
                </c:pt>
                <c:pt idx="1">
                  <c:v>15270</c:v>
                </c:pt>
                <c:pt idx="2">
                  <c:v>28925</c:v>
                </c:pt>
                <c:pt idx="3">
                  <c:v>39280</c:v>
                </c:pt>
                <c:pt idx="4">
                  <c:v>21249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FC0-D945-8698-70F0A0264BC3}"/>
            </c:ext>
          </c:extLst>
        </c:ser>
        <c:ser>
          <c:idx val="2"/>
          <c:order val="2"/>
          <c:tx>
            <c:strRef>
              <c:f>'CONSOLIDADO AMED'!$A$10</c:f>
              <c:strCache>
                <c:ptCount val="1"/>
                <c:pt idx="0">
                  <c:v>Muestras tomadas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'CONSOLIDADO AMED'!$B$5:$F$6</c:f>
              <c:strCache>
                <c:ptCount val="5"/>
                <c:pt idx="0">
                  <c:v>Marzo</c:v>
                </c:pt>
                <c:pt idx="1">
                  <c:v>Abril</c:v>
                </c:pt>
                <c:pt idx="2">
                  <c:v>Mayo</c:v>
                </c:pt>
                <c:pt idx="3">
                  <c:v>Junio</c:v>
                </c:pt>
                <c:pt idx="4">
                  <c:v>Corte a Julio 10-2020</c:v>
                </c:pt>
              </c:strCache>
            </c:strRef>
          </c:cat>
          <c:val>
            <c:numRef>
              <c:f>'CONSOLIDADO AMED'!$B$10:$F$10</c:f>
              <c:numCache>
                <c:formatCode>General</c:formatCode>
                <c:ptCount val="5"/>
                <c:pt idx="0">
                  <c:v>1105</c:v>
                </c:pt>
                <c:pt idx="1">
                  <c:v>11707</c:v>
                </c:pt>
                <c:pt idx="2">
                  <c:v>23731</c:v>
                </c:pt>
                <c:pt idx="3">
                  <c:v>38199</c:v>
                </c:pt>
                <c:pt idx="4">
                  <c:v>13475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FC0-D945-8698-70F0A0264BC3}"/>
            </c:ext>
          </c:extLst>
        </c:ser>
        <c:ser>
          <c:idx val="0"/>
          <c:order val="3"/>
          <c:tx>
            <c:strRef>
              <c:f>'CONSOLIDADO AMED'!$A$11</c:f>
              <c:strCache>
                <c:ptCount val="1"/>
                <c:pt idx="0">
                  <c:v>Total de vehiculos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'CONSOLIDADO AMED'!$B$5:$F$6</c:f>
              <c:strCache>
                <c:ptCount val="5"/>
                <c:pt idx="0">
                  <c:v>Marzo</c:v>
                </c:pt>
                <c:pt idx="1">
                  <c:v>Abril</c:v>
                </c:pt>
                <c:pt idx="2">
                  <c:v>Mayo</c:v>
                </c:pt>
                <c:pt idx="3">
                  <c:v>Junio</c:v>
                </c:pt>
                <c:pt idx="4">
                  <c:v>Corte a Julio 10-2020</c:v>
                </c:pt>
              </c:strCache>
            </c:strRef>
          </c:cat>
          <c:val>
            <c:numRef>
              <c:f>'CONSOLIDADO AMED'!$B$11:$F$11</c:f>
              <c:numCache>
                <c:formatCode>General</c:formatCode>
                <c:ptCount val="5"/>
                <c:pt idx="0">
                  <c:v>24</c:v>
                </c:pt>
                <c:pt idx="1">
                  <c:v>84</c:v>
                </c:pt>
                <c:pt idx="2">
                  <c:v>94</c:v>
                </c:pt>
                <c:pt idx="3">
                  <c:v>129</c:v>
                </c:pt>
                <c:pt idx="4">
                  <c:v>97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EFC0-D945-8698-70F0A0264BC3}"/>
            </c:ext>
          </c:extLst>
        </c:ser>
        <c:ser>
          <c:idx val="3"/>
          <c:order val="4"/>
          <c:tx>
            <c:strRef>
              <c:f>'CONSOLIDADO AMED'!$A$8</c:f>
              <c:strCache>
                <c:ptCount val="1"/>
                <c:pt idx="0">
                  <c:v>Casos fallidos </c:v>
                </c:pt>
              </c:strCache>
            </c:strRef>
          </c:tx>
          <c:spPr>
            <a:ln w="25400" cap="rnd" cmpd="sng">
              <a:solidFill>
                <a:schemeClr val="accent4"/>
              </a:solidFill>
              <a:prstDash val="lg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'CONSOLIDADO AMED'!$B$5:$F$6</c:f>
              <c:strCache>
                <c:ptCount val="5"/>
                <c:pt idx="0">
                  <c:v>Marzo</c:v>
                </c:pt>
                <c:pt idx="1">
                  <c:v>Abril</c:v>
                </c:pt>
                <c:pt idx="2">
                  <c:v>Mayo</c:v>
                </c:pt>
                <c:pt idx="3">
                  <c:v>Junio</c:v>
                </c:pt>
                <c:pt idx="4">
                  <c:v>Corte a Julio 10-2020</c:v>
                </c:pt>
              </c:strCache>
            </c:strRef>
          </c:cat>
          <c:val>
            <c:numRef>
              <c:f>'CONSOLIDADO AMED'!$B$8:$F$8</c:f>
              <c:numCache>
                <c:formatCode>General</c:formatCode>
                <c:ptCount val="5"/>
                <c:pt idx="0">
                  <c:v>0</c:v>
                </c:pt>
                <c:pt idx="1">
                  <c:v>4270</c:v>
                </c:pt>
                <c:pt idx="2">
                  <c:v>10524</c:v>
                </c:pt>
                <c:pt idx="3">
                  <c:v>10273</c:v>
                </c:pt>
                <c:pt idx="4">
                  <c:v>3093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EFC0-D945-8698-70F0A0264B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5981423"/>
        <c:axId val="770122047"/>
        <c:extLst>
          <c:ext xmlns:c15="http://schemas.microsoft.com/office/drawing/2012/chart" uri="{02D57815-91ED-43cb-92C2-25804820EDAC}">
            <c15:filteredLine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'CONSOLIDADO AMED'!#REF!</c15:sqref>
                        </c15:formulaRef>
                      </c:ext>
                    </c:extLst>
                    <c:strCache>
                      <c:ptCount val="1"/>
                      <c:pt idx="0">
                        <c:v>#¡REF!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'CONSOLIDADO AMED'!$B$5:$F$6</c15:sqref>
                        </c15:formulaRef>
                      </c:ext>
                    </c:extLst>
                    <c:strCache>
                      <c:ptCount val="5"/>
                      <c:pt idx="0">
                        <c:v>Marzo</c:v>
                      </c:pt>
                      <c:pt idx="1">
                        <c:v>Abril</c:v>
                      </c:pt>
                      <c:pt idx="2">
                        <c:v>Mayo</c:v>
                      </c:pt>
                      <c:pt idx="3">
                        <c:v>Junio</c:v>
                      </c:pt>
                      <c:pt idx="4">
                        <c:v>Corte a Julio 10-2020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'CONSOLIDADO AMED'!#REF!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5-EFC0-D945-8698-70F0A0264BC3}"/>
                  </c:ext>
                </c:extLst>
              </c15:ser>
            </c15:filteredLineSeries>
          </c:ext>
        </c:extLst>
      </c:lineChart>
      <c:catAx>
        <c:axId val="7759814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70122047"/>
        <c:crosses val="autoZero"/>
        <c:auto val="1"/>
        <c:lblAlgn val="ctr"/>
        <c:lblOffset val="100"/>
        <c:noMultiLvlLbl val="0"/>
      </c:catAx>
      <c:valAx>
        <c:axId val="7701220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75981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403056325276413"/>
          <c:y val="0.26851851851851855"/>
          <c:w val="0.85026215625485835"/>
          <c:h val="0.43675829443475256"/>
        </c:manualLayout>
      </c:layout>
      <c:lineChart>
        <c:grouping val="stacked"/>
        <c:varyColors val="0"/>
        <c:ser>
          <c:idx val="2"/>
          <c:order val="0"/>
          <c:tx>
            <c:strRef>
              <c:f>JULIO!$A$9</c:f>
              <c:strCache>
                <c:ptCount val="1"/>
                <c:pt idx="0">
                  <c:v>Total asesorias</c:v>
                </c:pt>
              </c:strCache>
            </c:strRef>
          </c:tx>
          <c:spPr>
            <a:ln w="28575" cap="rnd">
              <a:solidFill>
                <a:srgbClr val="92D050"/>
              </a:solidFill>
              <a:prstDash val="lgDashDotDot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JULIO!$B$9:$M$9</c:f>
              <c:numCache>
                <c:formatCode>General</c:formatCode>
                <c:ptCount val="12"/>
                <c:pt idx="0">
                  <c:v>2261</c:v>
                </c:pt>
                <c:pt idx="1">
                  <c:v>2132</c:v>
                </c:pt>
                <c:pt idx="2">
                  <c:v>2053</c:v>
                </c:pt>
                <c:pt idx="3">
                  <c:v>2024</c:v>
                </c:pt>
                <c:pt idx="4">
                  <c:v>1555</c:v>
                </c:pt>
                <c:pt idx="5">
                  <c:v>2987</c:v>
                </c:pt>
                <c:pt idx="6">
                  <c:v>3163</c:v>
                </c:pt>
                <c:pt idx="7">
                  <c:v>3202</c:v>
                </c:pt>
                <c:pt idx="8">
                  <c:v>3402</c:v>
                </c:pt>
                <c:pt idx="9">
                  <c:v>3426</c:v>
                </c:pt>
                <c:pt idx="10">
                  <c:v>921</c:v>
                </c:pt>
                <c:pt idx="11">
                  <c:v>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A7-2442-A423-B15D21AE69F5}"/>
            </c:ext>
          </c:extLst>
        </c:ser>
        <c:ser>
          <c:idx val="1"/>
          <c:order val="1"/>
          <c:tx>
            <c:strRef>
              <c:f>JULIO!$A$8</c:f>
              <c:strCache>
                <c:ptCount val="1"/>
                <c:pt idx="0">
                  <c:v>Total general 604-924</c:v>
                </c:pt>
              </c:strCache>
            </c:strRef>
          </c:tx>
          <c:spPr>
            <a:ln w="28575" cap="rnd">
              <a:solidFill>
                <a:schemeClr val="accent2"/>
              </a:solidFill>
              <a:prstDash val="dashDot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JULIO!$B$8:$M$8</c:f>
              <c:numCache>
                <c:formatCode>General</c:formatCode>
                <c:ptCount val="12"/>
                <c:pt idx="0">
                  <c:v>2261</c:v>
                </c:pt>
                <c:pt idx="1">
                  <c:v>2132</c:v>
                </c:pt>
                <c:pt idx="2">
                  <c:v>2053</c:v>
                </c:pt>
                <c:pt idx="3">
                  <c:v>2024</c:v>
                </c:pt>
                <c:pt idx="4">
                  <c:v>1555</c:v>
                </c:pt>
                <c:pt idx="5">
                  <c:v>2987</c:v>
                </c:pt>
                <c:pt idx="6">
                  <c:v>3163</c:v>
                </c:pt>
                <c:pt idx="7">
                  <c:v>3202</c:v>
                </c:pt>
                <c:pt idx="8">
                  <c:v>3402</c:v>
                </c:pt>
                <c:pt idx="9">
                  <c:v>3426</c:v>
                </c:pt>
                <c:pt idx="10">
                  <c:v>1082</c:v>
                </c:pt>
                <c:pt idx="11">
                  <c:v>102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1A7-2442-A423-B15D21AE69F5}"/>
            </c:ext>
          </c:extLst>
        </c:ser>
        <c:ser>
          <c:idx val="0"/>
          <c:order val="2"/>
          <c:tx>
            <c:strRef>
              <c:f>JULIO!$A$5</c:f>
              <c:strCache>
                <c:ptCount val="1"/>
                <c:pt idx="0">
                  <c:v>Total llamadas que ingresan al CRUE a través del 123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JULIO!$B$5:$M$5</c:f>
              <c:numCache>
                <c:formatCode>General</c:formatCode>
                <c:ptCount val="12"/>
                <c:pt idx="0">
                  <c:v>3291</c:v>
                </c:pt>
                <c:pt idx="1">
                  <c:v>3190</c:v>
                </c:pt>
                <c:pt idx="2">
                  <c:v>3220</c:v>
                </c:pt>
                <c:pt idx="3">
                  <c:v>3481</c:v>
                </c:pt>
                <c:pt idx="4">
                  <c:v>2918</c:v>
                </c:pt>
                <c:pt idx="5">
                  <c:v>4208</c:v>
                </c:pt>
                <c:pt idx="6">
                  <c:v>4528</c:v>
                </c:pt>
                <c:pt idx="7">
                  <c:v>4545</c:v>
                </c:pt>
                <c:pt idx="8">
                  <c:v>4774</c:v>
                </c:pt>
                <c:pt idx="9">
                  <c:v>4924</c:v>
                </c:pt>
                <c:pt idx="10">
                  <c:v>2023</c:v>
                </c:pt>
                <c:pt idx="11">
                  <c:v>359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1A7-2442-A423-B15D21AE69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5059839"/>
        <c:axId val="458008239"/>
      </c:lineChart>
      <c:catAx>
        <c:axId val="625059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458008239"/>
        <c:crosses val="autoZero"/>
        <c:auto val="1"/>
        <c:lblAlgn val="ctr"/>
        <c:lblOffset val="100"/>
        <c:noMultiLvlLbl val="0"/>
      </c:catAx>
      <c:valAx>
        <c:axId val="4580082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250598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1D7B87-226B-0E4D-88F8-9350D6CD7257}" type="doc">
      <dgm:prSet loTypeId="urn:microsoft.com/office/officeart/2005/8/layout/vList4" loCatId="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AF1A3CE8-D19B-D341-AC25-FBE4043C7EFE}">
      <dgm:prSet/>
      <dgm:spPr/>
      <dgm:t>
        <a:bodyPr/>
        <a:lstStyle/>
        <a:p>
          <a:pPr algn="l"/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Cantidad de pacientes regulados UCI</a:t>
          </a:r>
        </a:p>
      </dgm:t>
    </dgm:pt>
    <dgm:pt modelId="{7AF8DFD9-4DBF-7841-97CC-624E0C76BE51}" type="parTrans" cxnId="{3BDFD98C-6274-A444-997F-D0CD81108C7A}">
      <dgm:prSet/>
      <dgm:spPr/>
      <dgm:t>
        <a:bodyPr/>
        <a:lstStyle/>
        <a:p>
          <a:endParaRPr lang="es-ES"/>
        </a:p>
      </dgm:t>
    </dgm:pt>
    <dgm:pt modelId="{07AF15B5-515D-7C46-9A66-6F9AB12EBE66}" type="sibTrans" cxnId="{3BDFD98C-6274-A444-997F-D0CD81108C7A}">
      <dgm:prSet/>
      <dgm:spPr/>
      <dgm:t>
        <a:bodyPr/>
        <a:lstStyle/>
        <a:p>
          <a:endParaRPr lang="es-ES"/>
        </a:p>
      </dgm:t>
    </dgm:pt>
    <dgm:pt modelId="{CE703671-1FDA-4440-B8A1-C47D760ACC33}">
      <dgm:prSet/>
      <dgm:spPr/>
      <dgm:t>
        <a:bodyPr/>
        <a:lstStyle/>
        <a:p>
          <a:pPr algn="ctr"/>
          <a:r>
            <a:rPr lang="es-CO" b="1" dirty="0">
              <a:latin typeface="Arial" panose="020B0604020202020204" pitchFamily="34" charset="0"/>
              <a:cs typeface="Arial" panose="020B0604020202020204" pitchFamily="34" charset="0"/>
            </a:rPr>
            <a:t>1567</a:t>
          </a:r>
        </a:p>
      </dgm:t>
    </dgm:pt>
    <dgm:pt modelId="{F6C1E6DB-7C87-DC4F-97A2-9067F05E878D}" type="parTrans" cxnId="{C0F7D6F2-F2E8-FC4A-93F0-E64F003FE687}">
      <dgm:prSet/>
      <dgm:spPr/>
      <dgm:t>
        <a:bodyPr/>
        <a:lstStyle/>
        <a:p>
          <a:endParaRPr lang="es-ES"/>
        </a:p>
      </dgm:t>
    </dgm:pt>
    <dgm:pt modelId="{195A9F7C-599E-424A-BBAD-9E065AE979B7}" type="sibTrans" cxnId="{C0F7D6F2-F2E8-FC4A-93F0-E64F003FE687}">
      <dgm:prSet/>
      <dgm:spPr/>
      <dgm:t>
        <a:bodyPr/>
        <a:lstStyle/>
        <a:p>
          <a:endParaRPr lang="es-ES"/>
        </a:p>
      </dgm:t>
    </dgm:pt>
    <dgm:pt modelId="{05F65963-6E7B-CE44-B528-5FAED7C11733}">
      <dgm:prSet/>
      <dgm:spPr/>
      <dgm:t>
        <a:bodyPr/>
        <a:lstStyle/>
        <a:p>
          <a:pPr algn="l"/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Traslado Referencia Corferias</a:t>
          </a:r>
        </a:p>
      </dgm:t>
    </dgm:pt>
    <dgm:pt modelId="{D1CABD8D-B1AA-1B45-A477-8BB68174DAB4}" type="parTrans" cxnId="{9353C733-98F2-0E4E-894B-920507DA7B0A}">
      <dgm:prSet/>
      <dgm:spPr/>
      <dgm:t>
        <a:bodyPr/>
        <a:lstStyle/>
        <a:p>
          <a:endParaRPr lang="es-ES"/>
        </a:p>
      </dgm:t>
    </dgm:pt>
    <dgm:pt modelId="{7F913F77-3318-B54D-A57A-C4EB1F9AF2E8}" type="sibTrans" cxnId="{9353C733-98F2-0E4E-894B-920507DA7B0A}">
      <dgm:prSet/>
      <dgm:spPr/>
      <dgm:t>
        <a:bodyPr/>
        <a:lstStyle/>
        <a:p>
          <a:endParaRPr lang="es-ES"/>
        </a:p>
      </dgm:t>
    </dgm:pt>
    <dgm:pt modelId="{F0434062-DE90-D944-AA65-BC845368141D}">
      <dgm:prSet/>
      <dgm:spPr/>
      <dgm:t>
        <a:bodyPr/>
        <a:lstStyle/>
        <a:p>
          <a:pPr algn="l"/>
          <a:r>
            <a:rPr lang="es-ES" dirty="0">
              <a:latin typeface="Arial" panose="020B0604020202020204" pitchFamily="34" charset="0"/>
              <a:cs typeface="Arial" panose="020B0604020202020204" pitchFamily="34" charset="0"/>
            </a:rPr>
            <a:t>Traslado </a:t>
          </a:r>
          <a:r>
            <a:rPr lang="es-ES" dirty="0" err="1" smtClean="0">
              <a:latin typeface="Arial" panose="020B0604020202020204" pitchFamily="34" charset="0"/>
              <a:cs typeface="Arial" panose="020B0604020202020204" pitchFamily="34" charset="0"/>
            </a:rPr>
            <a:t>contrarreferencia</a:t>
          </a:r>
          <a:r>
            <a:rPr lang="es-ES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ES" dirty="0" err="1" smtClean="0">
              <a:latin typeface="Arial" panose="020B0604020202020204" pitchFamily="34" charset="0"/>
              <a:cs typeface="Arial" panose="020B0604020202020204" pitchFamily="34" charset="0"/>
            </a:rPr>
            <a:t>Corferias</a:t>
          </a:r>
          <a:endParaRPr lang="es-E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D6EAF4-56B9-734B-B11E-DC693F72AAE8}" type="parTrans" cxnId="{1FA25CEC-FD48-B947-9CDB-8685FE443AA7}">
      <dgm:prSet/>
      <dgm:spPr/>
      <dgm:t>
        <a:bodyPr/>
        <a:lstStyle/>
        <a:p>
          <a:endParaRPr lang="es-ES"/>
        </a:p>
      </dgm:t>
    </dgm:pt>
    <dgm:pt modelId="{61C1CA35-E15B-8A4B-AEEC-94287DDDA67B}" type="sibTrans" cxnId="{1FA25CEC-FD48-B947-9CDB-8685FE443AA7}">
      <dgm:prSet/>
      <dgm:spPr/>
      <dgm:t>
        <a:bodyPr/>
        <a:lstStyle/>
        <a:p>
          <a:endParaRPr lang="es-ES"/>
        </a:p>
      </dgm:t>
    </dgm:pt>
    <dgm:pt modelId="{D29CD2F0-6661-6745-A4D0-4B5117B58994}">
      <dgm:prSet/>
      <dgm:spPr/>
      <dgm:t>
        <a:bodyPr/>
        <a:lstStyle/>
        <a:p>
          <a:pPr algn="ctr"/>
          <a:r>
            <a:rPr lang="es-ES" b="1" dirty="0">
              <a:latin typeface="Arial" panose="020B0604020202020204" pitchFamily="34" charset="0"/>
              <a:cs typeface="Arial" panose="020B0604020202020204" pitchFamily="34" charset="0"/>
            </a:rPr>
            <a:t>187</a:t>
          </a:r>
        </a:p>
      </dgm:t>
    </dgm:pt>
    <dgm:pt modelId="{B86AFD6E-5BEF-A044-B0C8-52C8BE2D69AD}" type="parTrans" cxnId="{E8BBB917-B9CF-8C44-9000-C86F9A5A9DA4}">
      <dgm:prSet/>
      <dgm:spPr/>
      <dgm:t>
        <a:bodyPr/>
        <a:lstStyle/>
        <a:p>
          <a:endParaRPr lang="es-ES"/>
        </a:p>
      </dgm:t>
    </dgm:pt>
    <dgm:pt modelId="{0BAFB7B1-093C-DF43-9020-86427D8AC1D2}" type="sibTrans" cxnId="{E8BBB917-B9CF-8C44-9000-C86F9A5A9DA4}">
      <dgm:prSet/>
      <dgm:spPr/>
      <dgm:t>
        <a:bodyPr/>
        <a:lstStyle/>
        <a:p>
          <a:endParaRPr lang="es-ES"/>
        </a:p>
      </dgm:t>
    </dgm:pt>
    <dgm:pt modelId="{14FB414B-AA13-4443-8922-2B8B573B1E6E}">
      <dgm:prSet/>
      <dgm:spPr/>
      <dgm:t>
        <a:bodyPr/>
        <a:lstStyle/>
        <a:p>
          <a:pPr algn="ctr"/>
          <a:r>
            <a:rPr lang="es-ES" b="1" dirty="0">
              <a:latin typeface="Arial" panose="020B0604020202020204" pitchFamily="34" charset="0"/>
              <a:cs typeface="Arial" panose="020B0604020202020204" pitchFamily="34" charset="0"/>
            </a:rPr>
            <a:t>22</a:t>
          </a:r>
        </a:p>
      </dgm:t>
    </dgm:pt>
    <dgm:pt modelId="{44F7FB44-C2F0-0F47-AEE4-B9828B9776E2}" type="parTrans" cxnId="{EAD8DC85-18E5-FA46-AF13-C8E01E172393}">
      <dgm:prSet/>
      <dgm:spPr/>
      <dgm:t>
        <a:bodyPr/>
        <a:lstStyle/>
        <a:p>
          <a:endParaRPr lang="es-ES"/>
        </a:p>
      </dgm:t>
    </dgm:pt>
    <dgm:pt modelId="{7D1DD504-A54A-7F47-80D9-5EF31F540AC1}" type="sibTrans" cxnId="{EAD8DC85-18E5-FA46-AF13-C8E01E172393}">
      <dgm:prSet/>
      <dgm:spPr/>
      <dgm:t>
        <a:bodyPr/>
        <a:lstStyle/>
        <a:p>
          <a:endParaRPr lang="es-ES"/>
        </a:p>
      </dgm:t>
    </dgm:pt>
    <dgm:pt modelId="{3CB2EC80-6266-0646-A23C-19531DC67E7E}" type="pres">
      <dgm:prSet presAssocID="{181D7B87-226B-0E4D-88F8-9350D6CD725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3FA8A34-DA14-DD41-81D7-770840C4D308}" type="pres">
      <dgm:prSet presAssocID="{AF1A3CE8-D19B-D341-AC25-FBE4043C7EFE}" presName="comp" presStyleCnt="0"/>
      <dgm:spPr/>
    </dgm:pt>
    <dgm:pt modelId="{2FF76D97-B360-DC4A-B5E0-8C0A30634DFC}" type="pres">
      <dgm:prSet presAssocID="{AF1A3CE8-D19B-D341-AC25-FBE4043C7EFE}" presName="box" presStyleLbl="node1" presStyleIdx="0" presStyleCnt="3"/>
      <dgm:spPr/>
      <dgm:t>
        <a:bodyPr/>
        <a:lstStyle/>
        <a:p>
          <a:endParaRPr lang="es-ES"/>
        </a:p>
      </dgm:t>
    </dgm:pt>
    <dgm:pt modelId="{B14778B0-1D84-104C-9463-B8B4BB346913}" type="pres">
      <dgm:prSet presAssocID="{AF1A3CE8-D19B-D341-AC25-FBE4043C7EFE}" presName="img" presStyleLbl="fgImgPlace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r="2000" b="-22000"/>
          </a:stretch>
        </a:blipFill>
      </dgm:spPr>
    </dgm:pt>
    <dgm:pt modelId="{E3893B06-0355-A84D-BAEC-B19F54F04BD5}" type="pres">
      <dgm:prSet presAssocID="{AF1A3CE8-D19B-D341-AC25-FBE4043C7EF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60271C-D920-FF47-AF6D-A9651DBE67BB}" type="pres">
      <dgm:prSet presAssocID="{07AF15B5-515D-7C46-9A66-6F9AB12EBE66}" presName="spacer" presStyleCnt="0"/>
      <dgm:spPr/>
    </dgm:pt>
    <dgm:pt modelId="{F57DD328-8C43-3A4C-9A1E-B7D7E7756EA1}" type="pres">
      <dgm:prSet presAssocID="{05F65963-6E7B-CE44-B528-5FAED7C11733}" presName="comp" presStyleCnt="0"/>
      <dgm:spPr/>
    </dgm:pt>
    <dgm:pt modelId="{28A8791C-BC3A-F843-B2B5-4895DE8F69A3}" type="pres">
      <dgm:prSet presAssocID="{05F65963-6E7B-CE44-B528-5FAED7C11733}" presName="box" presStyleLbl="node1" presStyleIdx="1" presStyleCnt="3"/>
      <dgm:spPr/>
      <dgm:t>
        <a:bodyPr/>
        <a:lstStyle/>
        <a:p>
          <a:endParaRPr lang="es-ES"/>
        </a:p>
      </dgm:t>
    </dgm:pt>
    <dgm:pt modelId="{233EAAB8-AE8D-9747-97A2-22F88D8E4F5A}" type="pres">
      <dgm:prSet presAssocID="{05F65963-6E7B-CE44-B528-5FAED7C11733}" presName="img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1833AAEB-10BF-344C-9AA2-2CD6EC6965FC}" type="pres">
      <dgm:prSet presAssocID="{05F65963-6E7B-CE44-B528-5FAED7C1173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0BCB12-4458-0241-906D-C06AAA651D8C}" type="pres">
      <dgm:prSet presAssocID="{7F913F77-3318-B54D-A57A-C4EB1F9AF2E8}" presName="spacer" presStyleCnt="0"/>
      <dgm:spPr/>
    </dgm:pt>
    <dgm:pt modelId="{CE2A37CD-07DE-8E40-A457-0AAED0995EF4}" type="pres">
      <dgm:prSet presAssocID="{F0434062-DE90-D944-AA65-BC845368141D}" presName="comp" presStyleCnt="0"/>
      <dgm:spPr/>
    </dgm:pt>
    <dgm:pt modelId="{840D916B-B023-904C-AB12-1798E4D606DF}" type="pres">
      <dgm:prSet presAssocID="{F0434062-DE90-D944-AA65-BC845368141D}" presName="box" presStyleLbl="node1" presStyleIdx="2" presStyleCnt="3" custLinFactNeighborY="-4169"/>
      <dgm:spPr/>
      <dgm:t>
        <a:bodyPr/>
        <a:lstStyle/>
        <a:p>
          <a:endParaRPr lang="es-ES"/>
        </a:p>
      </dgm:t>
    </dgm:pt>
    <dgm:pt modelId="{DF62C3F3-AA52-1D48-B851-FC3E7DD1E2F2}" type="pres">
      <dgm:prSet presAssocID="{F0434062-DE90-D944-AA65-BC845368141D}" presName="img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</dgm:pt>
    <dgm:pt modelId="{45E29261-C563-614A-84F8-B5A12D3D3B4B}" type="pres">
      <dgm:prSet presAssocID="{F0434062-DE90-D944-AA65-BC845368141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76DA627-529E-9041-9056-9AE8E014E2C9}" type="presOf" srcId="{181D7B87-226B-0E4D-88F8-9350D6CD7257}" destId="{3CB2EC80-6266-0646-A23C-19531DC67E7E}" srcOrd="0" destOrd="0" presId="urn:microsoft.com/office/officeart/2005/8/layout/vList4"/>
    <dgm:cxn modelId="{E8BBB917-B9CF-8C44-9000-C86F9A5A9DA4}" srcId="{05F65963-6E7B-CE44-B528-5FAED7C11733}" destId="{D29CD2F0-6661-6745-A4D0-4B5117B58994}" srcOrd="0" destOrd="0" parTransId="{B86AFD6E-5BEF-A044-B0C8-52C8BE2D69AD}" sibTransId="{0BAFB7B1-093C-DF43-9020-86427D8AC1D2}"/>
    <dgm:cxn modelId="{9353C733-98F2-0E4E-894B-920507DA7B0A}" srcId="{181D7B87-226B-0E4D-88F8-9350D6CD7257}" destId="{05F65963-6E7B-CE44-B528-5FAED7C11733}" srcOrd="1" destOrd="0" parTransId="{D1CABD8D-B1AA-1B45-A477-8BB68174DAB4}" sibTransId="{7F913F77-3318-B54D-A57A-C4EB1F9AF2E8}"/>
    <dgm:cxn modelId="{EAD8DC85-18E5-FA46-AF13-C8E01E172393}" srcId="{F0434062-DE90-D944-AA65-BC845368141D}" destId="{14FB414B-AA13-4443-8922-2B8B573B1E6E}" srcOrd="0" destOrd="0" parTransId="{44F7FB44-C2F0-0F47-AEE4-B9828B9776E2}" sibTransId="{7D1DD504-A54A-7F47-80D9-5EF31F540AC1}"/>
    <dgm:cxn modelId="{81D8F6F9-EDB4-2746-A04B-FDE17220F0CF}" type="presOf" srcId="{D29CD2F0-6661-6745-A4D0-4B5117B58994}" destId="{28A8791C-BC3A-F843-B2B5-4895DE8F69A3}" srcOrd="0" destOrd="1" presId="urn:microsoft.com/office/officeart/2005/8/layout/vList4"/>
    <dgm:cxn modelId="{36F4350C-679E-1743-84BF-FA1018CA23AC}" type="presOf" srcId="{AF1A3CE8-D19B-D341-AC25-FBE4043C7EFE}" destId="{E3893B06-0355-A84D-BAEC-B19F54F04BD5}" srcOrd="1" destOrd="0" presId="urn:microsoft.com/office/officeart/2005/8/layout/vList4"/>
    <dgm:cxn modelId="{1FA25CEC-FD48-B947-9CDB-8685FE443AA7}" srcId="{181D7B87-226B-0E4D-88F8-9350D6CD7257}" destId="{F0434062-DE90-D944-AA65-BC845368141D}" srcOrd="2" destOrd="0" parTransId="{83D6EAF4-56B9-734B-B11E-DC693F72AAE8}" sibTransId="{61C1CA35-E15B-8A4B-AEEC-94287DDDA67B}"/>
    <dgm:cxn modelId="{2A2770AA-0C30-B747-809F-DAECE5A23AB1}" type="presOf" srcId="{F0434062-DE90-D944-AA65-BC845368141D}" destId="{45E29261-C563-614A-84F8-B5A12D3D3B4B}" srcOrd="1" destOrd="0" presId="urn:microsoft.com/office/officeart/2005/8/layout/vList4"/>
    <dgm:cxn modelId="{05180A77-0A62-0A4E-B95D-033D650DB7B4}" type="presOf" srcId="{05F65963-6E7B-CE44-B528-5FAED7C11733}" destId="{28A8791C-BC3A-F843-B2B5-4895DE8F69A3}" srcOrd="0" destOrd="0" presId="urn:microsoft.com/office/officeart/2005/8/layout/vList4"/>
    <dgm:cxn modelId="{652F5A0D-13E4-5F49-9B98-AB8D5BCC1D67}" type="presOf" srcId="{CE703671-1FDA-4440-B8A1-C47D760ACC33}" destId="{E3893B06-0355-A84D-BAEC-B19F54F04BD5}" srcOrd="1" destOrd="1" presId="urn:microsoft.com/office/officeart/2005/8/layout/vList4"/>
    <dgm:cxn modelId="{EBEA139B-65F6-5C4F-85A2-7FB31287946B}" type="presOf" srcId="{05F65963-6E7B-CE44-B528-5FAED7C11733}" destId="{1833AAEB-10BF-344C-9AA2-2CD6EC6965FC}" srcOrd="1" destOrd="0" presId="urn:microsoft.com/office/officeart/2005/8/layout/vList4"/>
    <dgm:cxn modelId="{59283631-551E-534B-9AE6-ECFDE3825502}" type="presOf" srcId="{14FB414B-AA13-4443-8922-2B8B573B1E6E}" destId="{45E29261-C563-614A-84F8-B5A12D3D3B4B}" srcOrd="1" destOrd="1" presId="urn:microsoft.com/office/officeart/2005/8/layout/vList4"/>
    <dgm:cxn modelId="{4EC750C3-4BC4-B846-95EE-57338C7A9917}" type="presOf" srcId="{F0434062-DE90-D944-AA65-BC845368141D}" destId="{840D916B-B023-904C-AB12-1798E4D606DF}" srcOrd="0" destOrd="0" presId="urn:microsoft.com/office/officeart/2005/8/layout/vList4"/>
    <dgm:cxn modelId="{2E93F55A-FC36-A348-A546-9FCE49B752C5}" type="presOf" srcId="{14FB414B-AA13-4443-8922-2B8B573B1E6E}" destId="{840D916B-B023-904C-AB12-1798E4D606DF}" srcOrd="0" destOrd="1" presId="urn:microsoft.com/office/officeart/2005/8/layout/vList4"/>
    <dgm:cxn modelId="{D62089D9-9A6C-5B49-A3B1-AF53A2A50489}" type="presOf" srcId="{D29CD2F0-6661-6745-A4D0-4B5117B58994}" destId="{1833AAEB-10BF-344C-9AA2-2CD6EC6965FC}" srcOrd="1" destOrd="1" presId="urn:microsoft.com/office/officeart/2005/8/layout/vList4"/>
    <dgm:cxn modelId="{3BDFD98C-6274-A444-997F-D0CD81108C7A}" srcId="{181D7B87-226B-0E4D-88F8-9350D6CD7257}" destId="{AF1A3CE8-D19B-D341-AC25-FBE4043C7EFE}" srcOrd="0" destOrd="0" parTransId="{7AF8DFD9-4DBF-7841-97CC-624E0C76BE51}" sibTransId="{07AF15B5-515D-7C46-9A66-6F9AB12EBE66}"/>
    <dgm:cxn modelId="{C0F7D6F2-F2E8-FC4A-93F0-E64F003FE687}" srcId="{AF1A3CE8-D19B-D341-AC25-FBE4043C7EFE}" destId="{CE703671-1FDA-4440-B8A1-C47D760ACC33}" srcOrd="0" destOrd="0" parTransId="{F6C1E6DB-7C87-DC4F-97A2-9067F05E878D}" sibTransId="{195A9F7C-599E-424A-BBAD-9E065AE979B7}"/>
    <dgm:cxn modelId="{8D9BDF5C-036C-0C4A-9578-384F6B8F6250}" type="presOf" srcId="{CE703671-1FDA-4440-B8A1-C47D760ACC33}" destId="{2FF76D97-B360-DC4A-B5E0-8C0A30634DFC}" srcOrd="0" destOrd="1" presId="urn:microsoft.com/office/officeart/2005/8/layout/vList4"/>
    <dgm:cxn modelId="{40451F27-0066-514F-8571-D6059907A57F}" type="presOf" srcId="{AF1A3CE8-D19B-D341-AC25-FBE4043C7EFE}" destId="{2FF76D97-B360-DC4A-B5E0-8C0A30634DFC}" srcOrd="0" destOrd="0" presId="urn:microsoft.com/office/officeart/2005/8/layout/vList4"/>
    <dgm:cxn modelId="{46C5D488-33E3-C34A-B67B-CA86863C4321}" type="presParOf" srcId="{3CB2EC80-6266-0646-A23C-19531DC67E7E}" destId="{A3FA8A34-DA14-DD41-81D7-770840C4D308}" srcOrd="0" destOrd="0" presId="urn:microsoft.com/office/officeart/2005/8/layout/vList4"/>
    <dgm:cxn modelId="{BD831E25-372F-524D-A793-F61A9279EB79}" type="presParOf" srcId="{A3FA8A34-DA14-DD41-81D7-770840C4D308}" destId="{2FF76D97-B360-DC4A-B5E0-8C0A30634DFC}" srcOrd="0" destOrd="0" presId="urn:microsoft.com/office/officeart/2005/8/layout/vList4"/>
    <dgm:cxn modelId="{219F9374-A2B6-F948-8B37-95BA4E13B959}" type="presParOf" srcId="{A3FA8A34-DA14-DD41-81D7-770840C4D308}" destId="{B14778B0-1D84-104C-9463-B8B4BB346913}" srcOrd="1" destOrd="0" presId="urn:microsoft.com/office/officeart/2005/8/layout/vList4"/>
    <dgm:cxn modelId="{42AE654B-5CD5-E848-BD26-C7BA3A078364}" type="presParOf" srcId="{A3FA8A34-DA14-DD41-81D7-770840C4D308}" destId="{E3893B06-0355-A84D-BAEC-B19F54F04BD5}" srcOrd="2" destOrd="0" presId="urn:microsoft.com/office/officeart/2005/8/layout/vList4"/>
    <dgm:cxn modelId="{F6FDFC56-3741-F444-9B82-B7D36E82CF8F}" type="presParOf" srcId="{3CB2EC80-6266-0646-A23C-19531DC67E7E}" destId="{6D60271C-D920-FF47-AF6D-A9651DBE67BB}" srcOrd="1" destOrd="0" presId="urn:microsoft.com/office/officeart/2005/8/layout/vList4"/>
    <dgm:cxn modelId="{E32B00B8-E9DA-BB4F-97E9-002731CF2A31}" type="presParOf" srcId="{3CB2EC80-6266-0646-A23C-19531DC67E7E}" destId="{F57DD328-8C43-3A4C-9A1E-B7D7E7756EA1}" srcOrd="2" destOrd="0" presId="urn:microsoft.com/office/officeart/2005/8/layout/vList4"/>
    <dgm:cxn modelId="{36ABB347-B92D-2F46-AEFE-288BA17F65B1}" type="presParOf" srcId="{F57DD328-8C43-3A4C-9A1E-B7D7E7756EA1}" destId="{28A8791C-BC3A-F843-B2B5-4895DE8F69A3}" srcOrd="0" destOrd="0" presId="urn:microsoft.com/office/officeart/2005/8/layout/vList4"/>
    <dgm:cxn modelId="{EFF95890-BACF-294F-B12F-4B9BCE6DF0BB}" type="presParOf" srcId="{F57DD328-8C43-3A4C-9A1E-B7D7E7756EA1}" destId="{233EAAB8-AE8D-9747-97A2-22F88D8E4F5A}" srcOrd="1" destOrd="0" presId="urn:microsoft.com/office/officeart/2005/8/layout/vList4"/>
    <dgm:cxn modelId="{DB343820-3483-2549-AC2C-8F3D82B991A9}" type="presParOf" srcId="{F57DD328-8C43-3A4C-9A1E-B7D7E7756EA1}" destId="{1833AAEB-10BF-344C-9AA2-2CD6EC6965FC}" srcOrd="2" destOrd="0" presId="urn:microsoft.com/office/officeart/2005/8/layout/vList4"/>
    <dgm:cxn modelId="{5438AD1B-5173-2041-A6D4-BD251822169E}" type="presParOf" srcId="{3CB2EC80-6266-0646-A23C-19531DC67E7E}" destId="{800BCB12-4458-0241-906D-C06AAA651D8C}" srcOrd="3" destOrd="0" presId="urn:microsoft.com/office/officeart/2005/8/layout/vList4"/>
    <dgm:cxn modelId="{C422E2BB-C268-3C4D-B4B7-C2C6963D4964}" type="presParOf" srcId="{3CB2EC80-6266-0646-A23C-19531DC67E7E}" destId="{CE2A37CD-07DE-8E40-A457-0AAED0995EF4}" srcOrd="4" destOrd="0" presId="urn:microsoft.com/office/officeart/2005/8/layout/vList4"/>
    <dgm:cxn modelId="{B2922CF6-8F3D-F045-9F74-E8AE1385180E}" type="presParOf" srcId="{CE2A37CD-07DE-8E40-A457-0AAED0995EF4}" destId="{840D916B-B023-904C-AB12-1798E4D606DF}" srcOrd="0" destOrd="0" presId="urn:microsoft.com/office/officeart/2005/8/layout/vList4"/>
    <dgm:cxn modelId="{13E24487-863A-B04B-BCD9-0BCF8BB41579}" type="presParOf" srcId="{CE2A37CD-07DE-8E40-A457-0AAED0995EF4}" destId="{DF62C3F3-AA52-1D48-B851-FC3E7DD1E2F2}" srcOrd="1" destOrd="0" presId="urn:microsoft.com/office/officeart/2005/8/layout/vList4"/>
    <dgm:cxn modelId="{1210FC7C-1278-7D4C-B3C2-FC1AC339CD1C}" type="presParOf" srcId="{CE2A37CD-07DE-8E40-A457-0AAED0995EF4}" destId="{45E29261-C563-614A-84F8-B5A12D3D3B4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D0CAEF-F234-5D4F-9E78-53EB366F65E1}" type="doc">
      <dgm:prSet loTypeId="urn:microsoft.com/office/officeart/2005/8/layout/vList2" loCatId="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F56D6E66-7B6D-C64E-BDA5-187848E285BD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Cantidad de intervenciones y </a:t>
          </a:r>
          <a:r>
            <a:rPr lang="es-CO" dirty="0" smtClean="0">
              <a:latin typeface="Arial" panose="020B0604020202020204" pitchFamily="34" charset="0"/>
              <a:cs typeface="Arial" panose="020B0604020202020204" pitchFamily="34" charset="0"/>
            </a:rPr>
            <a:t>asesorías             </a:t>
          </a:r>
          <a:r>
            <a:rPr lang="es-CO" b="1" dirty="0" smtClean="0">
              <a:latin typeface="Arial" panose="020B0604020202020204" pitchFamily="34" charset="0"/>
              <a:cs typeface="Arial" panose="020B0604020202020204" pitchFamily="34" charset="0"/>
            </a:rPr>
            <a:t>105</a:t>
          </a:r>
          <a:endParaRPr lang="es-C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53039F-77B6-FC49-AD28-DADE3BE721C9}" type="parTrans" cxnId="{8452E60F-4FA3-E449-B9DB-7B1755F12C51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9577F4-653F-3B46-9A4C-C6247D27A7DF}" type="sibTrans" cxnId="{8452E60F-4FA3-E449-B9DB-7B1755F12C51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B97B05-C33A-0E41-BE0F-93E0124C1172}">
      <dgm:prSet custT="1"/>
      <dgm:spPr/>
      <dgm:t>
        <a:bodyPr/>
        <a:lstStyle/>
        <a:p>
          <a:pPr algn="ctr"/>
          <a:endParaRPr lang="es-CO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3201F5-9F50-DC45-9ED2-AA70F4314871}" type="parTrans" cxnId="{20C65FF7-AC14-8048-9DAC-342BE416AA59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A71733-F17C-1A46-8A04-C0506D1E74F6}" type="sibTrans" cxnId="{20C65FF7-AC14-8048-9DAC-342BE416AA59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6D45B8-CE41-F34A-967F-C30B1459D905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Personal </a:t>
          </a:r>
          <a:r>
            <a:rPr lang="es-CO" dirty="0" smtClean="0">
              <a:latin typeface="Arial" panose="020B0604020202020204" pitchFamily="34" charset="0"/>
              <a:cs typeface="Arial" panose="020B0604020202020204" pitchFamily="34" charset="0"/>
            </a:rPr>
            <a:t>salud                                                       </a:t>
          </a:r>
          <a:r>
            <a:rPr lang="es-CO" b="1" dirty="0" smtClean="0">
              <a:latin typeface="Arial" panose="020B0604020202020204" pitchFamily="34" charset="0"/>
              <a:cs typeface="Arial" panose="020B0604020202020204" pitchFamily="34" charset="0"/>
            </a:rPr>
            <a:t>15</a:t>
          </a:r>
          <a:endParaRPr lang="es-C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9A3840-E69E-D94D-B342-F73A5D10FF6C}" type="parTrans" cxnId="{121B7C7C-2720-5D47-9173-BCE9C63350CA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2F9CC1-3C39-B54E-91D3-6D558353211E}" type="sibTrans" cxnId="{121B7C7C-2720-5D47-9173-BCE9C63350CA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352318-1709-AE4D-8DBD-C98866F245FB}">
      <dgm:prSet custT="1"/>
      <dgm:spPr/>
      <dgm:t>
        <a:bodyPr/>
        <a:lstStyle/>
        <a:p>
          <a:pPr algn="ctr"/>
          <a:endParaRPr lang="es-CO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975F92-E7B6-5A42-82C7-A266CDC42A3F}" type="parTrans" cxnId="{0A083DDE-5477-1C42-917C-084EE405589F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2DF964-C9AB-D242-AC6A-35B6B2AA2DFE}" type="sibTrans" cxnId="{0A083DDE-5477-1C42-917C-084EE405589F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1E0990-0ABE-0843-A143-59379B0F3959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Personal </a:t>
          </a:r>
          <a:r>
            <a:rPr lang="es-CO" dirty="0" smtClean="0">
              <a:latin typeface="Arial" panose="020B0604020202020204" pitchFamily="34" charset="0"/>
              <a:cs typeface="Arial" panose="020B0604020202020204" pitchFamily="34" charset="0"/>
            </a:rPr>
            <a:t>comunidad                                              </a:t>
          </a:r>
          <a:r>
            <a:rPr lang="es-CO" b="1" dirty="0" smtClean="0">
              <a:latin typeface="Arial" panose="020B0604020202020204" pitchFamily="34" charset="0"/>
              <a:cs typeface="Arial" panose="020B0604020202020204" pitchFamily="34" charset="0"/>
            </a:rPr>
            <a:t>91</a:t>
          </a:r>
          <a:endParaRPr lang="es-C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A5F2E6-9248-FA4C-A3F5-AC05FE6A75FB}" type="parTrans" cxnId="{3C0DD837-E96B-AC46-871C-7A8E37CF779E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9F999F-9432-014E-A30C-FB7D7CB5B4C9}" type="sibTrans" cxnId="{3C0DD837-E96B-AC46-871C-7A8E37CF779E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B6708D-5A6B-EB40-BC6D-96B274EEAA48}">
      <dgm:prSet custT="1"/>
      <dgm:spPr/>
      <dgm:t>
        <a:bodyPr/>
        <a:lstStyle/>
        <a:p>
          <a:pPr algn="ctr"/>
          <a:endParaRPr lang="es-CO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B1DCC0-8422-8F4B-AEFE-41D72F266625}" type="parTrans" cxnId="{EBCA60C9-0870-514A-BB30-4043D7C4A530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2233A6-7C8E-8848-99CE-426C4305C54B}" type="sibTrans" cxnId="{EBCA60C9-0870-514A-BB30-4043D7C4A530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B159E9-119D-EF46-BA3B-963AB191CC0F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Intervenciones </a:t>
          </a:r>
          <a:r>
            <a:rPr lang="es-CO" dirty="0" smtClean="0">
              <a:latin typeface="Arial" panose="020B0604020202020204" pitchFamily="34" charset="0"/>
              <a:cs typeface="Arial" panose="020B0604020202020204" pitchFamily="34" charset="0"/>
            </a:rPr>
            <a:t>Psiquiátricas                                  </a:t>
          </a:r>
          <a:r>
            <a:rPr lang="es-CO" b="1" dirty="0" smtClean="0">
              <a:latin typeface="Arial" panose="020B0604020202020204" pitchFamily="34" charset="0"/>
              <a:cs typeface="Arial" panose="020B0604020202020204" pitchFamily="34" charset="0"/>
            </a:rPr>
            <a:t>42</a:t>
          </a:r>
          <a:endParaRPr lang="es-C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2D3BD3-BB2D-DD4B-98B3-DE180746D6AB}" type="parTrans" cxnId="{5E7FCAE5-0266-D642-B37F-0A601A2AB4C6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33B901-8DE4-0042-A998-793640D3531F}" type="sibTrans" cxnId="{5E7FCAE5-0266-D642-B37F-0A601A2AB4C6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27C5009-27C6-544C-9F3C-2A69127FC84F}">
      <dgm:prSet custT="1"/>
      <dgm:spPr/>
      <dgm:t>
        <a:bodyPr/>
        <a:lstStyle/>
        <a:p>
          <a:pPr algn="ctr"/>
          <a:endParaRPr lang="es-CO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0B1BC9-8D26-9F4C-B1BB-8060D33B8444}" type="parTrans" cxnId="{F9D6C8A4-9B90-CB4D-B76B-A0A795EC0FFB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C9B46D-ED07-BF48-984E-51C6384C5F05}" type="sibTrans" cxnId="{F9D6C8A4-9B90-CB4D-B76B-A0A795EC0FFB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24C30A-AA55-E84C-812A-7BF8DF970306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Pacientes trasladados (ambulancia</a:t>
          </a:r>
          <a:r>
            <a:rPr lang="es-CO" dirty="0" smtClean="0">
              <a:latin typeface="Arial" panose="020B0604020202020204" pitchFamily="34" charset="0"/>
              <a:cs typeface="Arial" panose="020B0604020202020204" pitchFamily="34" charset="0"/>
            </a:rPr>
            <a:t>)                      </a:t>
          </a:r>
          <a:r>
            <a:rPr lang="es-CO" b="1" dirty="0" smtClean="0">
              <a:latin typeface="Arial" panose="020B0604020202020204" pitchFamily="34" charset="0"/>
              <a:cs typeface="Arial" panose="020B0604020202020204" pitchFamily="34" charset="0"/>
            </a:rPr>
            <a:t>57</a:t>
          </a:r>
          <a:endParaRPr lang="es-CO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92BB71-08A9-A64F-8FC7-1D4B461CAC0E}" type="parTrans" cxnId="{3C53F0CB-C58D-8641-A46E-F89CDF7A6408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B8F826-E5E7-5047-8A20-EBC29F7EDA4D}" type="sibTrans" cxnId="{3C53F0CB-C58D-8641-A46E-F89CDF7A6408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E356DE-932C-3E45-9534-09A25880E6A6}">
      <dgm:prSet custT="1"/>
      <dgm:spPr/>
      <dgm:t>
        <a:bodyPr/>
        <a:lstStyle/>
        <a:p>
          <a:pPr algn="ctr"/>
          <a:endParaRPr lang="es-CO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F12164-C117-4946-9F07-6FA911D5BEB4}" type="parTrans" cxnId="{AAFE241C-937B-214A-AECE-762341D8219D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0BC27C-044E-6A41-96BD-6508D0352578}" type="sibTrans" cxnId="{AAFE241C-937B-214A-AECE-762341D8219D}">
      <dgm:prSet/>
      <dgm:spPr/>
      <dgm:t>
        <a:bodyPr/>
        <a:lstStyle/>
        <a:p>
          <a:endParaRPr lang="es-E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70906B-FF56-D44B-8224-8097658F4ACB}" type="pres">
      <dgm:prSet presAssocID="{1DD0CAEF-F234-5D4F-9E78-53EB366F65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3C953EB-D602-5F45-AF81-B2C9F1383CF7}" type="pres">
      <dgm:prSet presAssocID="{F56D6E66-7B6D-C64E-BDA5-187848E285B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719DB0-BD28-BF46-B5A7-4A42DDC68B4F}" type="pres">
      <dgm:prSet presAssocID="{F56D6E66-7B6D-C64E-BDA5-187848E285BD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BA34EC-BC8B-814F-98AD-5ADA32230977}" type="pres">
      <dgm:prSet presAssocID="{1E6D45B8-CE41-F34A-967F-C30B1459D90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669EDD-F6EA-BD44-9711-1FD4B123DEFF}" type="pres">
      <dgm:prSet presAssocID="{1E6D45B8-CE41-F34A-967F-C30B1459D905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812D71-E5A4-3A42-AA10-862D1C73F07B}" type="pres">
      <dgm:prSet presAssocID="{4B1E0990-0ABE-0843-A143-59379B0F395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62D781-9999-6148-8AC7-A8BFA6264E51}" type="pres">
      <dgm:prSet presAssocID="{4B1E0990-0ABE-0843-A143-59379B0F3959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013199-BA5D-A143-9947-8C9C65B1DBAD}" type="pres">
      <dgm:prSet presAssocID="{8BB159E9-119D-EF46-BA3B-963AB191CC0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08828B3-5234-914E-8BC9-B5F768FE9536}" type="pres">
      <dgm:prSet presAssocID="{8BB159E9-119D-EF46-BA3B-963AB191CC0F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7AB2BA-2A5F-A54B-801A-54E9AAE52276}" type="pres">
      <dgm:prSet presAssocID="{0824C30A-AA55-E84C-812A-7BF8DF97030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1AF23D-0CAE-B44C-9231-D5C33A7F32AC}" type="pres">
      <dgm:prSet presAssocID="{0824C30A-AA55-E84C-812A-7BF8DF970306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9D6C8A4-9B90-CB4D-B76B-A0A795EC0FFB}" srcId="{8BB159E9-119D-EF46-BA3B-963AB191CC0F}" destId="{227C5009-27C6-544C-9F3C-2A69127FC84F}" srcOrd="0" destOrd="0" parTransId="{210B1BC9-8D26-9F4C-B1BB-8060D33B8444}" sibTransId="{7FC9B46D-ED07-BF48-984E-51C6384C5F05}"/>
    <dgm:cxn modelId="{3C53F0CB-C58D-8641-A46E-F89CDF7A6408}" srcId="{1DD0CAEF-F234-5D4F-9E78-53EB366F65E1}" destId="{0824C30A-AA55-E84C-812A-7BF8DF970306}" srcOrd="4" destOrd="0" parTransId="{8192BB71-08A9-A64F-8FC7-1D4B461CAC0E}" sibTransId="{3FB8F826-E5E7-5047-8A20-EBC29F7EDA4D}"/>
    <dgm:cxn modelId="{B3D99E72-220A-044C-A973-5E3B1D0EB161}" type="presOf" srcId="{8BB159E9-119D-EF46-BA3B-963AB191CC0F}" destId="{9F013199-BA5D-A143-9947-8C9C65B1DBAD}" srcOrd="0" destOrd="0" presId="urn:microsoft.com/office/officeart/2005/8/layout/vList2"/>
    <dgm:cxn modelId="{0A083DDE-5477-1C42-917C-084EE405589F}" srcId="{1E6D45B8-CE41-F34A-967F-C30B1459D905}" destId="{5A352318-1709-AE4D-8DBD-C98866F245FB}" srcOrd="0" destOrd="0" parTransId="{4C975F92-E7B6-5A42-82C7-A266CDC42A3F}" sibTransId="{3B2DF964-C9AB-D242-AC6A-35B6B2AA2DFE}"/>
    <dgm:cxn modelId="{5E7FCAE5-0266-D642-B37F-0A601A2AB4C6}" srcId="{1DD0CAEF-F234-5D4F-9E78-53EB366F65E1}" destId="{8BB159E9-119D-EF46-BA3B-963AB191CC0F}" srcOrd="3" destOrd="0" parTransId="{CE2D3BD3-BB2D-DD4B-98B3-DE180746D6AB}" sibTransId="{6C33B901-8DE4-0042-A998-793640D3531F}"/>
    <dgm:cxn modelId="{3C0DD837-E96B-AC46-871C-7A8E37CF779E}" srcId="{1DD0CAEF-F234-5D4F-9E78-53EB366F65E1}" destId="{4B1E0990-0ABE-0843-A143-59379B0F3959}" srcOrd="2" destOrd="0" parTransId="{C6A5F2E6-9248-FA4C-A3F5-AC05FE6A75FB}" sibTransId="{4A9F999F-9432-014E-A30C-FB7D7CB5B4C9}"/>
    <dgm:cxn modelId="{121B7C7C-2720-5D47-9173-BCE9C63350CA}" srcId="{1DD0CAEF-F234-5D4F-9E78-53EB366F65E1}" destId="{1E6D45B8-CE41-F34A-967F-C30B1459D905}" srcOrd="1" destOrd="0" parTransId="{1C9A3840-E69E-D94D-B342-F73A5D10FF6C}" sibTransId="{EB2F9CC1-3C39-B54E-91D3-6D558353211E}"/>
    <dgm:cxn modelId="{EBCA60C9-0870-514A-BB30-4043D7C4A530}" srcId="{4B1E0990-0ABE-0843-A143-59379B0F3959}" destId="{53B6708D-5A6B-EB40-BC6D-96B274EEAA48}" srcOrd="0" destOrd="0" parTransId="{B7B1DCC0-8422-8F4B-AEFE-41D72F266625}" sibTransId="{632233A6-7C8E-8848-99CE-426C4305C54B}"/>
    <dgm:cxn modelId="{B3DE80FD-B42E-8047-A647-5AB658006E4B}" type="presOf" srcId="{4B1E0990-0ABE-0843-A143-59379B0F3959}" destId="{49812D71-E5A4-3A42-AA10-862D1C73F07B}" srcOrd="0" destOrd="0" presId="urn:microsoft.com/office/officeart/2005/8/layout/vList2"/>
    <dgm:cxn modelId="{8589CBD1-A4F8-C94D-AD15-BD8C929FED81}" type="presOf" srcId="{F56D6E66-7B6D-C64E-BDA5-187848E285BD}" destId="{93C953EB-D602-5F45-AF81-B2C9F1383CF7}" srcOrd="0" destOrd="0" presId="urn:microsoft.com/office/officeart/2005/8/layout/vList2"/>
    <dgm:cxn modelId="{AF50E6E2-5324-4A42-AEBE-B9441667D2F9}" type="presOf" srcId="{1E6D45B8-CE41-F34A-967F-C30B1459D905}" destId="{8CBA34EC-BC8B-814F-98AD-5ADA32230977}" srcOrd="0" destOrd="0" presId="urn:microsoft.com/office/officeart/2005/8/layout/vList2"/>
    <dgm:cxn modelId="{6D5A3BDC-B767-AB4E-A99F-2D1FC909ACAC}" type="presOf" srcId="{88B97B05-C33A-0E41-BE0F-93E0124C1172}" destId="{2D719DB0-BD28-BF46-B5A7-4A42DDC68B4F}" srcOrd="0" destOrd="0" presId="urn:microsoft.com/office/officeart/2005/8/layout/vList2"/>
    <dgm:cxn modelId="{C9FB5AA6-3EC3-0A44-8436-7074CBAB27F9}" type="presOf" srcId="{0824C30A-AA55-E84C-812A-7BF8DF970306}" destId="{277AB2BA-2A5F-A54B-801A-54E9AAE52276}" srcOrd="0" destOrd="0" presId="urn:microsoft.com/office/officeart/2005/8/layout/vList2"/>
    <dgm:cxn modelId="{8452E60F-4FA3-E449-B9DB-7B1755F12C51}" srcId="{1DD0CAEF-F234-5D4F-9E78-53EB366F65E1}" destId="{F56D6E66-7B6D-C64E-BDA5-187848E285BD}" srcOrd="0" destOrd="0" parTransId="{B653039F-77B6-FC49-AD28-DADE3BE721C9}" sibTransId="{1F9577F4-653F-3B46-9A4C-C6247D27A7DF}"/>
    <dgm:cxn modelId="{E5E8F1AB-511A-D34A-8508-FF58409D2E8D}" type="presOf" srcId="{1DD0CAEF-F234-5D4F-9E78-53EB366F65E1}" destId="{8C70906B-FF56-D44B-8224-8097658F4ACB}" srcOrd="0" destOrd="0" presId="urn:microsoft.com/office/officeart/2005/8/layout/vList2"/>
    <dgm:cxn modelId="{911317AE-9182-D248-899B-A2E0183ED9A7}" type="presOf" srcId="{53B6708D-5A6B-EB40-BC6D-96B274EEAA48}" destId="{3962D781-9999-6148-8AC7-A8BFA6264E51}" srcOrd="0" destOrd="0" presId="urn:microsoft.com/office/officeart/2005/8/layout/vList2"/>
    <dgm:cxn modelId="{6FC27524-9460-514A-96C5-97894AF5AAFD}" type="presOf" srcId="{227C5009-27C6-544C-9F3C-2A69127FC84F}" destId="{A08828B3-5234-914E-8BC9-B5F768FE9536}" srcOrd="0" destOrd="0" presId="urn:microsoft.com/office/officeart/2005/8/layout/vList2"/>
    <dgm:cxn modelId="{20C65FF7-AC14-8048-9DAC-342BE416AA59}" srcId="{F56D6E66-7B6D-C64E-BDA5-187848E285BD}" destId="{88B97B05-C33A-0E41-BE0F-93E0124C1172}" srcOrd="0" destOrd="0" parTransId="{313201F5-9F50-DC45-9ED2-AA70F4314871}" sibTransId="{A4A71733-F17C-1A46-8A04-C0506D1E74F6}"/>
    <dgm:cxn modelId="{0DA489BF-3D4E-CD4B-9988-8AE5642423BD}" type="presOf" srcId="{5A352318-1709-AE4D-8DBD-C98866F245FB}" destId="{BC669EDD-F6EA-BD44-9711-1FD4B123DEFF}" srcOrd="0" destOrd="0" presId="urn:microsoft.com/office/officeart/2005/8/layout/vList2"/>
    <dgm:cxn modelId="{F6D291D2-76FC-3141-911A-6AC9873DAE12}" type="presOf" srcId="{C8E356DE-932C-3E45-9534-09A25880E6A6}" destId="{861AF23D-0CAE-B44C-9231-D5C33A7F32AC}" srcOrd="0" destOrd="0" presId="urn:microsoft.com/office/officeart/2005/8/layout/vList2"/>
    <dgm:cxn modelId="{AAFE241C-937B-214A-AECE-762341D8219D}" srcId="{0824C30A-AA55-E84C-812A-7BF8DF970306}" destId="{C8E356DE-932C-3E45-9534-09A25880E6A6}" srcOrd="0" destOrd="0" parTransId="{4BF12164-C117-4946-9F07-6FA911D5BEB4}" sibTransId="{730BC27C-044E-6A41-96BD-6508D0352578}"/>
    <dgm:cxn modelId="{8314909D-672A-3848-A483-760D7E04BE82}" type="presParOf" srcId="{8C70906B-FF56-D44B-8224-8097658F4ACB}" destId="{93C953EB-D602-5F45-AF81-B2C9F1383CF7}" srcOrd="0" destOrd="0" presId="urn:microsoft.com/office/officeart/2005/8/layout/vList2"/>
    <dgm:cxn modelId="{CB48793C-B16C-A843-9B32-761FFA5BDA33}" type="presParOf" srcId="{8C70906B-FF56-D44B-8224-8097658F4ACB}" destId="{2D719DB0-BD28-BF46-B5A7-4A42DDC68B4F}" srcOrd="1" destOrd="0" presId="urn:microsoft.com/office/officeart/2005/8/layout/vList2"/>
    <dgm:cxn modelId="{80E48004-9CA2-2645-89F7-5229A51DF646}" type="presParOf" srcId="{8C70906B-FF56-D44B-8224-8097658F4ACB}" destId="{8CBA34EC-BC8B-814F-98AD-5ADA32230977}" srcOrd="2" destOrd="0" presId="urn:microsoft.com/office/officeart/2005/8/layout/vList2"/>
    <dgm:cxn modelId="{387ED8C5-E5AB-394A-B48D-43E08920CF20}" type="presParOf" srcId="{8C70906B-FF56-D44B-8224-8097658F4ACB}" destId="{BC669EDD-F6EA-BD44-9711-1FD4B123DEFF}" srcOrd="3" destOrd="0" presId="urn:microsoft.com/office/officeart/2005/8/layout/vList2"/>
    <dgm:cxn modelId="{D341FDC8-4AA7-A44B-B78D-5D3DDC060835}" type="presParOf" srcId="{8C70906B-FF56-D44B-8224-8097658F4ACB}" destId="{49812D71-E5A4-3A42-AA10-862D1C73F07B}" srcOrd="4" destOrd="0" presId="urn:microsoft.com/office/officeart/2005/8/layout/vList2"/>
    <dgm:cxn modelId="{045064FE-E530-6040-BB09-502757397DEF}" type="presParOf" srcId="{8C70906B-FF56-D44B-8224-8097658F4ACB}" destId="{3962D781-9999-6148-8AC7-A8BFA6264E51}" srcOrd="5" destOrd="0" presId="urn:microsoft.com/office/officeart/2005/8/layout/vList2"/>
    <dgm:cxn modelId="{0F6B1C41-6165-CD46-AE5B-7673A3E90DCD}" type="presParOf" srcId="{8C70906B-FF56-D44B-8224-8097658F4ACB}" destId="{9F013199-BA5D-A143-9947-8C9C65B1DBAD}" srcOrd="6" destOrd="0" presId="urn:microsoft.com/office/officeart/2005/8/layout/vList2"/>
    <dgm:cxn modelId="{5EFA8C6F-A0D6-164D-8C7C-D1A8A3B765E2}" type="presParOf" srcId="{8C70906B-FF56-D44B-8224-8097658F4ACB}" destId="{A08828B3-5234-914E-8BC9-B5F768FE9536}" srcOrd="7" destOrd="0" presId="urn:microsoft.com/office/officeart/2005/8/layout/vList2"/>
    <dgm:cxn modelId="{98DB78BE-9636-0148-93F1-61277748F047}" type="presParOf" srcId="{8C70906B-FF56-D44B-8224-8097658F4ACB}" destId="{277AB2BA-2A5F-A54B-801A-54E9AAE52276}" srcOrd="8" destOrd="0" presId="urn:microsoft.com/office/officeart/2005/8/layout/vList2"/>
    <dgm:cxn modelId="{B85DD335-DC31-7D41-BFE9-862BE022C40B}" type="presParOf" srcId="{8C70906B-FF56-D44B-8224-8097658F4ACB}" destId="{861AF23D-0CAE-B44C-9231-D5C33A7F32AC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ECD543-3A1B-864A-A14E-3943DAF0DC60}" type="doc">
      <dgm:prSet loTypeId="urn:microsoft.com/office/officeart/2008/layout/HexagonCluster" loCatId="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42CD8031-73F6-1A40-9BCB-0F0675361E2D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Modalidad Virtual</a:t>
          </a:r>
        </a:p>
      </dgm:t>
    </dgm:pt>
    <dgm:pt modelId="{0C3464DD-D64F-C540-B4E4-4CDC4FEB661D}" type="parTrans" cxnId="{96445C8B-44D0-3346-8D91-CFC225646952}">
      <dgm:prSet/>
      <dgm:spPr/>
      <dgm:t>
        <a:bodyPr/>
        <a:lstStyle/>
        <a:p>
          <a:endParaRPr lang="es-ES"/>
        </a:p>
      </dgm:t>
    </dgm:pt>
    <dgm:pt modelId="{EEF9B09D-9BE1-DC4E-996C-ABA63E9AA618}" type="sibTrans" cxnId="{96445C8B-44D0-3346-8D91-CFC225646952}">
      <dgm:prSet/>
      <dgm:spPr/>
      <dgm:t>
        <a:bodyPr/>
        <a:lstStyle/>
        <a:p>
          <a:endParaRPr lang="es-ES"/>
        </a:p>
      </dgm:t>
    </dgm:pt>
    <dgm:pt modelId="{19811818-830C-4945-B971-F0C47FF20A46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42.187</a:t>
          </a:r>
        </a:p>
      </dgm:t>
    </dgm:pt>
    <dgm:pt modelId="{E5E410E9-BD74-7E4E-A5D7-33AB8DE04C8F}" type="parTrans" cxnId="{537B80CB-5953-3B45-AB1D-337B4AA95B43}">
      <dgm:prSet/>
      <dgm:spPr/>
      <dgm:t>
        <a:bodyPr/>
        <a:lstStyle/>
        <a:p>
          <a:endParaRPr lang="es-ES"/>
        </a:p>
      </dgm:t>
    </dgm:pt>
    <dgm:pt modelId="{A9D220D3-8F3F-EF4D-8512-EC0ED1EAC592}" type="sibTrans" cxnId="{537B80CB-5953-3B45-AB1D-337B4AA95B43}">
      <dgm:prSet/>
      <dgm:spPr/>
      <dgm:t>
        <a:bodyPr/>
        <a:lstStyle/>
        <a:p>
          <a:endParaRPr lang="es-ES"/>
        </a:p>
      </dgm:t>
    </dgm:pt>
    <dgm:pt modelId="{6168F172-2664-FC4A-946E-967105B02C9A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Modalidad Presencial</a:t>
          </a:r>
        </a:p>
      </dgm:t>
    </dgm:pt>
    <dgm:pt modelId="{81F46949-2732-B24A-BAB2-C0F5948F9C67}" type="parTrans" cxnId="{D7CFF47E-39C9-B342-AE14-3C9C297C899E}">
      <dgm:prSet/>
      <dgm:spPr/>
      <dgm:t>
        <a:bodyPr/>
        <a:lstStyle/>
        <a:p>
          <a:endParaRPr lang="es-ES"/>
        </a:p>
      </dgm:t>
    </dgm:pt>
    <dgm:pt modelId="{2272A3FD-F09C-B240-A083-24ECF53AF1A7}" type="sibTrans" cxnId="{D7CFF47E-39C9-B342-AE14-3C9C297C899E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</dgm:spPr>
      <dgm:t>
        <a:bodyPr/>
        <a:lstStyle/>
        <a:p>
          <a:endParaRPr lang="es-ES"/>
        </a:p>
      </dgm:t>
    </dgm:pt>
    <dgm:pt modelId="{2FC4A6FA-CFF8-944E-9995-50FE06E0CF65}">
      <dgm:prSet/>
      <dgm:spPr/>
      <dgm:t>
        <a:bodyPr/>
        <a:lstStyle/>
        <a:p>
          <a:r>
            <a:rPr lang="es-CO" dirty="0">
              <a:latin typeface="Arial" panose="020B0604020202020204" pitchFamily="34" charset="0"/>
              <a:cs typeface="Arial" panose="020B0604020202020204" pitchFamily="34" charset="0"/>
            </a:rPr>
            <a:t>521.908</a:t>
          </a:r>
        </a:p>
      </dgm:t>
    </dgm:pt>
    <dgm:pt modelId="{09461046-56EC-0949-8B69-D5F329AE9F27}" type="parTrans" cxnId="{458657F1-EF37-4E4F-8B91-6ABF81884CC7}">
      <dgm:prSet/>
      <dgm:spPr/>
      <dgm:t>
        <a:bodyPr/>
        <a:lstStyle/>
        <a:p>
          <a:endParaRPr lang="es-ES"/>
        </a:p>
      </dgm:t>
    </dgm:pt>
    <dgm:pt modelId="{98FBCB02-75B5-684D-BCC4-707C7608F81D}" type="sibTrans" cxnId="{458657F1-EF37-4E4F-8B91-6ABF81884CC7}">
      <dgm:prSet/>
      <dgm:spPr/>
      <dgm:t>
        <a:bodyPr/>
        <a:lstStyle/>
        <a:p>
          <a:endParaRPr lang="es-ES"/>
        </a:p>
      </dgm:t>
    </dgm:pt>
    <dgm:pt modelId="{6AEEE86E-B04D-5D42-BCA0-3B84F3C69121}" type="pres">
      <dgm:prSet presAssocID="{02ECD543-3A1B-864A-A14E-3943DAF0DC60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ES"/>
        </a:p>
      </dgm:t>
    </dgm:pt>
    <dgm:pt modelId="{0BC6C101-0314-014A-B0F9-B7196CF7BBCA}" type="pres">
      <dgm:prSet presAssocID="{42CD8031-73F6-1A40-9BCB-0F0675361E2D}" presName="text1" presStyleCnt="0"/>
      <dgm:spPr/>
    </dgm:pt>
    <dgm:pt modelId="{F9527A9E-F9E4-D44A-A76B-74B7F755B6FD}" type="pres">
      <dgm:prSet presAssocID="{42CD8031-73F6-1A40-9BCB-0F0675361E2D}" presName="textRepeatNode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3FD255-37C7-3342-8FD6-A0AF7092BEA8}" type="pres">
      <dgm:prSet presAssocID="{42CD8031-73F6-1A40-9BCB-0F0675361E2D}" presName="textaccent1" presStyleCnt="0"/>
      <dgm:spPr/>
    </dgm:pt>
    <dgm:pt modelId="{87763EC5-A1FA-904B-84FB-39AE3428AB6C}" type="pres">
      <dgm:prSet presAssocID="{42CD8031-73F6-1A40-9BCB-0F0675361E2D}" presName="accentRepeatNode" presStyleLbl="solidAlignAcc1" presStyleIdx="0" presStyleCnt="4"/>
      <dgm:spPr/>
    </dgm:pt>
    <dgm:pt modelId="{7C0DE839-5127-314B-BD2E-86117B84027E}" type="pres">
      <dgm:prSet presAssocID="{EEF9B09D-9BE1-DC4E-996C-ABA63E9AA618}" presName="image1" presStyleCnt="0"/>
      <dgm:spPr/>
    </dgm:pt>
    <dgm:pt modelId="{F1688AB4-616B-4444-A0CB-D2A0D80AABDB}" type="pres">
      <dgm:prSet presAssocID="{EEF9B09D-9BE1-DC4E-996C-ABA63E9AA618}" presName="imageRepeatNode" presStyleLbl="alignAcc1" presStyleIdx="0" presStyleCnt="2"/>
      <dgm:spPr/>
      <dgm:t>
        <a:bodyPr/>
        <a:lstStyle/>
        <a:p>
          <a:endParaRPr lang="es-ES"/>
        </a:p>
      </dgm:t>
    </dgm:pt>
    <dgm:pt modelId="{71E56B2B-57FF-044E-863C-62F2DA81B741}" type="pres">
      <dgm:prSet presAssocID="{EEF9B09D-9BE1-DC4E-996C-ABA63E9AA618}" presName="imageaccent1" presStyleCnt="0"/>
      <dgm:spPr/>
    </dgm:pt>
    <dgm:pt modelId="{C848B3FA-EC47-6B4F-8432-C066D581A08A}" type="pres">
      <dgm:prSet presAssocID="{EEF9B09D-9BE1-DC4E-996C-ABA63E9AA618}" presName="accentRepeatNode" presStyleLbl="solidAlignAcc1" presStyleIdx="1" presStyleCnt="4"/>
      <dgm:spPr/>
    </dgm:pt>
    <dgm:pt modelId="{AC47DBE4-1D0F-5D4D-A077-DFAFD5296AF1}" type="pres">
      <dgm:prSet presAssocID="{6168F172-2664-FC4A-946E-967105B02C9A}" presName="text2" presStyleCnt="0"/>
      <dgm:spPr/>
    </dgm:pt>
    <dgm:pt modelId="{27100495-EFEE-7149-BF47-7596E10B7E64}" type="pres">
      <dgm:prSet presAssocID="{6168F172-2664-FC4A-946E-967105B02C9A}" presName="textRepeatNode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0EAA91-5F1F-6D4A-860F-E1ED5EB097A1}" type="pres">
      <dgm:prSet presAssocID="{6168F172-2664-FC4A-946E-967105B02C9A}" presName="textaccent2" presStyleCnt="0"/>
      <dgm:spPr/>
    </dgm:pt>
    <dgm:pt modelId="{5788783F-B3EA-BE49-8F35-9BFC76DE45D9}" type="pres">
      <dgm:prSet presAssocID="{6168F172-2664-FC4A-946E-967105B02C9A}" presName="accentRepeatNode" presStyleLbl="solidAlignAcc1" presStyleIdx="2" presStyleCnt="4"/>
      <dgm:spPr/>
    </dgm:pt>
    <dgm:pt modelId="{C860DB43-DAD6-454C-993A-D72D4F4CD325}" type="pres">
      <dgm:prSet presAssocID="{2272A3FD-F09C-B240-A083-24ECF53AF1A7}" presName="image2" presStyleCnt="0"/>
      <dgm:spPr/>
    </dgm:pt>
    <dgm:pt modelId="{F302DDBB-09EA-614E-8019-5C646930D82B}" type="pres">
      <dgm:prSet presAssocID="{2272A3FD-F09C-B240-A083-24ECF53AF1A7}" presName="imageRepeatNode" presStyleLbl="alignAcc1" presStyleIdx="1" presStyleCnt="2"/>
      <dgm:spPr/>
      <dgm:t>
        <a:bodyPr/>
        <a:lstStyle/>
        <a:p>
          <a:endParaRPr lang="es-ES"/>
        </a:p>
      </dgm:t>
    </dgm:pt>
    <dgm:pt modelId="{CFEE8101-111E-5848-8313-5AED614DBE3C}" type="pres">
      <dgm:prSet presAssocID="{2272A3FD-F09C-B240-A083-24ECF53AF1A7}" presName="imageaccent2" presStyleCnt="0"/>
      <dgm:spPr/>
    </dgm:pt>
    <dgm:pt modelId="{7D1DA9BA-BD17-B74E-972F-5F7CE0C79406}" type="pres">
      <dgm:prSet presAssocID="{2272A3FD-F09C-B240-A083-24ECF53AF1A7}" presName="accentRepeatNode" presStyleLbl="solidAlignAcc1" presStyleIdx="3" presStyleCnt="4"/>
      <dgm:spPr/>
    </dgm:pt>
  </dgm:ptLst>
  <dgm:cxnLst>
    <dgm:cxn modelId="{D7CFF47E-39C9-B342-AE14-3C9C297C899E}" srcId="{02ECD543-3A1B-864A-A14E-3943DAF0DC60}" destId="{6168F172-2664-FC4A-946E-967105B02C9A}" srcOrd="1" destOrd="0" parTransId="{81F46949-2732-B24A-BAB2-C0F5948F9C67}" sibTransId="{2272A3FD-F09C-B240-A083-24ECF53AF1A7}"/>
    <dgm:cxn modelId="{4024F429-4950-A348-8858-F9E8F2E2742B}" type="presOf" srcId="{2272A3FD-F09C-B240-A083-24ECF53AF1A7}" destId="{F302DDBB-09EA-614E-8019-5C646930D82B}" srcOrd="0" destOrd="0" presId="urn:microsoft.com/office/officeart/2008/layout/HexagonCluster"/>
    <dgm:cxn modelId="{537B80CB-5953-3B45-AB1D-337B4AA95B43}" srcId="{42CD8031-73F6-1A40-9BCB-0F0675361E2D}" destId="{19811818-830C-4945-B971-F0C47FF20A46}" srcOrd="0" destOrd="0" parTransId="{E5E410E9-BD74-7E4E-A5D7-33AB8DE04C8F}" sibTransId="{A9D220D3-8F3F-EF4D-8512-EC0ED1EAC592}"/>
    <dgm:cxn modelId="{458657F1-EF37-4E4F-8B91-6ABF81884CC7}" srcId="{6168F172-2664-FC4A-946E-967105B02C9A}" destId="{2FC4A6FA-CFF8-944E-9995-50FE06E0CF65}" srcOrd="0" destOrd="0" parTransId="{09461046-56EC-0949-8B69-D5F329AE9F27}" sibTransId="{98FBCB02-75B5-684D-BCC4-707C7608F81D}"/>
    <dgm:cxn modelId="{0A994008-0BD4-ED41-892E-5CCA9B6CFA5B}" type="presOf" srcId="{02ECD543-3A1B-864A-A14E-3943DAF0DC60}" destId="{6AEEE86E-B04D-5D42-BCA0-3B84F3C69121}" srcOrd="0" destOrd="0" presId="urn:microsoft.com/office/officeart/2008/layout/HexagonCluster"/>
    <dgm:cxn modelId="{C20430A2-3BA4-FA4B-8119-803906135ED6}" type="presOf" srcId="{EEF9B09D-9BE1-DC4E-996C-ABA63E9AA618}" destId="{F1688AB4-616B-4444-A0CB-D2A0D80AABDB}" srcOrd="0" destOrd="0" presId="urn:microsoft.com/office/officeart/2008/layout/HexagonCluster"/>
    <dgm:cxn modelId="{A47AAA98-5323-5542-8478-330B135A1F5E}" type="presOf" srcId="{42CD8031-73F6-1A40-9BCB-0F0675361E2D}" destId="{F9527A9E-F9E4-D44A-A76B-74B7F755B6FD}" srcOrd="0" destOrd="0" presId="urn:microsoft.com/office/officeart/2008/layout/HexagonCluster"/>
    <dgm:cxn modelId="{96445C8B-44D0-3346-8D91-CFC225646952}" srcId="{02ECD543-3A1B-864A-A14E-3943DAF0DC60}" destId="{42CD8031-73F6-1A40-9BCB-0F0675361E2D}" srcOrd="0" destOrd="0" parTransId="{0C3464DD-D64F-C540-B4E4-4CDC4FEB661D}" sibTransId="{EEF9B09D-9BE1-DC4E-996C-ABA63E9AA618}"/>
    <dgm:cxn modelId="{D0BBC1FD-5BAE-7B4B-98D2-EF5AEA2F58BB}" type="presOf" srcId="{19811818-830C-4945-B971-F0C47FF20A46}" destId="{F9527A9E-F9E4-D44A-A76B-74B7F755B6FD}" srcOrd="0" destOrd="1" presId="urn:microsoft.com/office/officeart/2008/layout/HexagonCluster"/>
    <dgm:cxn modelId="{49C962B6-5E1B-5944-A6FE-CCE9B4A1AB81}" type="presOf" srcId="{6168F172-2664-FC4A-946E-967105B02C9A}" destId="{27100495-EFEE-7149-BF47-7596E10B7E64}" srcOrd="0" destOrd="0" presId="urn:microsoft.com/office/officeart/2008/layout/HexagonCluster"/>
    <dgm:cxn modelId="{3F94A510-C568-A944-8E23-29CDA8A1FA13}" type="presOf" srcId="{2FC4A6FA-CFF8-944E-9995-50FE06E0CF65}" destId="{27100495-EFEE-7149-BF47-7596E10B7E64}" srcOrd="0" destOrd="1" presId="urn:microsoft.com/office/officeart/2008/layout/HexagonCluster"/>
    <dgm:cxn modelId="{6C2C3051-872D-D541-9378-2C83BA257A79}" type="presParOf" srcId="{6AEEE86E-B04D-5D42-BCA0-3B84F3C69121}" destId="{0BC6C101-0314-014A-B0F9-B7196CF7BBCA}" srcOrd="0" destOrd="0" presId="urn:microsoft.com/office/officeart/2008/layout/HexagonCluster"/>
    <dgm:cxn modelId="{DDC8CB92-1256-1D48-BA21-A4CFFEF06EC5}" type="presParOf" srcId="{0BC6C101-0314-014A-B0F9-B7196CF7BBCA}" destId="{F9527A9E-F9E4-D44A-A76B-74B7F755B6FD}" srcOrd="0" destOrd="0" presId="urn:microsoft.com/office/officeart/2008/layout/HexagonCluster"/>
    <dgm:cxn modelId="{5751351B-B4C5-564A-AB0C-1DE4AA8DF1A2}" type="presParOf" srcId="{6AEEE86E-B04D-5D42-BCA0-3B84F3C69121}" destId="{3D3FD255-37C7-3342-8FD6-A0AF7092BEA8}" srcOrd="1" destOrd="0" presId="urn:microsoft.com/office/officeart/2008/layout/HexagonCluster"/>
    <dgm:cxn modelId="{53B3B9C0-7952-DA4C-B155-D99B98E6AF49}" type="presParOf" srcId="{3D3FD255-37C7-3342-8FD6-A0AF7092BEA8}" destId="{87763EC5-A1FA-904B-84FB-39AE3428AB6C}" srcOrd="0" destOrd="0" presId="urn:microsoft.com/office/officeart/2008/layout/HexagonCluster"/>
    <dgm:cxn modelId="{46EC01DE-083B-EE45-BF81-E13DA7780A9A}" type="presParOf" srcId="{6AEEE86E-B04D-5D42-BCA0-3B84F3C69121}" destId="{7C0DE839-5127-314B-BD2E-86117B84027E}" srcOrd="2" destOrd="0" presId="urn:microsoft.com/office/officeart/2008/layout/HexagonCluster"/>
    <dgm:cxn modelId="{C638AD5A-3169-9E4C-8D57-2DA83B51E73E}" type="presParOf" srcId="{7C0DE839-5127-314B-BD2E-86117B84027E}" destId="{F1688AB4-616B-4444-A0CB-D2A0D80AABDB}" srcOrd="0" destOrd="0" presId="urn:microsoft.com/office/officeart/2008/layout/HexagonCluster"/>
    <dgm:cxn modelId="{39B92A6A-F51F-0840-B67A-59ED4B981BD9}" type="presParOf" srcId="{6AEEE86E-B04D-5D42-BCA0-3B84F3C69121}" destId="{71E56B2B-57FF-044E-863C-62F2DA81B741}" srcOrd="3" destOrd="0" presId="urn:microsoft.com/office/officeart/2008/layout/HexagonCluster"/>
    <dgm:cxn modelId="{6162DC76-D572-584A-858A-6A4EFD7096EC}" type="presParOf" srcId="{71E56B2B-57FF-044E-863C-62F2DA81B741}" destId="{C848B3FA-EC47-6B4F-8432-C066D581A08A}" srcOrd="0" destOrd="0" presId="urn:microsoft.com/office/officeart/2008/layout/HexagonCluster"/>
    <dgm:cxn modelId="{C437D18A-9FBE-944A-890B-D7DD80BC36BA}" type="presParOf" srcId="{6AEEE86E-B04D-5D42-BCA0-3B84F3C69121}" destId="{AC47DBE4-1D0F-5D4D-A077-DFAFD5296AF1}" srcOrd="4" destOrd="0" presId="urn:microsoft.com/office/officeart/2008/layout/HexagonCluster"/>
    <dgm:cxn modelId="{1A600B98-E6D8-EF44-A23B-B431E6D3885A}" type="presParOf" srcId="{AC47DBE4-1D0F-5D4D-A077-DFAFD5296AF1}" destId="{27100495-EFEE-7149-BF47-7596E10B7E64}" srcOrd="0" destOrd="0" presId="urn:microsoft.com/office/officeart/2008/layout/HexagonCluster"/>
    <dgm:cxn modelId="{AE7385DF-6FDE-E64A-8EF1-C63B20F6F37E}" type="presParOf" srcId="{6AEEE86E-B04D-5D42-BCA0-3B84F3C69121}" destId="{1E0EAA91-5F1F-6D4A-860F-E1ED5EB097A1}" srcOrd="5" destOrd="0" presId="urn:microsoft.com/office/officeart/2008/layout/HexagonCluster"/>
    <dgm:cxn modelId="{2E6948F6-068C-0442-9DA1-7E44B72283EE}" type="presParOf" srcId="{1E0EAA91-5F1F-6D4A-860F-E1ED5EB097A1}" destId="{5788783F-B3EA-BE49-8F35-9BFC76DE45D9}" srcOrd="0" destOrd="0" presId="urn:microsoft.com/office/officeart/2008/layout/HexagonCluster"/>
    <dgm:cxn modelId="{5F9E7BAD-A35A-E34F-ADD8-CE81956DC3A6}" type="presParOf" srcId="{6AEEE86E-B04D-5D42-BCA0-3B84F3C69121}" destId="{C860DB43-DAD6-454C-993A-D72D4F4CD325}" srcOrd="6" destOrd="0" presId="urn:microsoft.com/office/officeart/2008/layout/HexagonCluster"/>
    <dgm:cxn modelId="{25F87358-2077-D843-9BC7-9A84480A23B7}" type="presParOf" srcId="{C860DB43-DAD6-454C-993A-D72D4F4CD325}" destId="{F302DDBB-09EA-614E-8019-5C646930D82B}" srcOrd="0" destOrd="0" presId="urn:microsoft.com/office/officeart/2008/layout/HexagonCluster"/>
    <dgm:cxn modelId="{5AE26647-B96D-F746-BE72-BCB079E6F714}" type="presParOf" srcId="{6AEEE86E-B04D-5D42-BCA0-3B84F3C69121}" destId="{CFEE8101-111E-5848-8313-5AED614DBE3C}" srcOrd="7" destOrd="0" presId="urn:microsoft.com/office/officeart/2008/layout/HexagonCluster"/>
    <dgm:cxn modelId="{B24F7DC8-B7AA-A140-82E2-F8A779568819}" type="presParOf" srcId="{CFEE8101-111E-5848-8313-5AED614DBE3C}" destId="{7D1DA9BA-BD17-B74E-972F-5F7CE0C79406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F76D97-B360-DC4A-B5E0-8C0A30634DFC}">
      <dsp:nvSpPr>
        <dsp:cNvPr id="0" name=""/>
        <dsp:cNvSpPr/>
      </dsp:nvSpPr>
      <dsp:spPr>
        <a:xfrm>
          <a:off x="0" y="0"/>
          <a:ext cx="8270802" cy="11792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900" kern="1200" dirty="0">
              <a:latin typeface="Arial" panose="020B0604020202020204" pitchFamily="34" charset="0"/>
              <a:cs typeface="Arial" panose="020B0604020202020204" pitchFamily="34" charset="0"/>
            </a:rPr>
            <a:t>Cantidad de pacientes regulados UCI</a:t>
          </a:r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300" b="1" kern="1200" dirty="0">
              <a:latin typeface="Arial" panose="020B0604020202020204" pitchFamily="34" charset="0"/>
              <a:cs typeface="Arial" panose="020B0604020202020204" pitchFamily="34" charset="0"/>
            </a:rPr>
            <a:t>1567</a:t>
          </a:r>
        </a:p>
      </dsp:txBody>
      <dsp:txXfrm>
        <a:off x="1772088" y="0"/>
        <a:ext cx="6498713" cy="1179284"/>
      </dsp:txXfrm>
    </dsp:sp>
    <dsp:sp modelId="{B14778B0-1D84-104C-9463-B8B4BB346913}">
      <dsp:nvSpPr>
        <dsp:cNvPr id="0" name=""/>
        <dsp:cNvSpPr/>
      </dsp:nvSpPr>
      <dsp:spPr>
        <a:xfrm>
          <a:off x="117928" y="117928"/>
          <a:ext cx="1654160" cy="943427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r="2000" b="-22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8A8791C-BC3A-F843-B2B5-4895DE8F69A3}">
      <dsp:nvSpPr>
        <dsp:cNvPr id="0" name=""/>
        <dsp:cNvSpPr/>
      </dsp:nvSpPr>
      <dsp:spPr>
        <a:xfrm>
          <a:off x="0" y="1297212"/>
          <a:ext cx="8270802" cy="11792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900" kern="1200" dirty="0">
              <a:latin typeface="Arial" panose="020B0604020202020204" pitchFamily="34" charset="0"/>
              <a:cs typeface="Arial" panose="020B0604020202020204" pitchFamily="34" charset="0"/>
            </a:rPr>
            <a:t>Traslado Referencia Corferias</a:t>
          </a:r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300" b="1" kern="1200" dirty="0">
              <a:latin typeface="Arial" panose="020B0604020202020204" pitchFamily="34" charset="0"/>
              <a:cs typeface="Arial" panose="020B0604020202020204" pitchFamily="34" charset="0"/>
            </a:rPr>
            <a:t>187</a:t>
          </a:r>
        </a:p>
      </dsp:txBody>
      <dsp:txXfrm>
        <a:off x="1772088" y="1297212"/>
        <a:ext cx="6498713" cy="1179284"/>
      </dsp:txXfrm>
    </dsp:sp>
    <dsp:sp modelId="{233EAAB8-AE8D-9747-97A2-22F88D8E4F5A}">
      <dsp:nvSpPr>
        <dsp:cNvPr id="0" name=""/>
        <dsp:cNvSpPr/>
      </dsp:nvSpPr>
      <dsp:spPr>
        <a:xfrm>
          <a:off x="117928" y="1415140"/>
          <a:ext cx="1654160" cy="94342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40D916B-B023-904C-AB12-1798E4D606DF}">
      <dsp:nvSpPr>
        <dsp:cNvPr id="0" name=""/>
        <dsp:cNvSpPr/>
      </dsp:nvSpPr>
      <dsp:spPr>
        <a:xfrm>
          <a:off x="0" y="2545260"/>
          <a:ext cx="8270802" cy="11792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900" kern="1200" dirty="0">
              <a:latin typeface="Arial" panose="020B0604020202020204" pitchFamily="34" charset="0"/>
              <a:cs typeface="Arial" panose="020B0604020202020204" pitchFamily="34" charset="0"/>
            </a:rPr>
            <a:t>Traslado </a:t>
          </a:r>
          <a:r>
            <a:rPr lang="es-ES" sz="2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contrarreferencia</a:t>
          </a:r>
          <a:r>
            <a:rPr lang="es-ES" sz="2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s-ES" sz="2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Corferias</a:t>
          </a:r>
          <a:endParaRPr lang="es-ES" sz="29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228600" lvl="1" indent="-228600" algn="ctr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300" b="1" kern="1200" dirty="0">
              <a:latin typeface="Arial" panose="020B0604020202020204" pitchFamily="34" charset="0"/>
              <a:cs typeface="Arial" panose="020B0604020202020204" pitchFamily="34" charset="0"/>
            </a:rPr>
            <a:t>22</a:t>
          </a:r>
        </a:p>
      </dsp:txBody>
      <dsp:txXfrm>
        <a:off x="1772088" y="2545260"/>
        <a:ext cx="6498713" cy="1179284"/>
      </dsp:txXfrm>
    </dsp:sp>
    <dsp:sp modelId="{DF62C3F3-AA52-1D48-B851-FC3E7DD1E2F2}">
      <dsp:nvSpPr>
        <dsp:cNvPr id="0" name=""/>
        <dsp:cNvSpPr/>
      </dsp:nvSpPr>
      <dsp:spPr>
        <a:xfrm>
          <a:off x="117928" y="2712353"/>
          <a:ext cx="1654160" cy="94342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C953EB-D602-5F45-AF81-B2C9F1383CF7}">
      <dsp:nvSpPr>
        <dsp:cNvPr id="0" name=""/>
        <dsp:cNvSpPr/>
      </dsp:nvSpPr>
      <dsp:spPr>
        <a:xfrm>
          <a:off x="0" y="59417"/>
          <a:ext cx="6984264" cy="4446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>
              <a:latin typeface="Arial" panose="020B0604020202020204" pitchFamily="34" charset="0"/>
              <a:cs typeface="Arial" panose="020B0604020202020204" pitchFamily="34" charset="0"/>
            </a:rPr>
            <a:t>Cantidad de intervenciones y </a:t>
          </a:r>
          <a:r>
            <a:rPr lang="es-CO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asesorías             </a:t>
          </a:r>
          <a:r>
            <a:rPr lang="es-CO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105</a:t>
          </a:r>
          <a:endParaRPr lang="es-CO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704" y="81121"/>
        <a:ext cx="6940856" cy="401192"/>
      </dsp:txXfrm>
    </dsp:sp>
    <dsp:sp modelId="{2D719DB0-BD28-BF46-B5A7-4A42DDC68B4F}">
      <dsp:nvSpPr>
        <dsp:cNvPr id="0" name=""/>
        <dsp:cNvSpPr/>
      </dsp:nvSpPr>
      <dsp:spPr>
        <a:xfrm>
          <a:off x="0" y="504017"/>
          <a:ext cx="6984264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750" tIns="25400" rIns="142240" bIns="254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CO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504017"/>
        <a:ext cx="6984264" cy="314640"/>
      </dsp:txXfrm>
    </dsp:sp>
    <dsp:sp modelId="{8CBA34EC-BC8B-814F-98AD-5ADA32230977}">
      <dsp:nvSpPr>
        <dsp:cNvPr id="0" name=""/>
        <dsp:cNvSpPr/>
      </dsp:nvSpPr>
      <dsp:spPr>
        <a:xfrm>
          <a:off x="0" y="818657"/>
          <a:ext cx="6984264" cy="444600"/>
        </a:xfrm>
        <a:prstGeom prst="roundRect">
          <a:avLst/>
        </a:prstGeom>
        <a:gradFill rotWithShape="0">
          <a:gsLst>
            <a:gs pos="0">
              <a:schemeClr val="accent4">
                <a:hueOff val="2598923"/>
                <a:satOff val="-11992"/>
                <a:lumOff val="44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2598923"/>
                <a:satOff val="-11992"/>
                <a:lumOff val="44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>
              <a:latin typeface="Arial" panose="020B0604020202020204" pitchFamily="34" charset="0"/>
              <a:cs typeface="Arial" panose="020B0604020202020204" pitchFamily="34" charset="0"/>
            </a:rPr>
            <a:t>Personal </a:t>
          </a:r>
          <a:r>
            <a:rPr lang="es-CO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salud                                                       </a:t>
          </a:r>
          <a:r>
            <a:rPr lang="es-CO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15</a:t>
          </a:r>
          <a:endParaRPr lang="es-CO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704" y="840361"/>
        <a:ext cx="6940856" cy="401192"/>
      </dsp:txXfrm>
    </dsp:sp>
    <dsp:sp modelId="{BC669EDD-F6EA-BD44-9711-1FD4B123DEFF}">
      <dsp:nvSpPr>
        <dsp:cNvPr id="0" name=""/>
        <dsp:cNvSpPr/>
      </dsp:nvSpPr>
      <dsp:spPr>
        <a:xfrm>
          <a:off x="0" y="1263257"/>
          <a:ext cx="6984264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750" tIns="25400" rIns="142240" bIns="254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CO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263257"/>
        <a:ext cx="6984264" cy="314640"/>
      </dsp:txXfrm>
    </dsp:sp>
    <dsp:sp modelId="{49812D71-E5A4-3A42-AA10-862D1C73F07B}">
      <dsp:nvSpPr>
        <dsp:cNvPr id="0" name=""/>
        <dsp:cNvSpPr/>
      </dsp:nvSpPr>
      <dsp:spPr>
        <a:xfrm>
          <a:off x="0" y="1577897"/>
          <a:ext cx="6984264" cy="444600"/>
        </a:xfrm>
        <a:prstGeom prst="roundRect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>
              <a:latin typeface="Arial" panose="020B0604020202020204" pitchFamily="34" charset="0"/>
              <a:cs typeface="Arial" panose="020B0604020202020204" pitchFamily="34" charset="0"/>
            </a:rPr>
            <a:t>Personal </a:t>
          </a:r>
          <a:r>
            <a:rPr lang="es-CO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comunidad                                              </a:t>
          </a:r>
          <a:r>
            <a:rPr lang="es-CO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91</a:t>
          </a:r>
          <a:endParaRPr lang="es-CO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704" y="1599601"/>
        <a:ext cx="6940856" cy="401192"/>
      </dsp:txXfrm>
    </dsp:sp>
    <dsp:sp modelId="{3962D781-9999-6148-8AC7-A8BFA6264E51}">
      <dsp:nvSpPr>
        <dsp:cNvPr id="0" name=""/>
        <dsp:cNvSpPr/>
      </dsp:nvSpPr>
      <dsp:spPr>
        <a:xfrm>
          <a:off x="0" y="2022497"/>
          <a:ext cx="6984264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750" tIns="25400" rIns="142240" bIns="254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CO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022497"/>
        <a:ext cx="6984264" cy="314640"/>
      </dsp:txXfrm>
    </dsp:sp>
    <dsp:sp modelId="{9F013199-BA5D-A143-9947-8C9C65B1DBAD}">
      <dsp:nvSpPr>
        <dsp:cNvPr id="0" name=""/>
        <dsp:cNvSpPr/>
      </dsp:nvSpPr>
      <dsp:spPr>
        <a:xfrm>
          <a:off x="0" y="2337137"/>
          <a:ext cx="6984264" cy="444600"/>
        </a:xfrm>
        <a:prstGeom prst="roundRect">
          <a:avLst/>
        </a:prstGeom>
        <a:gradFill rotWithShape="0">
          <a:gsLst>
            <a:gs pos="0">
              <a:schemeClr val="accent4">
                <a:hueOff val="7796769"/>
                <a:satOff val="-35976"/>
                <a:lumOff val="132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796769"/>
                <a:satOff val="-35976"/>
                <a:lumOff val="132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>
              <a:latin typeface="Arial" panose="020B0604020202020204" pitchFamily="34" charset="0"/>
              <a:cs typeface="Arial" panose="020B0604020202020204" pitchFamily="34" charset="0"/>
            </a:rPr>
            <a:t>Intervenciones </a:t>
          </a:r>
          <a:r>
            <a:rPr lang="es-CO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Psiquiátricas                                  </a:t>
          </a:r>
          <a:r>
            <a:rPr lang="es-CO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42</a:t>
          </a:r>
          <a:endParaRPr lang="es-CO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704" y="2358841"/>
        <a:ext cx="6940856" cy="401192"/>
      </dsp:txXfrm>
    </dsp:sp>
    <dsp:sp modelId="{A08828B3-5234-914E-8BC9-B5F768FE9536}">
      <dsp:nvSpPr>
        <dsp:cNvPr id="0" name=""/>
        <dsp:cNvSpPr/>
      </dsp:nvSpPr>
      <dsp:spPr>
        <a:xfrm>
          <a:off x="0" y="2781737"/>
          <a:ext cx="6984264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750" tIns="25400" rIns="142240" bIns="254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CO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781737"/>
        <a:ext cx="6984264" cy="314640"/>
      </dsp:txXfrm>
    </dsp:sp>
    <dsp:sp modelId="{277AB2BA-2A5F-A54B-801A-54E9AAE52276}">
      <dsp:nvSpPr>
        <dsp:cNvPr id="0" name=""/>
        <dsp:cNvSpPr/>
      </dsp:nvSpPr>
      <dsp:spPr>
        <a:xfrm>
          <a:off x="0" y="3096377"/>
          <a:ext cx="6984264" cy="444600"/>
        </a:xfrm>
        <a:prstGeom prst="roundRect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900" kern="1200" dirty="0">
              <a:latin typeface="Arial" panose="020B0604020202020204" pitchFamily="34" charset="0"/>
              <a:cs typeface="Arial" panose="020B0604020202020204" pitchFamily="34" charset="0"/>
            </a:rPr>
            <a:t>Pacientes trasladados (ambulancia</a:t>
          </a:r>
          <a:r>
            <a:rPr lang="es-CO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)                      </a:t>
          </a:r>
          <a:r>
            <a:rPr lang="es-CO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57</a:t>
          </a:r>
          <a:endParaRPr lang="es-CO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704" y="3118081"/>
        <a:ext cx="6940856" cy="401192"/>
      </dsp:txXfrm>
    </dsp:sp>
    <dsp:sp modelId="{861AF23D-0CAE-B44C-9231-D5C33A7F32AC}">
      <dsp:nvSpPr>
        <dsp:cNvPr id="0" name=""/>
        <dsp:cNvSpPr/>
      </dsp:nvSpPr>
      <dsp:spPr>
        <a:xfrm>
          <a:off x="0" y="3540977"/>
          <a:ext cx="6984264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750" tIns="25400" rIns="142240" bIns="25400" numCol="1" spcCol="1270" anchor="t" anchorCtr="0">
          <a:noAutofit/>
        </a:bodyPr>
        <a:lstStyle/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CO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540977"/>
        <a:ext cx="6984264" cy="3146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527A9E-F9E4-D44A-A76B-74B7F755B6FD}">
      <dsp:nvSpPr>
        <dsp:cNvPr id="0" name=""/>
        <dsp:cNvSpPr/>
      </dsp:nvSpPr>
      <dsp:spPr>
        <a:xfrm>
          <a:off x="2057078" y="1475939"/>
          <a:ext cx="2460207" cy="212159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35560" rIns="0" bIns="3556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>
              <a:latin typeface="Arial" panose="020B0604020202020204" pitchFamily="34" charset="0"/>
              <a:cs typeface="Arial" panose="020B0604020202020204" pitchFamily="34" charset="0"/>
            </a:rPr>
            <a:t>Modalidad Virtual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200" kern="1200" dirty="0">
              <a:latin typeface="Arial" panose="020B0604020202020204" pitchFamily="34" charset="0"/>
              <a:cs typeface="Arial" panose="020B0604020202020204" pitchFamily="34" charset="0"/>
            </a:rPr>
            <a:t>42.187</a:t>
          </a:r>
        </a:p>
      </dsp:txBody>
      <dsp:txXfrm>
        <a:off x="2438895" y="1805204"/>
        <a:ext cx="1696573" cy="1463066"/>
      </dsp:txXfrm>
    </dsp:sp>
    <dsp:sp modelId="{87763EC5-A1FA-904B-84FB-39AE3428AB6C}">
      <dsp:nvSpPr>
        <dsp:cNvPr id="0" name=""/>
        <dsp:cNvSpPr/>
      </dsp:nvSpPr>
      <dsp:spPr>
        <a:xfrm>
          <a:off x="2133906" y="2412850"/>
          <a:ext cx="287455" cy="2481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688AB4-616B-4444-A0CB-D2A0D80AABDB}">
      <dsp:nvSpPr>
        <dsp:cNvPr id="0" name=""/>
        <dsp:cNvSpPr/>
      </dsp:nvSpPr>
      <dsp:spPr>
        <a:xfrm>
          <a:off x="0" y="333039"/>
          <a:ext cx="2460207" cy="21215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48B3FA-EC47-6B4F-8432-C066D581A08A}">
      <dsp:nvSpPr>
        <dsp:cNvPr id="0" name=""/>
        <dsp:cNvSpPr/>
      </dsp:nvSpPr>
      <dsp:spPr>
        <a:xfrm>
          <a:off x="1676394" y="2161810"/>
          <a:ext cx="287455" cy="2481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100495-EFEE-7149-BF47-7596E10B7E64}">
      <dsp:nvSpPr>
        <dsp:cNvPr id="0" name=""/>
        <dsp:cNvSpPr/>
      </dsp:nvSpPr>
      <dsp:spPr>
        <a:xfrm>
          <a:off x="4115021" y="333039"/>
          <a:ext cx="2460207" cy="212159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35560" rIns="0" bIns="3556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800" kern="1200" dirty="0">
              <a:latin typeface="Arial" panose="020B0604020202020204" pitchFamily="34" charset="0"/>
              <a:cs typeface="Arial" panose="020B0604020202020204" pitchFamily="34" charset="0"/>
            </a:rPr>
            <a:t>Modalidad Presencial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O" sz="2200" kern="1200" dirty="0">
              <a:latin typeface="Arial" panose="020B0604020202020204" pitchFamily="34" charset="0"/>
              <a:cs typeface="Arial" panose="020B0604020202020204" pitchFamily="34" charset="0"/>
            </a:rPr>
            <a:t>521.908</a:t>
          </a:r>
        </a:p>
      </dsp:txBody>
      <dsp:txXfrm>
        <a:off x="4496838" y="662304"/>
        <a:ext cx="1696573" cy="1463066"/>
      </dsp:txXfrm>
    </dsp:sp>
    <dsp:sp modelId="{5788783F-B3EA-BE49-8F35-9BFC76DE45D9}">
      <dsp:nvSpPr>
        <dsp:cNvPr id="0" name=""/>
        <dsp:cNvSpPr/>
      </dsp:nvSpPr>
      <dsp:spPr>
        <a:xfrm>
          <a:off x="5791415" y="2161810"/>
          <a:ext cx="287455" cy="2481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02DDBB-09EA-614E-8019-5C646930D82B}">
      <dsp:nvSpPr>
        <dsp:cNvPr id="0" name=""/>
        <dsp:cNvSpPr/>
      </dsp:nvSpPr>
      <dsp:spPr>
        <a:xfrm>
          <a:off x="6172100" y="1475939"/>
          <a:ext cx="2460207" cy="2121596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8000" r="-28000"/>
          </a:stretch>
        </a:blip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1DA9BA-BD17-B74E-972F-5F7CE0C79406}">
      <dsp:nvSpPr>
        <dsp:cNvPr id="0" name=""/>
        <dsp:cNvSpPr/>
      </dsp:nvSpPr>
      <dsp:spPr>
        <a:xfrm>
          <a:off x="6248927" y="2412850"/>
          <a:ext cx="287455" cy="248101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562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236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543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718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5779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2213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7529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2265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4829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8067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93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90860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6343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0316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88938D7F-A40C-4E5D-8CAA-C5B6B3D174E3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3F298C1A-123C-4E2F-B73C-EA7DC0023E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08735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8668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14373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76968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76691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76462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7798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00453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95606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88360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569175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6435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85AAB32-4DF2-4BB0-B835-6A7F550E0BE4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75414C64-57E6-4A63-AAE0-EAC0FE4A78B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996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48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1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51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1249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203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5BFBB947-EBA6-45CF-B740-F781BA810C8E}" type="datetimeFigureOut">
              <a:rPr lang="es-CO" smtClean="0"/>
              <a:t>14/07/2020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/>
          <a:p>
            <a:fld id="{46376108-57EF-4CFC-B991-23A8031593B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810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914196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" y="0"/>
            <a:ext cx="914196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90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49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tif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22592" y="0"/>
            <a:ext cx="7313333" cy="1658679"/>
          </a:xfrm>
        </p:spPr>
        <p:txBody>
          <a:bodyPr/>
          <a:lstStyle/>
          <a:p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Acciones </a:t>
            </a:r>
            <a:r>
              <a:rPr lang="es-CO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Operativas </a:t>
            </a:r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CO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Emergencia COVID </a:t>
            </a:r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-19</a:t>
            </a:r>
            <a:b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Secretaria Distrital de Salud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37684" y="4127340"/>
            <a:ext cx="6858000" cy="954272"/>
          </a:xfrm>
        </p:spPr>
        <p:txBody>
          <a:bodyPr/>
          <a:lstStyle/>
          <a:p>
            <a:r>
              <a:rPr lang="es-ES" sz="2000" b="1" dirty="0">
                <a:latin typeface="Arial Narrow" panose="020B0606020202030204" pitchFamily="34" charset="0"/>
              </a:rPr>
              <a:t>Dr. Luis Enrique Beleño Gutiérrez </a:t>
            </a:r>
          </a:p>
          <a:p>
            <a:r>
              <a:rPr lang="es-ES" sz="2000" b="1" dirty="0">
                <a:latin typeface="Arial Narrow" panose="020B0606020202030204" pitchFamily="34" charset="0"/>
              </a:rPr>
              <a:t>Subdirector de Gestión de Riesgo en Emergencias y Desastres</a:t>
            </a:r>
            <a:endParaRPr lang="es-CO" sz="2000" b="1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Secretaría de Salud vigila construcción del hospital de Usme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115" y="1800593"/>
            <a:ext cx="3285461" cy="21848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90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BFFBA6CE-71C7-0D4F-A92E-2D9BD6608B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6"/>
          <a:stretch/>
        </p:blipFill>
        <p:spPr>
          <a:xfrm>
            <a:off x="1071998" y="482599"/>
            <a:ext cx="7000002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29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73E8EB-9758-E943-8EC4-DB2D7B005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501539"/>
          </a:xfrm>
        </p:spPr>
        <p:txBody>
          <a:bodyPr/>
          <a:lstStyle/>
          <a:p>
            <a:pPr algn="ctr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Atención Domiciliaria de los </a:t>
            </a:r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Casos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COVID -19 - AMED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68454145-94FE-8C4F-8EA3-2B55E10902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228299"/>
              </p:ext>
            </p:extLst>
          </p:nvPr>
        </p:nvGraphicFramePr>
        <p:xfrm>
          <a:off x="628650" y="763906"/>
          <a:ext cx="7744073" cy="1807845"/>
        </p:xfrm>
        <a:graphic>
          <a:graphicData uri="http://schemas.openxmlformats.org/drawingml/2006/table">
            <a:tbl>
              <a:tblPr firstRow="1" firstCol="1">
                <a:tableStyleId>{69012ECD-51FC-41F1-AA8D-1B2483CD663E}</a:tableStyleId>
              </a:tblPr>
              <a:tblGrid>
                <a:gridCol w="2158627">
                  <a:extLst>
                    <a:ext uri="{9D8B030D-6E8A-4147-A177-3AD203B41FA5}">
                      <a16:colId xmlns:a16="http://schemas.microsoft.com/office/drawing/2014/main" val="240659124"/>
                    </a:ext>
                  </a:extLst>
                </a:gridCol>
                <a:gridCol w="849960">
                  <a:extLst>
                    <a:ext uri="{9D8B030D-6E8A-4147-A177-3AD203B41FA5}">
                      <a16:colId xmlns:a16="http://schemas.microsoft.com/office/drawing/2014/main" val="3679599695"/>
                    </a:ext>
                  </a:extLst>
                </a:gridCol>
                <a:gridCol w="849960">
                  <a:extLst>
                    <a:ext uri="{9D8B030D-6E8A-4147-A177-3AD203B41FA5}">
                      <a16:colId xmlns:a16="http://schemas.microsoft.com/office/drawing/2014/main" val="3656757213"/>
                    </a:ext>
                  </a:extLst>
                </a:gridCol>
                <a:gridCol w="1011856">
                  <a:extLst>
                    <a:ext uri="{9D8B030D-6E8A-4147-A177-3AD203B41FA5}">
                      <a16:colId xmlns:a16="http://schemas.microsoft.com/office/drawing/2014/main" val="476511220"/>
                    </a:ext>
                  </a:extLst>
                </a:gridCol>
                <a:gridCol w="890432">
                  <a:extLst>
                    <a:ext uri="{9D8B030D-6E8A-4147-A177-3AD203B41FA5}">
                      <a16:colId xmlns:a16="http://schemas.microsoft.com/office/drawing/2014/main" val="147833965"/>
                    </a:ext>
                  </a:extLst>
                </a:gridCol>
                <a:gridCol w="1052331">
                  <a:extLst>
                    <a:ext uri="{9D8B030D-6E8A-4147-A177-3AD203B41FA5}">
                      <a16:colId xmlns:a16="http://schemas.microsoft.com/office/drawing/2014/main" val="2249793587"/>
                    </a:ext>
                  </a:extLst>
                </a:gridCol>
                <a:gridCol w="930907">
                  <a:extLst>
                    <a:ext uri="{9D8B030D-6E8A-4147-A177-3AD203B41FA5}">
                      <a16:colId xmlns:a16="http://schemas.microsoft.com/office/drawing/2014/main" val="504984456"/>
                    </a:ext>
                  </a:extLst>
                </a:gridCol>
              </a:tblGrid>
              <a:tr h="159681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 </a:t>
                      </a:r>
                      <a:endParaRPr lang="es-CO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519989"/>
                  </a:ext>
                </a:extLst>
              </a:tr>
              <a:tr h="28330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Tipo de evento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Marzo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Abril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Mayo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Junio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Corte a Julio 10-2020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Total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6623348"/>
                  </a:ext>
                </a:extLst>
              </a:tr>
              <a:tr h="15968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Casos efectivos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816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9614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18466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23470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9047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61413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81299"/>
                  </a:ext>
                </a:extLst>
              </a:tr>
              <a:tr h="15968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Casos fallidos 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4270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10524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10273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3093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28160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94008"/>
                  </a:ext>
                </a:extLst>
              </a:tr>
              <a:tr h="15968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Consultas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1207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15270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28925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39280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21249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105931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81965"/>
                  </a:ext>
                </a:extLst>
              </a:tr>
              <a:tr h="159681">
                <a:tc>
                  <a:txBody>
                    <a:bodyPr/>
                    <a:lstStyle/>
                    <a:p>
                      <a:pPr algn="l" fontAlgn="b"/>
                      <a:r>
                        <a:rPr lang="es-CO" sz="1000" u="none" strike="noStrike">
                          <a:effectLst/>
                        </a:rPr>
                        <a:t>Muestras tomadas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1105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11707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>
                          <a:effectLst/>
                        </a:rPr>
                        <a:t>23731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38199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13475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88217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60274"/>
                  </a:ext>
                </a:extLst>
              </a:tr>
              <a:tr h="159681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u="none" strike="noStrike">
                          <a:effectLst/>
                        </a:rPr>
                        <a:t>Total de vehiculos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 dirty="0">
                          <a:effectLst/>
                        </a:rPr>
                        <a:t>24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u="none" strike="noStrike">
                          <a:effectLst/>
                        </a:rPr>
                        <a:t>84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u="none" strike="noStrike">
                          <a:effectLst/>
                        </a:rPr>
                        <a:t>94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129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97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1232514"/>
                  </a:ext>
                </a:extLst>
              </a:tr>
              <a:tr h="159681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Equipos de teleconsulta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 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 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 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 dirty="0">
                          <a:effectLst/>
                        </a:rPr>
                        <a:t> 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 dirty="0">
                          <a:effectLst/>
                        </a:rPr>
                        <a:t>50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 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3758239"/>
                  </a:ext>
                </a:extLst>
              </a:tr>
              <a:tr h="228362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CO" sz="800" u="none" strike="noStrike">
                          <a:effectLst/>
                        </a:rPr>
                        <a:t>Fuente:Base de datos SIDCRUE e información Subredes. </a:t>
                      </a:r>
                      <a:br>
                        <a:rPr lang="es-CO" sz="800" u="none" strike="noStrike">
                          <a:effectLst/>
                        </a:rPr>
                      </a:br>
                      <a:r>
                        <a:rPr lang="es-CO" sz="800" u="none" strike="noStrike">
                          <a:effectLst/>
                        </a:rPr>
                        <a:t>Corte: 06-03-2020 al 10-07-2020</a:t>
                      </a:r>
                      <a:endParaRPr lang="es-CO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 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629243"/>
                  </a:ext>
                </a:extLst>
              </a:tr>
            </a:tbl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8881686"/>
              </p:ext>
            </p:extLst>
          </p:nvPr>
        </p:nvGraphicFramePr>
        <p:xfrm>
          <a:off x="353533" y="2688707"/>
          <a:ext cx="7955580" cy="1938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312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20EA7C-F20B-304B-96E4-0DCC0D9DA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663616"/>
          </a:xfrm>
        </p:spPr>
        <p:txBody>
          <a:bodyPr/>
          <a:lstStyle/>
          <a:p>
            <a:pPr algn="ctr"/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Reporte diario de llamadas ingresadas al crue a través 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la línea de emergencia </a:t>
            </a:r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123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E3F739A0-D457-3945-92A9-F5534F6901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1699747"/>
              </p:ext>
            </p:extLst>
          </p:nvPr>
        </p:nvGraphicFramePr>
        <p:xfrm>
          <a:off x="982235" y="1035041"/>
          <a:ext cx="7179529" cy="1741035"/>
        </p:xfrm>
        <a:graphic>
          <a:graphicData uri="http://schemas.openxmlformats.org/drawingml/2006/table">
            <a:tbl>
              <a:tblPr firstRow="1" firstCol="1">
                <a:tableStyleId>{B301B821-A1FF-4177-AEE7-76D212191A09}</a:tableStyleId>
              </a:tblPr>
              <a:tblGrid>
                <a:gridCol w="2769931">
                  <a:extLst>
                    <a:ext uri="{9D8B030D-6E8A-4147-A177-3AD203B41FA5}">
                      <a16:colId xmlns:a16="http://schemas.microsoft.com/office/drawing/2014/main" val="3833844907"/>
                    </a:ext>
                  </a:extLst>
                </a:gridCol>
                <a:gridCol w="692482">
                  <a:extLst>
                    <a:ext uri="{9D8B030D-6E8A-4147-A177-3AD203B41FA5}">
                      <a16:colId xmlns:a16="http://schemas.microsoft.com/office/drawing/2014/main" val="3437267579"/>
                    </a:ext>
                  </a:extLst>
                </a:gridCol>
                <a:gridCol w="692482">
                  <a:extLst>
                    <a:ext uri="{9D8B030D-6E8A-4147-A177-3AD203B41FA5}">
                      <a16:colId xmlns:a16="http://schemas.microsoft.com/office/drawing/2014/main" val="4219228363"/>
                    </a:ext>
                  </a:extLst>
                </a:gridCol>
                <a:gridCol w="692482">
                  <a:extLst>
                    <a:ext uri="{9D8B030D-6E8A-4147-A177-3AD203B41FA5}">
                      <a16:colId xmlns:a16="http://schemas.microsoft.com/office/drawing/2014/main" val="3535372870"/>
                    </a:ext>
                  </a:extLst>
                </a:gridCol>
                <a:gridCol w="692482">
                  <a:extLst>
                    <a:ext uri="{9D8B030D-6E8A-4147-A177-3AD203B41FA5}">
                      <a16:colId xmlns:a16="http://schemas.microsoft.com/office/drawing/2014/main" val="1194903278"/>
                    </a:ext>
                  </a:extLst>
                </a:gridCol>
                <a:gridCol w="692482">
                  <a:extLst>
                    <a:ext uri="{9D8B030D-6E8A-4147-A177-3AD203B41FA5}">
                      <a16:colId xmlns:a16="http://schemas.microsoft.com/office/drawing/2014/main" val="2342694443"/>
                    </a:ext>
                  </a:extLst>
                </a:gridCol>
                <a:gridCol w="947188">
                  <a:extLst>
                    <a:ext uri="{9D8B030D-6E8A-4147-A177-3AD203B41FA5}">
                      <a16:colId xmlns:a16="http://schemas.microsoft.com/office/drawing/2014/main" val="1461953971"/>
                    </a:ext>
                  </a:extLst>
                </a:gridCol>
              </a:tblGrid>
              <a:tr h="13057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REPORTE DIARIO DE LLAMADAS INGRESADAS AL CRUE A TRAVÉS DEL 123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458217"/>
                  </a:ext>
                </a:extLst>
              </a:tr>
              <a:tr h="130576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TOTAL GENERAL COVID-19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9726364"/>
                  </a:ext>
                </a:extLst>
              </a:tr>
              <a:tr h="254119"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u="none" strike="noStrike">
                          <a:effectLst/>
                        </a:rPr>
                        <a:t>TIPO DE EVENTO / MES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MARZO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ABRIL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MAYO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JUNIO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JULIO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TOTAL GENERAL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extLst>
                  <a:ext uri="{0D108BD9-81ED-4DB2-BD59-A6C34878D82A}">
                    <a16:rowId xmlns:a16="http://schemas.microsoft.com/office/drawing/2014/main" val="2497394074"/>
                  </a:ext>
                </a:extLst>
              </a:tr>
              <a:tr h="25411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Total llamadas que ingresan al CRUE a través del 123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u="none" strike="noStrike">
                          <a:effectLst/>
                        </a:rPr>
                        <a:t>117618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u="none" strike="noStrike">
                          <a:effectLst/>
                        </a:rPr>
                        <a:t>97325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u="none" strike="noStrike">
                          <a:effectLst/>
                        </a:rPr>
                        <a:t>79871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u="none" strike="noStrike">
                          <a:effectLst/>
                        </a:rPr>
                        <a:t>79825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41461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416100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extLst>
                  <a:ext uri="{0D108BD9-81ED-4DB2-BD59-A6C34878D82A}">
                    <a16:rowId xmlns:a16="http://schemas.microsoft.com/office/drawing/2014/main" val="1646863698"/>
                  </a:ext>
                </a:extLst>
              </a:tr>
              <a:tr h="13057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604 (Evento respiratorio)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18896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17382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10727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8811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5260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61076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extLst>
                  <a:ext uri="{0D108BD9-81ED-4DB2-BD59-A6C34878D82A}">
                    <a16:rowId xmlns:a16="http://schemas.microsoft.com/office/drawing/2014/main" val="1044453944"/>
                  </a:ext>
                </a:extLst>
              </a:tr>
              <a:tr h="13057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924 (Enfermo)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65506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41118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31360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34673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22129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194786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extLst>
                  <a:ext uri="{0D108BD9-81ED-4DB2-BD59-A6C34878D82A}">
                    <a16:rowId xmlns:a16="http://schemas.microsoft.com/office/drawing/2014/main" val="218073873"/>
                  </a:ext>
                </a:extLst>
              </a:tr>
              <a:tr h="13057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Total general 604-924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84402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58500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42087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43484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27389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255862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extLst>
                  <a:ext uri="{0D108BD9-81ED-4DB2-BD59-A6C34878D82A}">
                    <a16:rowId xmlns:a16="http://schemas.microsoft.com/office/drawing/2014/main" val="4138018899"/>
                  </a:ext>
                </a:extLst>
              </a:tr>
              <a:tr h="13057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Total asesorias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84402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58500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42087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43484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27162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255635</a:t>
                      </a:r>
                      <a:endParaRPr lang="es-CO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extLst>
                  <a:ext uri="{0D108BD9-81ED-4DB2-BD59-A6C34878D82A}">
                    <a16:rowId xmlns:a16="http://schemas.microsoft.com/office/drawing/2014/main" val="464315177"/>
                  </a:ext>
                </a:extLst>
              </a:tr>
              <a:tr h="20698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Cantidad de Vehículos de Emergencia despachados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105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94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114</a:t>
                      </a:r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122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>
                          <a:effectLst/>
                        </a:rPr>
                        <a:t>66</a:t>
                      </a:r>
                      <a:endParaRPr lang="es-CO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u="none" strike="noStrike" dirty="0">
                          <a:effectLst/>
                        </a:rPr>
                        <a:t>501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676" marR="8676" marT="8676" marB="0" anchor="ctr"/>
                </a:tc>
                <a:extLst>
                  <a:ext uri="{0D108BD9-81ED-4DB2-BD59-A6C34878D82A}">
                    <a16:rowId xmlns:a16="http://schemas.microsoft.com/office/drawing/2014/main" val="2477387499"/>
                  </a:ext>
                </a:extLst>
              </a:tr>
            </a:tbl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DDD54DC-5C15-45C6-B035-E4865FACA0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4664046"/>
              </p:ext>
            </p:extLst>
          </p:nvPr>
        </p:nvGraphicFramePr>
        <p:xfrm>
          <a:off x="982235" y="3038711"/>
          <a:ext cx="7179528" cy="1498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933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E925F7-EF12-8F40-BEFC-0C3D20974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16478"/>
          </a:xfrm>
        </p:spPr>
        <p:txBody>
          <a:bodyPr/>
          <a:lstStyle/>
          <a:p>
            <a:pPr algn="ctr"/>
            <a:r>
              <a:rPr lang="es-CO" sz="2400" b="1" dirty="0">
                <a:latin typeface="Arial" panose="020B0604020202020204" pitchFamily="34" charset="0"/>
                <a:cs typeface="Arial" panose="020B0604020202020204" pitchFamily="34" charset="0"/>
              </a:rPr>
              <a:t>Regulación </a:t>
            </a:r>
            <a:r>
              <a:rPr lang="es-CO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CRUE (corte del 11/07/2020)</a:t>
            </a:r>
            <a:endParaRPr lang="es-CO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1F11AF23-7209-034C-A522-63DE806E79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4407005"/>
              </p:ext>
            </p:extLst>
          </p:nvPr>
        </p:nvGraphicFramePr>
        <p:xfrm>
          <a:off x="436599" y="678674"/>
          <a:ext cx="8270802" cy="3773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38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F1FCF7-C569-0843-BD40-256922E7C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416478"/>
          </a:xfrm>
        </p:spPr>
        <p:txBody>
          <a:bodyPr/>
          <a:lstStyle/>
          <a:p>
            <a:pPr algn="ctr"/>
            <a:r>
              <a:rPr lang="es-CO" sz="2000" b="1" dirty="0">
                <a:latin typeface="Arial" panose="020B0604020202020204" pitchFamily="34" charset="0"/>
                <a:cs typeface="Arial" panose="020B0604020202020204" pitchFamily="34" charset="0"/>
              </a:rPr>
              <a:t>Regulación CRUE – Equipos de Salud </a:t>
            </a:r>
            <a:r>
              <a:rPr lang="es-CO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Mental Corte del 11/07/2020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CF0BF855-41CB-4B49-BE46-8128C16A0F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2284343"/>
              </p:ext>
            </p:extLst>
          </p:nvPr>
        </p:nvGraphicFramePr>
        <p:xfrm>
          <a:off x="1372927" y="786809"/>
          <a:ext cx="6984264" cy="3915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515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009F98-408E-6848-BB01-C8EF39205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554702"/>
          </a:xfrm>
        </p:spPr>
        <p:txBody>
          <a:bodyPr/>
          <a:lstStyle/>
          <a:p>
            <a:pPr algn="ctr"/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Capacitaciones – COVID -19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B53FEFD9-5992-D54F-B0AF-CFCB265570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9876946"/>
              </p:ext>
            </p:extLst>
          </p:nvPr>
        </p:nvGraphicFramePr>
        <p:xfrm>
          <a:off x="160818" y="832988"/>
          <a:ext cx="8632308" cy="3930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1ED4E8AD-87CE-9643-AC5D-6F0BC2074D6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7031" b="3170"/>
          <a:stretch/>
        </p:blipFill>
        <p:spPr>
          <a:xfrm>
            <a:off x="628650" y="1459799"/>
            <a:ext cx="1318437" cy="152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3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009F98-408E-6848-BB01-C8EF39205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554702"/>
          </a:xfrm>
        </p:spPr>
        <p:txBody>
          <a:bodyPr/>
          <a:lstStyle/>
          <a:p>
            <a:pPr algn="ctr"/>
            <a:r>
              <a:rPr lang="es-CO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2400" dirty="0">
                <a:latin typeface="Arial" panose="020B0604020202020204" pitchFamily="34" charset="0"/>
                <a:cs typeface="Arial" panose="020B0604020202020204" pitchFamily="34" charset="0"/>
              </a:rPr>
              <a:t>COVID -19</a:t>
            </a:r>
          </a:p>
        </p:txBody>
      </p:sp>
      <p:pic>
        <p:nvPicPr>
          <p:cNvPr id="1026" name="Picture 2" descr="signo interrogación - Buscar con Google | Imagenes para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584" y="899091"/>
            <a:ext cx="2724150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71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4307194"/>
          </a:xfrm>
        </p:spPr>
        <p:txBody>
          <a:bodyPr/>
          <a:lstStyle/>
          <a:p>
            <a:pPr algn="ctr"/>
            <a: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CO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FIN</a:t>
            </a:r>
            <a:endParaRPr lang="es-CO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1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EC18641102D64AB89F6A0C7D28F125" ma:contentTypeVersion="0" ma:contentTypeDescription="Crear nuevo documento." ma:contentTypeScope="" ma:versionID="0f4e28dfd30afe885ecb34771de7bf4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f6edc329ff236629c56e3b879b320d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2AD49C-74C7-48E5-A1C8-DDE24EBC38FA}">
  <ds:schemaRefs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D6D8A74-9A36-4D83-A185-7A8A1A0EE7C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1815C8-255C-4680-9EAD-D3E4CE9080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303</Words>
  <Application>Microsoft Office PowerPoint</Application>
  <PresentationFormat>Presentación en pantalla (16:9)</PresentationFormat>
  <Paragraphs>129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Arial Narrow</vt:lpstr>
      <vt:lpstr>Calibri</vt:lpstr>
      <vt:lpstr>Calibri Light</vt:lpstr>
      <vt:lpstr>Diseño personalizado</vt:lpstr>
      <vt:lpstr>1_Diseño personalizado</vt:lpstr>
      <vt:lpstr>2_Diseño personalizado</vt:lpstr>
      <vt:lpstr>Acciones Operativas – Emergencia COVID -19 Secretaria Distrital de Salud</vt:lpstr>
      <vt:lpstr>Presentación de PowerPoint</vt:lpstr>
      <vt:lpstr>Atención Domiciliaria de los Casos COVID -19 - AMED</vt:lpstr>
      <vt:lpstr>Reporte diario de llamadas ingresadas al crue a través de la línea de emergencia 123</vt:lpstr>
      <vt:lpstr>Regulación CRUE (corte del 11/07/2020)</vt:lpstr>
      <vt:lpstr>Regulación CRUE – Equipos de Salud Mental Corte del 11/07/2020</vt:lpstr>
      <vt:lpstr>Capacitaciones – COVID -19</vt:lpstr>
      <vt:lpstr> COVID -19</vt:lpstr>
      <vt:lpstr>  FIN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Acciones operativas – emergencias COVID -19 Secretaria Distrital de Salud</dc:title>
  <dc:creator>Laidy Quiñones</dc:creator>
  <cp:lastModifiedBy>Alvarado Patiño, Sandra</cp:lastModifiedBy>
  <cp:revision>12</cp:revision>
  <dcterms:created xsi:type="dcterms:W3CDTF">2020-07-12T14:46:58Z</dcterms:created>
  <dcterms:modified xsi:type="dcterms:W3CDTF">2020-07-14T16:17:41Z</dcterms:modified>
</cp:coreProperties>
</file>