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19"/>
  </p:notesMasterIdLst>
  <p:sldIdLst>
    <p:sldId id="317" r:id="rId4"/>
    <p:sldId id="318" r:id="rId5"/>
    <p:sldId id="324" r:id="rId6"/>
    <p:sldId id="316" r:id="rId7"/>
    <p:sldId id="321" r:id="rId8"/>
    <p:sldId id="325" r:id="rId9"/>
    <p:sldId id="323" r:id="rId10"/>
    <p:sldId id="322" r:id="rId11"/>
    <p:sldId id="326" r:id="rId12"/>
    <p:sldId id="327" r:id="rId13"/>
    <p:sldId id="328" r:id="rId14"/>
    <p:sldId id="329" r:id="rId15"/>
    <p:sldId id="319" r:id="rId16"/>
    <p:sldId id="320" r:id="rId17"/>
    <p:sldId id="259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s caballero" initials="a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7BB7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ADBF29-5F17-424E-AFED-267D748139B1}" v="16" dt="2020-10-01T01:11:27.6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Estilo oscuro 1 - Énfasis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0" autoAdjust="0"/>
    <p:restoredTop sz="93225" autoAdjust="0"/>
  </p:normalViewPr>
  <p:slideViewPr>
    <p:cSldViewPr snapToGrid="0" snapToObjects="1">
      <p:cViewPr varScale="1">
        <p:scale>
          <a:sx n="66" d="100"/>
          <a:sy n="66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meA. Quintero O." userId="e41ea7c7758a11fa" providerId="LiveId" clId="{6AADBF29-5F17-424E-AFED-267D748139B1}"/>
    <pc:docChg chg="undo custSel mod modSld">
      <pc:chgData name="JaimeA. Quintero O." userId="e41ea7c7758a11fa" providerId="LiveId" clId="{6AADBF29-5F17-424E-AFED-267D748139B1}" dt="2020-10-01T01:11:29.613" v="1246" actId="113"/>
      <pc:docMkLst>
        <pc:docMk/>
      </pc:docMkLst>
      <pc:sldChg chg="addSp delSp modSp mod setBg">
        <pc:chgData name="JaimeA. Quintero O." userId="e41ea7c7758a11fa" providerId="LiveId" clId="{6AADBF29-5F17-424E-AFED-267D748139B1}" dt="2020-10-01T01:11:29.613" v="1246" actId="113"/>
        <pc:sldMkLst>
          <pc:docMk/>
          <pc:sldMk cId="3593652249" sldId="319"/>
        </pc:sldMkLst>
        <pc:spChg chg="del">
          <ac:chgData name="JaimeA. Quintero O." userId="e41ea7c7758a11fa" providerId="LiveId" clId="{6AADBF29-5F17-424E-AFED-267D748139B1}" dt="2020-09-30T23:39:42.047" v="1" actId="478"/>
          <ac:spMkLst>
            <pc:docMk/>
            <pc:sldMk cId="3593652249" sldId="319"/>
            <ac:spMk id="2" creationId="{E8AE323D-0088-453D-A0AD-33FC069D282E}"/>
          </ac:spMkLst>
        </pc:spChg>
        <pc:spChg chg="del">
          <ac:chgData name="JaimeA. Quintero O." userId="e41ea7c7758a11fa" providerId="LiveId" clId="{6AADBF29-5F17-424E-AFED-267D748139B1}" dt="2020-09-30T23:39:46.243" v="2" actId="478"/>
          <ac:spMkLst>
            <pc:docMk/>
            <pc:sldMk cId="3593652249" sldId="319"/>
            <ac:spMk id="3" creationId="{32A9B71B-A999-4EC9-A198-572AADA74C9C}"/>
          </ac:spMkLst>
        </pc:spChg>
        <pc:spChg chg="add mod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7" creationId="{98E1589B-CF0A-4F64-BBED-4844658262E9}"/>
          </ac:spMkLst>
        </pc:spChg>
        <pc:spChg chg="add mod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9" creationId="{0C4C2990-54A4-469E-A8DE-04F85E37C44B}"/>
          </ac:spMkLst>
        </pc:spChg>
        <pc:spChg chg="add del mod">
          <ac:chgData name="JaimeA. Quintero O." userId="e41ea7c7758a11fa" providerId="LiveId" clId="{6AADBF29-5F17-424E-AFED-267D748139B1}" dt="2020-10-01T00:39:47.707" v="462" actId="478"/>
          <ac:spMkLst>
            <pc:docMk/>
            <pc:sldMk cId="3593652249" sldId="319"/>
            <ac:spMk id="11" creationId="{7F950A03-E9D3-49F8-A2DB-81D16C359407}"/>
          </ac:spMkLst>
        </pc:spChg>
        <pc:spChg chg="add mod">
          <ac:chgData name="JaimeA. Quintero O." userId="e41ea7c7758a11fa" providerId="LiveId" clId="{6AADBF29-5F17-424E-AFED-267D748139B1}" dt="2020-10-01T01:05:41.214" v="1226" actId="113"/>
          <ac:spMkLst>
            <pc:docMk/>
            <pc:sldMk cId="3593652249" sldId="319"/>
            <ac:spMk id="15" creationId="{CEEB5CDA-CAFB-4594-AF5D-BCE988472CF5}"/>
          </ac:spMkLst>
        </pc:spChg>
        <pc:spChg chg="add mod">
          <ac:chgData name="JaimeA. Quintero O." userId="e41ea7c7758a11fa" providerId="LiveId" clId="{6AADBF29-5F17-424E-AFED-267D748139B1}" dt="2020-10-01T01:05:34.779" v="1224" actId="113"/>
          <ac:spMkLst>
            <pc:docMk/>
            <pc:sldMk cId="3593652249" sldId="319"/>
            <ac:spMk id="16" creationId="{57E15BDF-6B44-4B44-8F89-14A6DE5EB087}"/>
          </ac:spMkLst>
        </pc:spChg>
        <pc:spChg chg="add mod">
          <ac:chgData name="JaimeA. Quintero O." userId="e41ea7c7758a11fa" providerId="LiveId" clId="{6AADBF29-5F17-424E-AFED-267D748139B1}" dt="2020-10-01T00:40:41.333" v="493" actId="1076"/>
          <ac:spMkLst>
            <pc:docMk/>
            <pc:sldMk cId="3593652249" sldId="319"/>
            <ac:spMk id="17" creationId="{B4D84E96-6B83-44CE-A6AF-706509B321F0}"/>
          </ac:spMkLst>
        </pc:spChg>
        <pc:spChg chg="add mod">
          <ac:chgData name="JaimeA. Quintero O." userId="e41ea7c7758a11fa" providerId="LiveId" clId="{6AADBF29-5F17-424E-AFED-267D748139B1}" dt="2020-10-01T01:05:29.123" v="1223" actId="1035"/>
          <ac:spMkLst>
            <pc:docMk/>
            <pc:sldMk cId="3593652249" sldId="319"/>
            <ac:spMk id="18" creationId="{CACB4260-C518-4031-8103-ED99E8BCA87D}"/>
          </ac:spMkLst>
        </pc:spChg>
        <pc:spChg chg="add del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19" creationId="{2550BE34-C2B8-49B8-8519-67A8CAD51AE9}"/>
          </ac:spMkLst>
        </pc:spChg>
        <pc:spChg chg="add del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21" creationId="{A7457DD9-5A45-400A-AB4B-4B4EDECA25F1}"/>
          </ac:spMkLst>
        </pc:spChg>
        <pc:spChg chg="add del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23" creationId="{441CF7D6-A660-431A-B0BB-140A0D5556B6}"/>
          </ac:spMkLst>
        </pc:spChg>
        <pc:spChg chg="add del">
          <ac:chgData name="JaimeA. Quintero O." userId="e41ea7c7758a11fa" providerId="LiveId" clId="{6AADBF29-5F17-424E-AFED-267D748139B1}" dt="2020-10-01T00:15:43.246" v="33" actId="26606"/>
          <ac:spMkLst>
            <pc:docMk/>
            <pc:sldMk cId="3593652249" sldId="319"/>
            <ac:spMk id="25" creationId="{0570A85B-3810-4F95-97B0-CBF4CCDB381C}"/>
          </ac:spMkLst>
        </pc:spChg>
        <pc:spChg chg="add mod">
          <ac:chgData name="JaimeA. Quintero O." userId="e41ea7c7758a11fa" providerId="LiveId" clId="{6AADBF29-5F17-424E-AFED-267D748139B1}" dt="2020-10-01T00:41:18.976" v="584" actId="1038"/>
          <ac:spMkLst>
            <pc:docMk/>
            <pc:sldMk cId="3593652249" sldId="319"/>
            <ac:spMk id="28" creationId="{EC3F5164-D03A-401E-88C3-299C7BEE3296}"/>
          </ac:spMkLst>
        </pc:spChg>
        <pc:spChg chg="add mod">
          <ac:chgData name="JaimeA. Quintero O." userId="e41ea7c7758a11fa" providerId="LiveId" clId="{6AADBF29-5F17-424E-AFED-267D748139B1}" dt="2020-10-01T00:58:42.011" v="1076" actId="20577"/>
          <ac:spMkLst>
            <pc:docMk/>
            <pc:sldMk cId="3593652249" sldId="319"/>
            <ac:spMk id="30" creationId="{DDF2E031-067F-4A79-B7CA-A558290986CB}"/>
          </ac:spMkLst>
        </pc:spChg>
        <pc:spChg chg="add mod">
          <ac:chgData name="JaimeA. Quintero O." userId="e41ea7c7758a11fa" providerId="LiveId" clId="{6AADBF29-5F17-424E-AFED-267D748139B1}" dt="2020-10-01T01:11:29.613" v="1246" actId="113"/>
          <ac:spMkLst>
            <pc:docMk/>
            <pc:sldMk cId="3593652249" sldId="319"/>
            <ac:spMk id="32" creationId="{92E7E6C4-622C-48BA-B909-01814707F8C2}"/>
          </ac:spMkLst>
        </pc:spChg>
        <pc:graphicFrameChg chg="add del mod">
          <ac:chgData name="JaimeA. Quintero O." userId="e41ea7c7758a11fa" providerId="LiveId" clId="{6AADBF29-5F17-424E-AFED-267D748139B1}" dt="2020-10-01T00:14:55.844" v="28"/>
          <ac:graphicFrameMkLst>
            <pc:docMk/>
            <pc:sldMk cId="3593652249" sldId="319"/>
            <ac:graphicFrameMk id="12" creationId="{D7DF3990-B8AB-45C4-89E2-931BB3925ED1}"/>
          </ac:graphicFrameMkLst>
        </pc:graphicFrameChg>
        <pc:graphicFrameChg chg="add mod modGraphic">
          <ac:chgData name="JaimeA. Quintero O." userId="e41ea7c7758a11fa" providerId="LiveId" clId="{6AADBF29-5F17-424E-AFED-267D748139B1}" dt="2020-10-01T01:02:31.443" v="1170" actId="1035"/>
          <ac:graphicFrameMkLst>
            <pc:docMk/>
            <pc:sldMk cId="3593652249" sldId="319"/>
            <ac:graphicFrameMk id="14" creationId="{618D3A0D-FF5F-4F18-A3D1-A5A8EE54CE8C}"/>
          </ac:graphicFrameMkLst>
        </pc:graphicFrameChg>
        <pc:graphicFrameChg chg="add mod modGraphic">
          <ac:chgData name="JaimeA. Quintero O." userId="e41ea7c7758a11fa" providerId="LiveId" clId="{6AADBF29-5F17-424E-AFED-267D748139B1}" dt="2020-10-01T01:09:36.778" v="1244" actId="207"/>
          <ac:graphicFrameMkLst>
            <pc:docMk/>
            <pc:sldMk cId="3593652249" sldId="319"/>
            <ac:graphicFrameMk id="33" creationId="{762AEA7A-0EE6-4EEC-A846-96FA4B86F94C}"/>
          </ac:graphicFrameMkLst>
        </pc:graphicFrameChg>
        <pc:picChg chg="add ord">
          <ac:chgData name="JaimeA. Quintero O." userId="e41ea7c7758a11fa" providerId="LiveId" clId="{6AADBF29-5F17-424E-AFED-267D748139B1}" dt="2020-10-01T00:15:43.246" v="33" actId="26606"/>
          <ac:picMkLst>
            <pc:docMk/>
            <pc:sldMk cId="3593652249" sldId="319"/>
            <ac:picMk id="5" creationId="{B74EAAB0-5632-4B6D-9347-367AF68DB1F0}"/>
          </ac:picMkLst>
        </pc:picChg>
        <pc:picChg chg="add del">
          <ac:chgData name="JaimeA. Quintero O." userId="e41ea7c7758a11fa" providerId="LiveId" clId="{6AADBF29-5F17-424E-AFED-267D748139B1}" dt="2020-10-01T00:15:03.948" v="30"/>
          <ac:picMkLst>
            <pc:docMk/>
            <pc:sldMk cId="3593652249" sldId="319"/>
            <ac:picMk id="13" creationId="{05A55FB8-DEBD-4722-91A9-11F99C752DD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99625-4848-460B-BD36-D09462EF729A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1C9A1-4CFB-4366-8395-F8C54B0715C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92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68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8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59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72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0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15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89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41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697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5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79064E1-3D74-CA49-862F-DB4F2B09EB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5/10/2020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4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023" y="2153557"/>
            <a:ext cx="9993938" cy="9764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60627" y="807558"/>
            <a:ext cx="1160351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CONTINGENCIAS DISTRITAL</a:t>
            </a:r>
          </a:p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Segunda temporada de lluvia 2020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474181" y="2251203"/>
            <a:ext cx="1160351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Octubre, noviembre y diciembre</a:t>
            </a:r>
          </a:p>
        </p:txBody>
      </p:sp>
    </p:spTree>
    <p:extLst>
      <p:ext uri="{BB962C8B-B14F-4D97-AF65-F5344CB8AC3E}">
        <p14:creationId xmlns:p14="http://schemas.microsoft.com/office/powerpoint/2010/main" val="747151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5" y="963674"/>
            <a:ext cx="2294238" cy="79255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613502" y="1660161"/>
            <a:ext cx="211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solidFill>
                  <a:srgbClr val="FF0000"/>
                </a:solidFill>
              </a:rPr>
              <a:t>Alcaldías Locales</a:t>
            </a:r>
            <a:endParaRPr lang="es-CO" dirty="0">
              <a:solidFill>
                <a:srgbClr val="FF0000"/>
              </a:solidFill>
            </a:endParaRPr>
          </a:p>
        </p:txBody>
      </p:sp>
      <p:pic>
        <p:nvPicPr>
          <p:cNvPr id="15" name="Imagen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3" y="2098239"/>
            <a:ext cx="5299175" cy="44006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171670"/>
              </p:ext>
            </p:extLst>
          </p:nvPr>
        </p:nvGraphicFramePr>
        <p:xfrm>
          <a:off x="6729486" y="1797606"/>
          <a:ext cx="5345079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6584"/>
                <a:gridCol w="3308495"/>
              </a:tblGrid>
              <a:tr h="171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Localidad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Puntos Críticos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Usaquén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Chapinero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Santa Fe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San Cristóbal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Usme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Tunjuelito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Bosa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Kennedy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18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Fontibón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10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Engativá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9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Suba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Barrios Unidos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Teusaquillo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Los Mártires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Antonio Nariño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Puente Aranda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La Candelaria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Rafael Uribe Uribe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Ciudad Bolívar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Sumapaz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No reportan puntos críticos asociados a inundación, encharcamiento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2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86" y="1704294"/>
            <a:ext cx="11611428" cy="50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29" y="1289123"/>
            <a:ext cx="11418136" cy="546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9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B74EAAB0-5632-4B6D-9347-367AF68DB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95311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8E1589B-CF0A-4F64-BBED-4844658262E9}"/>
              </a:ext>
            </a:extLst>
          </p:cNvPr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0C4C2990-54A4-469E-A8DE-04F85E37C44B}"/>
              </a:ext>
            </a:extLst>
          </p:cNvPr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 de Reducción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xmlns="" id="{618D3A0D-FF5F-4F18-A3D1-A5A8EE54C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31019"/>
              </p:ext>
            </p:extLst>
          </p:nvPr>
        </p:nvGraphicFramePr>
        <p:xfrm>
          <a:off x="627953" y="1097822"/>
          <a:ext cx="5468049" cy="227362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421125">
                  <a:extLst>
                    <a:ext uri="{9D8B030D-6E8A-4147-A177-3AD203B41FA5}">
                      <a16:colId xmlns:a16="http://schemas.microsoft.com/office/drawing/2014/main" xmlns="" val="4198199058"/>
                    </a:ext>
                  </a:extLst>
                </a:gridCol>
                <a:gridCol w="1610663">
                  <a:extLst>
                    <a:ext uri="{9D8B030D-6E8A-4147-A177-3AD203B41FA5}">
                      <a16:colId xmlns:a16="http://schemas.microsoft.com/office/drawing/2014/main" xmlns="" val="1070851398"/>
                    </a:ext>
                  </a:extLst>
                </a:gridCol>
                <a:gridCol w="533469">
                  <a:extLst>
                    <a:ext uri="{9D8B030D-6E8A-4147-A177-3AD203B41FA5}">
                      <a16:colId xmlns:a16="http://schemas.microsoft.com/office/drawing/2014/main" xmlns="" val="2951210470"/>
                    </a:ext>
                  </a:extLst>
                </a:gridCol>
                <a:gridCol w="902792">
                  <a:extLst>
                    <a:ext uri="{9D8B030D-6E8A-4147-A177-3AD203B41FA5}">
                      <a16:colId xmlns:a16="http://schemas.microsoft.com/office/drawing/2014/main" xmlns="" val="1203079851"/>
                    </a:ext>
                  </a:extLst>
                </a:gridCol>
              </a:tblGrid>
              <a:tr h="22736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RECOMENDACIONES REASENTAMIENTO ARNM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776094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LOCALIDAD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9846929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1. USAQUÉN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-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666993817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2. CHAPINERO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89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936638012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4. SAN CRISTÓBAL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307483775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5. USME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113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04048133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11. SUBA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-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921223352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18. RAFAEL URIBE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8015937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19. CIUDAD BOLÍVAR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275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322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597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112109641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346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504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783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87399941"/>
                  </a:ext>
                </a:extLst>
              </a:tr>
            </a:tbl>
          </a:graphicData>
        </a:graphic>
      </p:graphicFrame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CEEB5CDA-CAFB-4594-AF5D-BCE988472CF5}"/>
              </a:ext>
            </a:extLst>
          </p:cNvPr>
          <p:cNvSpPr txBox="1"/>
          <p:nvPr/>
        </p:nvSpPr>
        <p:spPr>
          <a:xfrm>
            <a:off x="495620" y="3543898"/>
            <a:ext cx="5600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Desde las Alcaldías Locales: Santa Fe, Antonio Nariño, Engativa, Puente Aranda, Rafael Uribe Uribe, Bosa, Kennedy, Sumapaz han realizado las siguientes acciones: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57E15BDF-6B44-4B44-8F89-14A6DE5EB087}"/>
              </a:ext>
            </a:extLst>
          </p:cNvPr>
          <p:cNvSpPr/>
          <p:nvPr/>
        </p:nvSpPr>
        <p:spPr>
          <a:xfrm>
            <a:off x="233362" y="4488113"/>
            <a:ext cx="58626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Recorridos permanentes, seguimiento y actualización de puntos críticos.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Jornadas de sensibilización y de limpieza de residuos solidos con entidades y comunidades alrededor de los cuerpos hídricos de las localidades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Actualización de base de datos de los participantes del CLGRCC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Convenios con Aguas de </a:t>
            </a:r>
            <a:r>
              <a:rPr lang="es-ES_tradnl" sz="1500" dirty="0" smtClean="0">
                <a:solidFill>
                  <a:schemeClr val="accent6">
                    <a:lumMod val="50000"/>
                  </a:schemeClr>
                </a:solidFill>
              </a:rPr>
              <a:t>Bogotá, </a:t>
            </a: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empresas de aseo para limpieza de </a:t>
            </a:r>
            <a:r>
              <a:rPr lang="es-ES" sz="1500" dirty="0">
                <a:solidFill>
                  <a:schemeClr val="accent6">
                    <a:lumMod val="50000"/>
                  </a:schemeClr>
                </a:solidFill>
              </a:rPr>
              <a:t>quebradas, canales, sumideros.</a:t>
            </a: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Establecimiento de medios de comunicación y activación en caso de presentarse emergencias asociadas a la temporada.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B4D84E96-6B83-44CE-A6AF-706509B321F0}"/>
              </a:ext>
            </a:extLst>
          </p:cNvPr>
          <p:cNvSpPr txBox="1"/>
          <p:nvPr/>
        </p:nvSpPr>
        <p:spPr>
          <a:xfrm>
            <a:off x="9846" y="1054598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CACB4260-C518-4031-8103-ED99E8BCA87D}"/>
              </a:ext>
            </a:extLst>
          </p:cNvPr>
          <p:cNvSpPr txBox="1"/>
          <p:nvPr/>
        </p:nvSpPr>
        <p:spPr>
          <a:xfrm>
            <a:off x="9847" y="3571877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xmlns="" id="{EC3F5164-D03A-401E-88C3-299C7BEE3296}"/>
              </a:ext>
            </a:extLst>
          </p:cNvPr>
          <p:cNvSpPr txBox="1"/>
          <p:nvPr/>
        </p:nvSpPr>
        <p:spPr>
          <a:xfrm>
            <a:off x="6735535" y="1054598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xmlns="" id="{DDF2E031-067F-4A79-B7CA-A558290986CB}"/>
              </a:ext>
            </a:extLst>
          </p:cNvPr>
          <p:cNvSpPr/>
          <p:nvPr/>
        </p:nvSpPr>
        <p:spPr>
          <a:xfrm>
            <a:off x="7292406" y="1654306"/>
            <a:ext cx="46662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Adecuación de 964 predios en las localidades de San Cristóbal, Usme, Rafael Uribe y Ciudad Bolívar. 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Ejecución de 16 obras de mitigación en las localidades Usaquén, Usme, Rafael Uribe, Ciudad Bolívar.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Intervención de 212 cuerpos de agua en diferentes cuencas de la Ciudad.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Intervención en sitios críticos de forma periódica para prevenir afectaciones por lluvias: </a:t>
            </a:r>
            <a:endParaRPr lang="es-ES_tradnl" sz="1600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xmlns="" id="{92E7E6C4-622C-48BA-B909-01814707F8C2}"/>
              </a:ext>
            </a:extLst>
          </p:cNvPr>
          <p:cNvSpPr txBox="1"/>
          <p:nvPr/>
        </p:nvSpPr>
        <p:spPr>
          <a:xfrm>
            <a:off x="7292406" y="999433"/>
            <a:ext cx="4666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Desde Enero 2019 hasta junio 2020 se han realizado:</a:t>
            </a:r>
          </a:p>
        </p:txBody>
      </p:sp>
      <p:graphicFrame>
        <p:nvGraphicFramePr>
          <p:cNvPr id="33" name="Tabla 32">
            <a:extLst>
              <a:ext uri="{FF2B5EF4-FFF2-40B4-BE49-F238E27FC236}">
                <a16:creationId xmlns:a16="http://schemas.microsoft.com/office/drawing/2014/main" xmlns="" id="{762AEA7A-0EE6-4EEC-A846-96FA4B86F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919514"/>
              </p:ext>
            </p:extLst>
          </p:nvPr>
        </p:nvGraphicFramePr>
        <p:xfrm>
          <a:off x="6858000" y="4213804"/>
          <a:ext cx="5100638" cy="1793125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086100">
                  <a:extLst>
                    <a:ext uri="{9D8B030D-6E8A-4147-A177-3AD203B41FA5}">
                      <a16:colId xmlns:a16="http://schemas.microsoft.com/office/drawing/2014/main" xmlns="" val="2172816798"/>
                    </a:ext>
                  </a:extLst>
                </a:gridCol>
                <a:gridCol w="2014538">
                  <a:extLst>
                    <a:ext uri="{9D8B030D-6E8A-4147-A177-3AD203B41FA5}">
                      <a16:colId xmlns:a16="http://schemas.microsoft.com/office/drawing/2014/main" xmlns="" val="3275671183"/>
                    </a:ext>
                  </a:extLst>
                </a:gridCol>
              </a:tblGrid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Punto Critico</a:t>
                      </a:r>
                      <a:endParaRPr lang="es-CO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Periodicidad de intervención</a:t>
                      </a:r>
                      <a:endParaRPr lang="es-CO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5170816"/>
                  </a:ext>
                </a:extLst>
              </a:tr>
              <a:tr h="398473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Canal Boyacá (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Av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Boyacá entre Calle 66 y 26)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Sábados y Lunes de cada semana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09686340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Padre de Jesús (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1 este con Calle 12)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7727416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Quebrada Los 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Laches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9 este con 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Diag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4)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63982411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Las Lajas (Calle 2 Con 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Diag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3este sur)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5140057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Timiza (Calle 42 sur con </a:t>
                      </a:r>
                      <a:r>
                        <a:rPr lang="es-ES_tradnl" sz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72k bis a)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Semanalmente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61072848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Gibraltar (Calle 42 sur Cra 106 A)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Semanalmente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05329751"/>
                  </a:ext>
                </a:extLst>
              </a:tr>
              <a:tr h="199236">
                <a:tc>
                  <a:txBody>
                    <a:bodyPr/>
                    <a:lstStyle/>
                    <a:p>
                      <a:pPr algn="ctr"/>
                      <a:r>
                        <a:rPr lang="es-ES_tradnl" sz="12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Quebrada El Baúl (Cra 18 Con Calle 69 a sur)</a:t>
                      </a:r>
                      <a:endParaRPr lang="es-CO" sz="12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al mes</a:t>
                      </a:r>
                      <a:endParaRPr lang="es-CO" sz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70809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6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B74EAAB0-5632-4B6D-9347-367AF68DB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95311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8E1589B-CF0A-4F64-BBED-4844658262E9}"/>
              </a:ext>
            </a:extLst>
          </p:cNvPr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0C4C2990-54A4-469E-A8DE-04F85E37C44B}"/>
              </a:ext>
            </a:extLst>
          </p:cNvPr>
          <p:cNvSpPr/>
          <p:nvPr/>
        </p:nvSpPr>
        <p:spPr>
          <a:xfrm>
            <a:off x="2665785" y="558598"/>
            <a:ext cx="9526215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Implementación y Seguimiento del Plan</a:t>
            </a:r>
            <a:endParaRPr lang="es-CO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xmlns="" id="{92E7E6C4-622C-48BA-B909-01814707F8C2}"/>
              </a:ext>
            </a:extLst>
          </p:cNvPr>
          <p:cNvSpPr txBox="1"/>
          <p:nvPr/>
        </p:nvSpPr>
        <p:spPr>
          <a:xfrm>
            <a:off x="627952" y="1423930"/>
            <a:ext cx="466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chemeClr val="accent6">
                    <a:lumMod val="50000"/>
                  </a:schemeClr>
                </a:solidFill>
              </a:rPr>
              <a:t>Entidades por suministrar información:</a:t>
            </a:r>
            <a:endParaRPr lang="es-CO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501307"/>
              </p:ext>
            </p:extLst>
          </p:nvPr>
        </p:nvGraphicFramePr>
        <p:xfrm>
          <a:off x="5160577" y="1211169"/>
          <a:ext cx="2932573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2573"/>
              </a:tblGrid>
              <a:tr h="124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dirty="0" smtClean="0">
                          <a:effectLst/>
                        </a:rPr>
                        <a:t>Entidades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EAB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CBVB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541004"/>
              </p:ext>
            </p:extLst>
          </p:nvPr>
        </p:nvGraphicFramePr>
        <p:xfrm>
          <a:off x="740229" y="2693147"/>
          <a:ext cx="11144435" cy="3977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3809"/>
                <a:gridCol w="3311223"/>
                <a:gridCol w="294133"/>
                <a:gridCol w="323100"/>
                <a:gridCol w="323100"/>
                <a:gridCol w="407775"/>
                <a:gridCol w="407775"/>
                <a:gridCol w="407775"/>
                <a:gridCol w="410004"/>
                <a:gridCol w="410004"/>
                <a:gridCol w="323100"/>
                <a:gridCol w="323100"/>
                <a:gridCol w="323100"/>
                <a:gridCol w="403319"/>
                <a:gridCol w="403319"/>
                <a:gridCol w="403319"/>
                <a:gridCol w="407775"/>
                <a:gridCol w="407775"/>
                <a:gridCol w="383265"/>
                <a:gridCol w="383265"/>
                <a:gridCol w="319709"/>
                <a:gridCol w="184691"/>
              </a:tblGrid>
              <a:tr h="190499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No.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CO" sz="160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CO" sz="160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Mes</a:t>
                      </a:r>
                      <a:endParaRPr lang="es-CO" sz="160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          Actividad          </a:t>
                      </a:r>
                      <a:r>
                        <a:rPr lang="es-ES" sz="1100">
                          <a:effectLst/>
                        </a:rPr>
                        <a:t>Semana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gridSpan="2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Cronograma de Actividades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676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AGOSTO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SEPTIEMBRE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OCTUBRE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NOVIEMBRE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DICIEMBRE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2209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190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Elaboración del Plan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04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Presentación del Plan, a las entidades operativas. Mesa de Manejo de Emergencias.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04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Recepción de observaciones y comentarios del Plan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04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Revisión del Plan por parte de las entidades Operativas, envío de observaciones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190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5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Adopción y publicación del Plan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352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Implementación de Respuesta a los incidentes presentados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</a:tr>
              <a:tr h="304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7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Reporte de avances de las entidades sobre las medidas de intervención, según su misión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04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8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Seguimiento y control de las acciones de intervención del Plan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X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352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9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Evaluación </a:t>
                      </a:r>
                      <a:r>
                        <a:rPr lang="es-ES" sz="1200" dirty="0" smtClean="0">
                          <a:effectLst/>
                        </a:rPr>
                        <a:t>del </a:t>
                      </a:r>
                      <a:r>
                        <a:rPr lang="es-ES" sz="1200" dirty="0">
                          <a:effectLst/>
                        </a:rPr>
                        <a:t>plan de acción 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X 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92E7E6C4-622C-48BA-B909-01814707F8C2}"/>
              </a:ext>
            </a:extLst>
          </p:cNvPr>
          <p:cNvSpPr txBox="1"/>
          <p:nvPr/>
        </p:nvSpPr>
        <p:spPr>
          <a:xfrm>
            <a:off x="627952" y="2245778"/>
            <a:ext cx="466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chemeClr val="accent6">
                    <a:lumMod val="50000"/>
                  </a:schemeClr>
                </a:solidFill>
              </a:rPr>
              <a:t>Implementación y Seguimiento:</a:t>
            </a:r>
            <a:endParaRPr lang="es-CO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1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4460024" y="3665332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4460024" y="2745070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3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681400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76359" y="977260"/>
            <a:ext cx="3688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Predicción climática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t="1186" b="1"/>
          <a:stretch/>
        </p:blipFill>
        <p:spPr>
          <a:xfrm>
            <a:off x="178304" y="4314300"/>
            <a:ext cx="3408799" cy="1857900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53823" y="1634866"/>
            <a:ext cx="3333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La segunda temporada de lluvias de Bogotá se presenta desde </a:t>
            </a:r>
            <a:r>
              <a:rPr lang="es-CO" sz="1600" b="1" dirty="0"/>
              <a:t>mediados de septiembre hasta mediados de diciembre</a:t>
            </a:r>
            <a:r>
              <a:rPr lang="es-CO" sz="1600" dirty="0"/>
              <a:t>. Según el estudio del Plan Regional Integral de Cambio Climático – PRICC, para el trimestre octubre, noviembre y diciembre </a:t>
            </a:r>
            <a:r>
              <a:rPr lang="es-CO" sz="1600" b="1" dirty="0"/>
              <a:t>las lluvias podrían estar por encima de lo normal con excedentes entre el 20% y 60% </a:t>
            </a:r>
          </a:p>
        </p:txBody>
      </p:sp>
      <p:grpSp>
        <p:nvGrpSpPr>
          <p:cNvPr id="3" name="Agrupar 2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11" name="Rectángulo 10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Escenario de Riesgo</a:t>
              </a:r>
            </a:p>
          </p:txBody>
        </p:sp>
      </p:grpSp>
      <p:sp>
        <p:nvSpPr>
          <p:cNvPr id="12" name="CuadroTexto 11"/>
          <p:cNvSpPr txBox="1"/>
          <p:nvPr/>
        </p:nvSpPr>
        <p:spPr>
          <a:xfrm>
            <a:off x="4532630" y="1416046"/>
            <a:ext cx="731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Antecedentes históricos de déficit de lluvias</a:t>
            </a:r>
          </a:p>
        </p:txBody>
      </p:sp>
      <p:grpSp>
        <p:nvGrpSpPr>
          <p:cNvPr id="13" name="Agrupar 12"/>
          <p:cNvGrpSpPr/>
          <p:nvPr/>
        </p:nvGrpSpPr>
        <p:grpSpPr>
          <a:xfrm>
            <a:off x="4069447" y="2197584"/>
            <a:ext cx="2526018" cy="2917716"/>
            <a:chOff x="297516" y="1583432"/>
            <a:chExt cx="2870227" cy="3639212"/>
          </a:xfrm>
        </p:grpSpPr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16" y="1583432"/>
              <a:ext cx="2870227" cy="3639212"/>
            </a:xfrm>
            <a:prstGeom prst="rect">
              <a:avLst/>
            </a:prstGeom>
          </p:spPr>
        </p:pic>
        <p:sp>
          <p:nvSpPr>
            <p:cNvPr id="16" name="CuadroTexto 15"/>
            <p:cNvSpPr txBox="1"/>
            <p:nvPr/>
          </p:nvSpPr>
          <p:spPr>
            <a:xfrm>
              <a:off x="426343" y="2013461"/>
              <a:ext cx="130628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Oct 2019</a:t>
              </a:r>
            </a:p>
          </p:txBody>
        </p:sp>
      </p:grpSp>
      <p:grpSp>
        <p:nvGrpSpPr>
          <p:cNvPr id="17" name="Agrupar 16"/>
          <p:cNvGrpSpPr/>
          <p:nvPr/>
        </p:nvGrpSpPr>
        <p:grpSpPr>
          <a:xfrm>
            <a:off x="6816744" y="2213913"/>
            <a:ext cx="2341889" cy="2917716"/>
            <a:chOff x="4432138" y="1575921"/>
            <a:chExt cx="2714658" cy="3646723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2138" y="1575921"/>
              <a:ext cx="2714658" cy="3646723"/>
            </a:xfrm>
            <a:prstGeom prst="rect">
              <a:avLst/>
            </a:prstGeom>
          </p:spPr>
        </p:pic>
        <p:sp>
          <p:nvSpPr>
            <p:cNvPr id="20" name="CuadroTexto 19"/>
            <p:cNvSpPr txBox="1"/>
            <p:nvPr/>
          </p:nvSpPr>
          <p:spPr>
            <a:xfrm>
              <a:off x="4567251" y="2024048"/>
              <a:ext cx="1306286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Nov 2019</a:t>
              </a:r>
            </a:p>
          </p:txBody>
        </p:sp>
      </p:grpSp>
      <p:grpSp>
        <p:nvGrpSpPr>
          <p:cNvPr id="21" name="Agrupar 20"/>
          <p:cNvGrpSpPr/>
          <p:nvPr/>
        </p:nvGrpSpPr>
        <p:grpSpPr>
          <a:xfrm>
            <a:off x="9622416" y="2208295"/>
            <a:ext cx="2221853" cy="2923334"/>
            <a:chOff x="8329072" y="1575922"/>
            <a:chExt cx="2562085" cy="3736624"/>
          </a:xfrm>
        </p:grpSpPr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29072" y="1575922"/>
              <a:ext cx="2562085" cy="3736624"/>
            </a:xfrm>
            <a:prstGeom prst="rect">
              <a:avLst/>
            </a:prstGeom>
          </p:spPr>
        </p:pic>
        <p:sp>
          <p:nvSpPr>
            <p:cNvPr id="23" name="CuadroTexto 22"/>
            <p:cNvSpPr txBox="1"/>
            <p:nvPr/>
          </p:nvSpPr>
          <p:spPr>
            <a:xfrm>
              <a:off x="8472268" y="2001018"/>
              <a:ext cx="1306286" cy="360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Dic 2019</a:t>
              </a:r>
            </a:p>
          </p:txBody>
        </p:sp>
      </p:grpSp>
      <p:sp>
        <p:nvSpPr>
          <p:cNvPr id="4" name="Rectángulo 3"/>
          <p:cNvSpPr/>
          <p:nvPr/>
        </p:nvSpPr>
        <p:spPr>
          <a:xfrm>
            <a:off x="3868175" y="2026965"/>
            <a:ext cx="8026168" cy="33020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41637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7437250" y="1211736"/>
            <a:ext cx="3251200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 y funciones de respuesta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850" y="1664384"/>
            <a:ext cx="5121113" cy="26151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85" y="1266123"/>
            <a:ext cx="5282840" cy="3013424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33362" y="889864"/>
            <a:ext cx="278674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Niveles de Coordinación</a:t>
            </a:r>
          </a:p>
        </p:txBody>
      </p:sp>
      <p:pic>
        <p:nvPicPr>
          <p:cNvPr id="13" name="Imagen 12" descr="../Desktop/IDIGER%2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235" y="5311387"/>
            <a:ext cx="1622097" cy="924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 descr="../../../../../../IDIGER%2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741" y="5245417"/>
            <a:ext cx="1595478" cy="9170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Texto 16"/>
          <p:cNvSpPr txBox="1"/>
          <p:nvPr/>
        </p:nvSpPr>
        <p:spPr>
          <a:xfrm>
            <a:off x="4950828" y="4727448"/>
            <a:ext cx="194491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Información Pública</a:t>
            </a:r>
          </a:p>
        </p:txBody>
      </p:sp>
      <p:pic>
        <p:nvPicPr>
          <p:cNvPr id="18" name="Imagen 17" descr="../../../../../../IDIGER%2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333" y="5245417"/>
            <a:ext cx="1617638" cy="9170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619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66" y="1204820"/>
            <a:ext cx="8584936" cy="4484780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0666" y="778338"/>
            <a:ext cx="278674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Puntos </a:t>
            </a:r>
            <a:r>
              <a:rPr lang="es-C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críticos</a:t>
            </a:r>
            <a:endParaRPr lang="es-C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4" name="CuadroTexto 3"/>
          <p:cNvSpPr txBox="1"/>
          <p:nvPr/>
        </p:nvSpPr>
        <p:spPr>
          <a:xfrm>
            <a:off x="9062850" y="1204820"/>
            <a:ext cx="2751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 smtClean="0"/>
              <a:t>Las </a:t>
            </a:r>
            <a:r>
              <a:rPr lang="es-CO" b="1" dirty="0" smtClean="0"/>
              <a:t>entidades no mencionan recomendación y acciones referentes a estos 13 puntos</a:t>
            </a:r>
            <a:r>
              <a:rPr lang="es-CO" dirty="0" smtClean="0"/>
              <a:t>, solo definen los planes de contingencia y acciones de preparación frente a la temporada de lluvias.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2154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762811"/>
              </p:ext>
            </p:extLst>
          </p:nvPr>
        </p:nvGraphicFramePr>
        <p:xfrm>
          <a:off x="7624593" y="1133485"/>
          <a:ext cx="4203229" cy="1504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05"/>
                <a:gridCol w="2496011"/>
                <a:gridCol w="459213"/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ENTIDADES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5444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 err="1">
                          <a:effectLst/>
                        </a:rPr>
                        <a:t>UAESP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Funcionarios de interactúa con el prestador del Servicio de aseo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10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1977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Prestadores de Aseo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Equipos de respuesta de Área Limpia S.A ESP, Bogotá Limpia S.A.S ESP., LIME - Limpieza Metropolitana S.A. E.S.P., Promoambiental Distrito SAS ESP. y Ciudad Limpia.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----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15445"/>
              </p:ext>
            </p:extLst>
          </p:nvPr>
        </p:nvGraphicFramePr>
        <p:xfrm>
          <a:off x="290286" y="1538855"/>
          <a:ext cx="6110514" cy="5291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114"/>
                <a:gridCol w="1248229"/>
                <a:gridCol w="1494971"/>
                <a:gridCol w="1088571"/>
                <a:gridCol w="1146629"/>
              </a:tblGrid>
              <a:tr h="336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ÁREA DE SERVICIO EXCLUSIVO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PLAN DE CONTINGENCIA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LOCALIDADES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 smtClean="0">
                          <a:effectLst/>
                        </a:rPr>
                        <a:t>PROFESIONAL Enlace </a:t>
                      </a:r>
                      <a:r>
                        <a:rPr lang="es-ES_tradnl" sz="1050" dirty="0" err="1" smtClean="0">
                          <a:effectLst/>
                        </a:rPr>
                        <a:t>UAESP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NÚMERO DE CONTACTO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7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Dirección General 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Marco de Actuación - EDRE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Todas las Localidades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Luz Amanda Camacho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3125762475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7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Subdirector RBL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Hermes Humberto Forero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3057866132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ASE 1</a:t>
                      </a:r>
                      <a:br>
                        <a:rPr lang="es-ES_tradnl" sz="1050">
                          <a:effectLst/>
                        </a:rPr>
                      </a:br>
                      <a:r>
                        <a:rPr lang="es-ES_tradnl" sz="1050">
                          <a:effectLst/>
                        </a:rPr>
                        <a:t>PROMOAMBIENTAL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2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PEC incluye riesgos asociados a precipitaciones, así como recursos humanos y </a:t>
                      </a:r>
                      <a:r>
                        <a:rPr lang="es-ES_tradnl" sz="1050" dirty="0" smtClean="0">
                          <a:effectLst/>
                        </a:rPr>
                        <a:t>físicos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SUMAPAZ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FERNANDO BUITRAGO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3118988331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USME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SAN CRISTÓBAL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27273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SANTA FE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FERNANDO BUITRAGO -  CAROL ACOSTA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CANDELARIA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CAROL ACOSTA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3138366924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CHAPINERO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USAQUÉN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 </a:t>
                      </a:r>
                      <a:endParaRPr lang="es-CO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ASE 2</a:t>
                      </a:r>
                      <a:br>
                        <a:rPr lang="es-ES_tradnl" sz="1050">
                          <a:effectLst/>
                        </a:rPr>
                      </a:br>
                      <a:r>
                        <a:rPr lang="es-ES_tradnl" sz="1050">
                          <a:effectLst/>
                        </a:rPr>
                        <a:t>LIME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CIUDAD BOLÍVAR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GIOVANNI BOSA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3112357472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RAFAEL URIBE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BOSA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TUNJUELITO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MÁRTIRES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VICTOR SOCADAGUI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3175286826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452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TEUSAQUILLO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771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ANTONIO NARIÑO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771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PUENTE ARANDA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2249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ASE 3</a:t>
                      </a:r>
                      <a:br>
                        <a:rPr lang="es-ES_tradnl" sz="1050">
                          <a:effectLst/>
                        </a:rPr>
                      </a:br>
                      <a:r>
                        <a:rPr lang="es-ES_tradnl" sz="1050">
                          <a:effectLst/>
                        </a:rPr>
                        <a:t>CIUDAD LIMPIA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FONTIBÓN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JENNIFER RODRIGUEZ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3015343352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1771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KENEDY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771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ASE 4</a:t>
                      </a:r>
                      <a:br>
                        <a:rPr lang="es-ES_tradnl" sz="1050">
                          <a:effectLst/>
                        </a:rPr>
                      </a:br>
                      <a:r>
                        <a:rPr lang="es-ES_tradnl" sz="1050">
                          <a:effectLst/>
                        </a:rPr>
                        <a:t>BOGOTÁ LIMPIA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ENGATIVA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MARIA ELENA POVEDA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3206566568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  <a:tr h="22314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BARRIOS UNIDOS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4887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ASE 5 ÁREA LIMPIA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SUBA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DIANA PERDOMO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3156155317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</a:tr>
            </a:tbl>
          </a:graphicData>
        </a:graphic>
      </p:graphicFrame>
      <p:sp>
        <p:nvSpPr>
          <p:cNvPr id="26" name="Rectángulo 25"/>
          <p:cNvSpPr/>
          <p:nvPr/>
        </p:nvSpPr>
        <p:spPr>
          <a:xfrm>
            <a:off x="6935728" y="2918154"/>
            <a:ext cx="304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Manejo componente arbolado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678207" y="3429000"/>
            <a:ext cx="53963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la </a:t>
            </a:r>
            <a:r>
              <a:rPr lang="es-CO" sz="1600" dirty="0" err="1"/>
              <a:t>UAESP</a:t>
            </a:r>
            <a:r>
              <a:rPr lang="es-CO" sz="1600" dirty="0"/>
              <a:t> a través de las empresas de aseo ha venido interviniendo el arbolado que según modelo de riesgo de la </a:t>
            </a:r>
            <a:r>
              <a:rPr lang="es-CO" sz="1600" dirty="0" err="1"/>
              <a:t>SDA</a:t>
            </a:r>
            <a:r>
              <a:rPr lang="es-CO" sz="1600" dirty="0"/>
              <a:t> presenta susceptibilidad de </a:t>
            </a:r>
            <a:r>
              <a:rPr lang="es-CO" sz="1600" dirty="0" smtClean="0"/>
              <a:t>volcamiento.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 smtClean="0"/>
              <a:t>Solicitud del Plan </a:t>
            </a:r>
            <a:r>
              <a:rPr lang="es-ES_tradnl" sz="1600" dirty="0"/>
              <a:t>de acción frente a las emergencias que puedan generar podas por desprendimiento de ramas y volcamiento de </a:t>
            </a:r>
            <a:r>
              <a:rPr lang="es-ES_tradnl" sz="1600" dirty="0" smtClean="0"/>
              <a:t>árboles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 smtClean="0"/>
              <a:t>Cuenta </a:t>
            </a:r>
            <a:r>
              <a:rPr lang="es-ES_tradnl" sz="1600" dirty="0"/>
              <a:t>con equipos especializados en la atención de podas de emergencia </a:t>
            </a:r>
            <a:endParaRPr lang="es-ES_tradnl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/>
              <a:t>Comunicación </a:t>
            </a:r>
            <a:r>
              <a:rPr lang="es-CO" sz="1600" dirty="0"/>
              <a:t>directa con las Empresas de Aseo para la atención oportuna y prioritaria en modo, tiempo y lugar de estas situaciones y verificación </a:t>
            </a:r>
          </a:p>
        </p:txBody>
      </p:sp>
      <p:pic>
        <p:nvPicPr>
          <p:cNvPr id="1028" name="Picture 4" descr="Ver las imágenes de orige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2"/>
          <a:stretch/>
        </p:blipFill>
        <p:spPr bwMode="auto">
          <a:xfrm>
            <a:off x="4028685" y="413411"/>
            <a:ext cx="2089807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15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811054"/>
              </p:ext>
            </p:extLst>
          </p:nvPr>
        </p:nvGraphicFramePr>
        <p:xfrm>
          <a:off x="7435908" y="1263078"/>
          <a:ext cx="4203229" cy="108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05"/>
                <a:gridCol w="2496011"/>
                <a:gridCol w="459213"/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ENTIDADES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0"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050" dirty="0" err="1" smtClean="0">
                          <a:effectLst/>
                        </a:rPr>
                        <a:t>SDM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Coordinador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Ingeniero Vial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248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Comunicación Operativa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Centra de radio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Terreno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26" name="Rectángulo 25"/>
          <p:cNvSpPr/>
          <p:nvPr/>
        </p:nvSpPr>
        <p:spPr>
          <a:xfrm>
            <a:off x="6935728" y="2918154"/>
            <a:ext cx="304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Manejo componente arbolado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678207" y="3429000"/>
            <a:ext cx="53963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/>
              <a:t>Organigrama </a:t>
            </a:r>
            <a:r>
              <a:rPr lang="es-CO" sz="1600" dirty="0"/>
              <a:t>y distribución de respuesta operativa de la Secretaría Distrital de Movilidad ante la ocurrencia de una emergencia en la ciudad.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/>
              <a:t>Verificación </a:t>
            </a:r>
            <a:r>
              <a:rPr lang="es-CO" sz="1600" dirty="0"/>
              <a:t>y monitoreo con 123 cámaras en los corredores viales.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/>
              <a:t>Novedades </a:t>
            </a:r>
            <a:r>
              <a:rPr lang="es-CO" sz="1600" dirty="0"/>
              <a:t>viales se comunicaran de manera permanente por @</a:t>
            </a:r>
            <a:r>
              <a:rPr lang="es-CO" sz="1600" dirty="0" err="1"/>
              <a:t>BogotaTransito</a:t>
            </a:r>
            <a:r>
              <a:rPr lang="es-CO" sz="1600" dirty="0"/>
              <a:t> y por los distintos medios de comunicación.</a:t>
            </a:r>
          </a:p>
        </p:txBody>
      </p:sp>
      <p:pic>
        <p:nvPicPr>
          <p:cNvPr id="15" name="Imagen 14"/>
          <p:cNvPicPr/>
          <p:nvPr/>
        </p:nvPicPr>
        <p:blipFill>
          <a:blip r:embed="rId4"/>
          <a:stretch>
            <a:fillRect/>
          </a:stretch>
        </p:blipFill>
        <p:spPr>
          <a:xfrm>
            <a:off x="809890" y="2032000"/>
            <a:ext cx="4328167" cy="46736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09890" y="1711949"/>
            <a:ext cx="448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Distribución usual de unidades de Grupo Guía</a:t>
            </a:r>
          </a:p>
        </p:txBody>
      </p:sp>
      <p:pic>
        <p:nvPicPr>
          <p:cNvPr id="4098" name="Picture 2" descr="Ver las imágenes de orige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25142" r="36182" b="20508"/>
          <a:stretch/>
        </p:blipFill>
        <p:spPr bwMode="auto">
          <a:xfrm>
            <a:off x="5138057" y="810531"/>
            <a:ext cx="1020866" cy="105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15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pic>
        <p:nvPicPr>
          <p:cNvPr id="24" name="Imagen 2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 r="3215"/>
          <a:stretch/>
        </p:blipFill>
        <p:spPr bwMode="auto">
          <a:xfrm>
            <a:off x="290286" y="2349727"/>
            <a:ext cx="5509895" cy="3609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 t="2728" r="7627" b="3314"/>
          <a:stretch/>
        </p:blipFill>
        <p:spPr bwMode="auto">
          <a:xfrm>
            <a:off x="6335435" y="894057"/>
            <a:ext cx="5739130" cy="3050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3371"/>
              </p:ext>
            </p:extLst>
          </p:nvPr>
        </p:nvGraphicFramePr>
        <p:xfrm>
          <a:off x="5988866" y="3944720"/>
          <a:ext cx="3663133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4089"/>
                <a:gridCol w="1185731"/>
                <a:gridCol w="1443107"/>
                <a:gridCol w="400206"/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ENTIDADES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CARGO/ÁREA/FUNCIÓN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CANTIDAD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rowSpan="1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 err="1">
                          <a:effectLst/>
                        </a:rPr>
                        <a:t>UAECOB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Personal Administrativo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Director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Subdirector Técnico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5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Jefe de oficina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3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Personal Operativo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Comandante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3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Subcomandante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Teniente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10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Sargento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72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Cabo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121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Bombero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427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Logística en Emergencias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Operativos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4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Grupo Especializado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Rescate Acuático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25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BRAE, Rescate de Animales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14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1318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MATPEL, Emergencias con Materiales Peligrosos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20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Incendios Forestales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112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1318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USAR, Búsqueda y Rescate Urbano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115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Rescate Técnico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9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Investigación de Incendios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6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SART, monitoreo por Drones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11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</a:tr>
            </a:tbl>
          </a:graphicData>
        </a:graphic>
      </p:graphicFrame>
      <p:pic>
        <p:nvPicPr>
          <p:cNvPr id="1026" name="Picture 2" descr="Ver las imágenes de orig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489" y="961180"/>
            <a:ext cx="1288692" cy="127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07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124" y="789670"/>
            <a:ext cx="2149876" cy="1525215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277048"/>
              </p:ext>
            </p:extLst>
          </p:nvPr>
        </p:nvGraphicFramePr>
        <p:xfrm>
          <a:off x="892679" y="2586062"/>
          <a:ext cx="5605780" cy="3474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7175"/>
                <a:gridCol w="407860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Líneas de Respuesta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Acciones a realizar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SAR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Operaciones de Búsqueda canina, física y tecnológica y rescate en estructuras colapsadas.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Salud en Emergencias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Montaje y operación de APH, atención de víctimas en masa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Salud Mental y Apoyo</a:t>
                      </a:r>
                      <a:endParaRPr lang="es-CO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Psicosocial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Para atención a víctimas, intervención en crisis y asistencia a grupos operativos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RCF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Gestión oportuna de las solicitudes que se presenten de ser necesario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MdC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Activación preventiva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Acceso más seguro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Promueve el análisis de contexto local en el que se desarrolla la temática de movilización social, orden público y se aplican medidas para actividades de comunicación operacional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816878"/>
              </p:ext>
            </p:extLst>
          </p:nvPr>
        </p:nvGraphicFramePr>
        <p:xfrm>
          <a:off x="7413057" y="3123091"/>
          <a:ext cx="4378631" cy="16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085"/>
                <a:gridCol w="1300085"/>
                <a:gridCol w="1300085"/>
                <a:gridCol w="478376"/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ENTIDADES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 err="1">
                          <a:effectLst/>
                        </a:rPr>
                        <a:t>CRCSBC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Coordinador de Misión CRCSCB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Seguridad, Operaciones y Planeación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Logística (Seg. Vial y Bienestar)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6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Equipos de Intervención (Salud, SAR, Asistencia Humanitaria)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SAR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60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SMAP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4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APH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5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Asistencia Humanitaria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8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Doctrina para la Construcción de Paz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1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492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Planes de Respuesta de las Entidades</a:t>
            </a:r>
            <a:endParaRPr lang="es-CO" b="1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095568"/>
              </p:ext>
            </p:extLst>
          </p:nvPr>
        </p:nvGraphicFramePr>
        <p:xfrm>
          <a:off x="7413057" y="3123091"/>
          <a:ext cx="4378631" cy="94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085"/>
                <a:gridCol w="2172572"/>
                <a:gridCol w="905974"/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ENTIDADES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CARGO/ÁREA/FUNCIÓN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CANTIDAD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228983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400" dirty="0" smtClean="0">
                          <a:effectLst/>
                        </a:rPr>
                        <a:t>DCC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Juntas distribuidos por localidad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 smtClean="0">
                          <a:effectLst/>
                        </a:rPr>
                        <a:t>80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Voluntarios distribuidos por localidad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 smtClean="0">
                          <a:effectLst/>
                        </a:rPr>
                        <a:t>223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</a:tr>
            </a:tbl>
          </a:graphicData>
        </a:graphic>
      </p:graphicFrame>
      <p:pic>
        <p:nvPicPr>
          <p:cNvPr id="5122" name="Picture 2" descr="Ver las imágenes de ori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44" y="837371"/>
            <a:ext cx="119062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478972" y="229593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Fortalecer las acciones de reducción y de respuesta frente a las emergencias causadas por los fenómenos asociados con la segunda temporada de lluvias del 2020. Como aporte fundamental de la DCC en el Distrito Capital </a:t>
            </a:r>
            <a:endParaRPr lang="es-C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Poner en marcha las acciones de monitoreo e intervención en las zonas de alta, media y baja vulnerabilidad</a:t>
            </a:r>
            <a:endParaRPr lang="es-C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Dar a conocer los recursos personal y equipamiento disponible para el apoyo en caso de emergencia y/o activación de acuerdo a los niveles de manejo de la emergencia.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01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5692</TotalTime>
  <Words>1691</Words>
  <Application>Microsoft Office PowerPoint</Application>
  <PresentationFormat>Panorámica</PresentationFormat>
  <Paragraphs>634</Paragraphs>
  <Slides>15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Comentario</cp:lastModifiedBy>
  <cp:revision>286</cp:revision>
  <dcterms:created xsi:type="dcterms:W3CDTF">2020-01-29T14:59:48Z</dcterms:created>
  <dcterms:modified xsi:type="dcterms:W3CDTF">2020-10-05T23:21:45Z</dcterms:modified>
</cp:coreProperties>
</file>