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20"/>
  </p:notesMasterIdLst>
  <p:sldIdLst>
    <p:sldId id="256" r:id="rId5"/>
    <p:sldId id="318" r:id="rId6"/>
    <p:sldId id="324" r:id="rId7"/>
    <p:sldId id="316" r:id="rId8"/>
    <p:sldId id="321" r:id="rId9"/>
    <p:sldId id="325" r:id="rId10"/>
    <p:sldId id="323" r:id="rId11"/>
    <p:sldId id="322" r:id="rId12"/>
    <p:sldId id="326" r:id="rId13"/>
    <p:sldId id="327" r:id="rId14"/>
    <p:sldId id="328" r:id="rId15"/>
    <p:sldId id="329" r:id="rId16"/>
    <p:sldId id="319" r:id="rId17"/>
    <p:sldId id="320" r:id="rId18"/>
    <p:sldId id="330" r:id="rId19"/>
  </p:sldIdLst>
  <p:sldSz cx="12192000" cy="6858000"/>
  <p:notesSz cx="6858000" cy="9144000"/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0741"/>
    <p:restoredTop sz="94674"/>
  </p:normalViewPr>
  <p:slideViewPr>
    <p:cSldViewPr snapToGrid="0" snapToObjects="1">
      <p:cViewPr varScale="1">
        <p:scale>
          <a:sx n="53" d="100"/>
          <a:sy n="53" d="100"/>
        </p:scale>
        <p:origin x="208" y="17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Marcador de fech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EE3939-A55F-BC4D-A9F9-FAF0AE32770C}" type="datetimeFigureOut">
              <a:rPr lang="es-CO" smtClean="0"/>
              <a:t>6/10/20</a:t>
            </a:fld>
            <a:endParaRPr lang="es-CO"/>
          </a:p>
        </p:txBody>
      </p:sp>
      <p:sp>
        <p:nvSpPr>
          <p:cNvPr id="4" name="Marcador de imagen d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Marcador de nota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pie de pá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Marcador de número de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C5F3CF-C68F-DD40-B550-346B757C8236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4941557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CO" b="1" dirty="0"/>
              <a:t>Destinación Especifica </a:t>
            </a:r>
          </a:p>
          <a:p>
            <a:r>
              <a:rPr lang="es-CO" dirty="0"/>
              <a:t>						</a:t>
            </a:r>
          </a:p>
          <a:p>
            <a:r>
              <a:rPr lang="es-CO" b="1" dirty="0"/>
              <a:t>EAB. </a:t>
            </a:r>
          </a:p>
          <a:p>
            <a:r>
              <a:rPr lang="es-CO" b="1" dirty="0"/>
              <a:t>- </a:t>
            </a:r>
            <a:r>
              <a:rPr lang="es-CO" dirty="0"/>
              <a:t>Excedentes financieros Van </a:t>
            </a:r>
            <a:r>
              <a:rPr lang="es-CO" dirty="0" err="1"/>
              <a:t>der</a:t>
            </a:r>
            <a:r>
              <a:rPr lang="es-CO" dirty="0"/>
              <a:t> Hammen ($89.233.524.701) Acuerdo 004-2019. Subcuenta Adaptación al Cambio Climático.</a:t>
            </a:r>
          </a:p>
          <a:p>
            <a:r>
              <a:rPr lang="es-CO" b="1" dirty="0"/>
              <a:t>- </a:t>
            </a:r>
            <a:r>
              <a:rPr lang="es-CO" dirty="0"/>
              <a:t>1% Art. 111 Ley 99/93 ($149.027.995) Acuerdo 004-2019 Subcuenta Adaptación al Cambio Climático.</a:t>
            </a:r>
          </a:p>
          <a:p>
            <a:endParaRPr lang="es-CO" dirty="0"/>
          </a:p>
          <a:p>
            <a:r>
              <a:rPr lang="es-CO" b="1" dirty="0"/>
              <a:t>SDA.</a:t>
            </a:r>
          </a:p>
          <a:p>
            <a:r>
              <a:rPr lang="es-CO" dirty="0"/>
              <a:t>- ($223.438.064.000) Convenio 505 2019 IDIGER/SDA. Sendero Mariposas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SDHT.</a:t>
            </a:r>
          </a:p>
          <a:p>
            <a:r>
              <a:rPr lang="es-CO" dirty="0"/>
              <a:t>- ($11.959.720.134) Convenio 484 de 2019 IDIGER/SDHT/CVP. </a:t>
            </a:r>
            <a:r>
              <a:rPr lang="es-CO" i="1" dirty="0"/>
              <a:t>‘Paseo </a:t>
            </a:r>
            <a:r>
              <a:rPr lang="es-CO" i="1" dirty="0" err="1"/>
              <a:t>Illimaní</a:t>
            </a:r>
            <a:r>
              <a:rPr lang="es-CO" i="1" dirty="0"/>
              <a:t>’</a:t>
            </a:r>
            <a:r>
              <a:rPr lang="es-CO" dirty="0"/>
              <a:t> Adquisición predial y ejecución de obras de mitigación en mirador del paraíso y alameda.  Acuerdo 004-2019. Subcuenta Reducción del Riesgo.</a:t>
            </a:r>
          </a:p>
          <a:p>
            <a:endParaRPr lang="es-CO" dirty="0"/>
          </a:p>
          <a:p>
            <a:r>
              <a:rPr lang="es-CO" b="1" dirty="0"/>
              <a:t>SUBTOTAL ($324.780.336.830)</a:t>
            </a:r>
          </a:p>
          <a:p>
            <a:endParaRPr lang="es-CO" dirty="0"/>
          </a:p>
          <a:p>
            <a:r>
              <a:rPr lang="es-CO" b="1" dirty="0"/>
              <a:t>Convenios vigentes</a:t>
            </a:r>
          </a:p>
          <a:p>
            <a:endParaRPr lang="es-CO" dirty="0"/>
          </a:p>
          <a:p>
            <a:r>
              <a:rPr lang="es-CO" b="1" dirty="0"/>
              <a:t>JBB </a:t>
            </a:r>
          </a:p>
          <a:p>
            <a:r>
              <a:rPr lang="es-CO" b="1" dirty="0"/>
              <a:t>-   </a:t>
            </a:r>
            <a:r>
              <a:rPr lang="es-CO" dirty="0"/>
              <a:t>($57.352.770) Acuerdo 004-2015 Subcuenta conocimiento del riesgo y de los efectos del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($7.130.682) Acuerdo 004-2015 Subcuenta adaptación al cambio climático.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($5.760.582.545) Acuerdo 001-2017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CVP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Char char="-"/>
              <a:tabLst/>
              <a:defRPr/>
            </a:pPr>
            <a:r>
              <a:rPr lang="es-CO" dirty="0"/>
              <a:t>($3.605.517.510) Acuerdo 003-2019 Subcuenta reducción del Riesgo.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s-CO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CO" b="1" dirty="0"/>
              <a:t>SDE</a:t>
            </a:r>
          </a:p>
          <a:p>
            <a:r>
              <a:rPr lang="es-CO" dirty="0"/>
              <a:t>- ($507.320.000) Acuerdo 001-2019 Subcuenta reducción del Riesgo.	</a:t>
            </a:r>
          </a:p>
          <a:p>
            <a:endParaRPr lang="es-CO" dirty="0"/>
          </a:p>
          <a:p>
            <a:r>
              <a:rPr lang="es-CO" b="1" dirty="0"/>
              <a:t>SUB – TOTAL ($9.937.903.507)</a:t>
            </a:r>
          </a:p>
          <a:p>
            <a:endParaRPr lang="es-CO" b="1" dirty="0"/>
          </a:p>
          <a:p>
            <a:r>
              <a:rPr lang="es-CO" b="1" dirty="0"/>
              <a:t>TOTAL $334.718.240.337</a:t>
            </a:r>
          </a:p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5938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8023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23128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9386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7041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732074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484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95377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8718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19547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O" dirty="0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601C9A1-4CFB-4366-8395-F8C54B0715C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63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4FD0C24-167F-B145-B4F9-BBEC676C280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B293AB8-AD8F-1B43-BE33-C1636273433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1652EC-1CCB-8E4F-8ACD-06BAE1B88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C1681CF-A43D-8540-95CD-A507ED4DC3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44D847E-1CCA-9848-87C8-F06853ECD4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7739583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E36F18-80EF-E649-B52C-8108A3D217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B0DF9C4-EFC2-F94F-8475-F72D83600E6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C6C1CBE-D8A2-784C-AC55-30CFEC839A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B59AB80-F0B2-094C-A813-67B31C0E7D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5F2EE36-F5DA-A14C-ADE7-2F2B614571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260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358BDE17-F533-B342-A639-6968DAB5388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628A0CD-F77B-8041-89A2-8A25A9999A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443C410-3AF6-2148-B3BD-DE765BD942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36FCA7B-3830-CE48-B62A-59C8D53DC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FEE7902-F9B3-FC40-88BC-6CFF48D91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3867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2D01A4-BB75-DB45-86D2-2EC80A22AF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AB84C4D2-DAA0-A64C-9A77-CED320AFBA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5017C70-F5CC-B544-989D-A691AD0E85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779CADF-5EF1-8145-9E25-DB3A78C956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2B07AFE-6B89-004D-986D-FB9607FF03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3148209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1460EDA-136B-8440-9376-CE41C1F01B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35FE297-486B-804B-A1AB-B75B3085B85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C12AE49-76A9-124A-9926-B905B3143B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131DEA0-D3C3-4646-94A1-C1D4D7AD9D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CA640B2-2518-A04F-810E-E3D0543B5F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283815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1D365F5-71A9-9A46-A309-783116DAA1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C468C4DC-D519-9F48-92D6-A8EBB5DF5A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7E0FA81-182E-C944-99A8-8697DDF665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4CAF65B-1F73-AA45-A1C7-B513C443F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EC89808-BBEA-5042-8487-4E748A796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033441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81A6D5B-6389-1D40-8E17-6471B55E3A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93DD796-7685-4744-8052-02105E5F907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595A3E1-B7E1-CB49-BA55-6EDF25B0E4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4111C325-0EB2-F443-9991-23DDD99524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A446A63-5622-774E-83E9-517F501CDD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D11F347-8049-BE40-A2D6-C60778DFC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385270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8FA4417-C076-AD42-8587-CA4081AA2F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50C4775-2E52-FD4B-B12F-5FA6A5F0C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59E229C-C119-1047-BF98-5BCB1D4B1B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DD9B2C31-B3AB-0549-92FE-F27AB811F6F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CDF3955A-3D24-FD47-A5E2-9D1F536B33C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6DEA1F3-99EB-044D-8400-9AAA57E099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2FB4FB2F-4D09-E04A-8CD8-9A5765DAE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D41F75BB-4C15-AD45-BB20-3E3C927AC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60146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FCC9C0F-0734-2240-B232-7A98D25F00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155D08A9-2571-3F45-8C78-68F7B14E7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1ED80B77-F681-674E-ADF9-8F45966220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80B571C-314E-954F-9B09-33E3E8DAEC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053936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40B0B7E8-B2E7-8F4E-9750-6B66C93E7A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3596092-8D11-A244-98A0-2193E17DE8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B038E2DE-34F1-4741-B965-4F67A08CB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83012214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1B73EF-7D33-2F40-8C06-E3E5C00215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1E0D3DF-70CA-8A47-966A-39259CFDEB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B954151-91DA-1347-A2AC-AAF4A2B4BB9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64AC970E-0BCC-174F-BAEB-7421F934EC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DF2E5BEF-8DBF-F44B-91AB-0D1990DD0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FFE74D4-4F44-1243-9E85-DF270384C8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49771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F5DBAD-94CD-9840-8B46-BC7E85F90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C52322F-04F9-544E-B149-93B43F506D9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DA817AC-4AC7-DF4F-8316-5ED8007F4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17DF28-6046-E54B-9A1C-DF61EC80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F435D11-EFAA-6844-8149-0D152E3F38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8741254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B8F445-C571-BD46-9EC5-253234875D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C1E19736-454A-EE4A-AFC3-B8E90FD40B0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DB5BF52A-2B45-0140-BC8B-B501773479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1A21223E-01DD-654A-A43D-66483F47E0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99E321EB-8F4A-7247-9BC9-A17811071A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E343380-C46C-D741-B89A-EA9CA3D1C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09000988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C029A9-AC33-1B48-8527-02416CB812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09A45B2-AFB5-054A-BCDC-26EE248E014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4677DA9-33B4-9E45-870D-F1FD11A76A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9E60B91-FF9D-CB45-9EBF-9F955C2858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57A6E61-6BA4-6341-9BB7-BA83A77DA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0145205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0E0CC68-EC10-1E4E-A85A-48E72FBA58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6FEC05D-2A2D-364E-B3D0-B760CCB227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B202AB1-8A79-9049-9C94-189D24EF91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DEB65300-8AC6-6E49-B2A1-47AF047137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3ADBF72-B314-6343-A3C5-00F5A72D9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6785960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0658457-A015-E543-A09B-BC4700ADE85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B2EFB566-BCC7-FC4F-A3A3-4B0C35A1801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609BD49-C3A8-4E4E-8C81-EAAE795913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A83026-F14A-2542-A753-DEF4ACA2C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40B2736-D036-B742-89F5-53288BE54D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7633976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83E7252-1406-5048-905A-083501009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87A889B3-9E96-CA48-8E6C-43BB01975E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698DB2C-A223-D041-A340-41C181FED1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3DF3B9B-F89B-E845-AE20-E57CD9AD6A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089F0281-B5D4-0344-A63C-C996B66EC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720042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C79FBB2-9D8B-1940-B655-C96256D316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CF9CEDB-5F46-1F40-AD44-DC51842255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C5C5940-EF08-FA48-AC3E-10F8FD32F7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9A1E9756-3C31-1547-83A3-10C869C915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905B97B-7582-AD41-A12B-AC6E138A1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7970631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D0484A-E593-7543-8A90-99360DBFCB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C8271A7-A529-0B42-AC57-7C15A34080E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F7F1E7CF-4333-3248-85BA-7CB69082B2B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CC1DBD1-6DA1-D542-893F-3B00FD019A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FCB3DF9-BA77-274D-B636-21F08D865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9D6D6E9-36EA-7B47-934C-8514A2BA7D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017096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DBFCC4B-EDE6-374A-8E3A-C783D7742F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17BA879D-495C-6146-9654-A8E35F9CEEC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D31DDA5-9727-FA44-8B51-17CC5AA010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FD34399B-E042-124F-8593-4E3A0B74DC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F3C28CD-8CAC-844E-9A81-BA58E7A3F9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2AF7A003-272D-FF4C-8BF5-48EBC799DF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DADD4C57-3354-B249-A063-F4569B7CD8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69BDA48-F83C-E648-AFC1-D2B5345418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62506133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742028D-2310-E64D-A5B6-750B2196A7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FEA1BE78-5726-D342-B57E-68A0F5C7F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9BB645D-8DF5-744A-A6A8-BC52023FF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AA57EA31-EBF2-3345-9F86-0896DBA92A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87663184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EF14B21F-9D57-F649-B24F-02A381D880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19A46CA-4BC0-134F-9547-F5E8C18E42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43E25BF6-E6F1-994B-B6AD-BE03AA504C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597936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F0BE652-FC2C-DD46-820E-A168900DE0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FE5A464-56B8-C24D-A988-C1CB29DEAC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4EA2583-2A14-9B40-A308-85F8BF4C34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274B7A4-36FA-4D4B-9166-E0BE521E8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2E0D10C2-8F0A-D94E-9635-799288A7E9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10882925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873699F-54EF-D04C-A631-7ED07B602A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E73561B-9669-8047-87E9-8BA49BD915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65F1EDF-AAD8-834B-9E27-7FCB9E4898F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F4AC7B2-4AAA-274E-986B-0B23675AE2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FF0F9AE-61C9-0040-B40B-82DDAC944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299CE11-9CFD-A548-BFBB-5BE7424EC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14004850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2A463F2-AC4D-684E-86C3-CC7EEEA520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84A1786C-8F8C-F744-8E1B-F1BB01AACA7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EEEFEE0-ED83-824F-AB86-2C89CE1EE2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82375057-37AB-504B-AC55-3CDFD4C79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CDC8E08F-052B-C14F-A61E-14ACBF5592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FF0AA7E-361B-1E42-AE4B-B77F40C6E8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21178832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4440CC4-2494-4142-A8CB-8A56154230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A3611625-4B11-8948-B9A9-84C517466F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949A22A1-E451-A74B-86E7-CFE274908B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78028C4-9C2F-AC4B-AF31-33471C510D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9F6CACB-1A2B-0944-B274-8B3F835614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3613982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F9B70974-BEED-2E47-AE4B-6746DB25CDE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9DF29514-486E-ED42-8D59-FB1AEAEBE9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FF416B7-B6FA-FD47-9FAE-DADA261BC5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DB59DA-3404-964A-B580-7A5D49FCB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DE1AA7-5822-9842-9AE6-E3B21BC0B4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7582051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B2C34F3-1D79-D84C-9AEE-5BBF4FC3FB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15A18B5-B6DE-3442-A8E8-34153439C2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120E8004-FA3F-6047-89C1-826FC1AFF1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A2C1ABB-C8A2-5140-BB12-5BC3DC8786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F35601D-3853-C544-B491-50442F4DE2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7625426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4F1C307-0F71-404F-B0CB-0ABFAE2F96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F1F5C31-F2B1-4748-B866-556E723EF9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8A2EE51-23AD-2F46-A112-FEB8F804FF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FAED685-0B81-9A4C-B527-72240FE0A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8421B6F-AB0D-6148-928D-8966BC3D1D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1976014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799E2B-31D4-F94C-A867-885B004607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77E108F-2FD5-7A46-A6A7-BD4176C290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9FDDA8F-629D-8E47-AB30-9AE97FC805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7727F3A-5A2A-7846-86A1-A4DB17C41E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8B0E564-8F2A-2141-948E-FD3DC8050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51005167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74FAF2-2194-804F-8BDF-3383F1ADE8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F4264D5-4C9C-1048-9DA2-45204788006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3D34F48-BECA-0349-8414-90A6CD918E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B1FC567-B0F9-EB4E-A647-772BCF01AE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4D84422F-3042-2B41-B17F-99F388581F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E6FC0C4-5C3C-F24D-B47C-5558102FAB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330679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A9D3248-FF3E-BC4D-89AB-C18ED5DAD1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945B2B0-8FE7-C34A-B199-26A251EF9B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76D08922-55F3-1745-9477-CB901720A37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D721245-2F61-BB48-99ED-5720EB37F12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F6BE6623-E43E-3D44-B0BA-B9627DC030E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4AFCAE11-DA24-1249-98A4-8F1DCF21AA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C63EF1C3-17F6-8244-AB3C-963FD8B568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A4FDD0D8-1BC8-1442-A9AE-CEDB178CD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9872888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8EAF63-F738-8946-821D-352D5331BE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6317392-E7A8-DB4C-AAF5-BFA7F6B4D2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B60C4A43-D2A2-EA43-905B-14BC4F471A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D09536F6-44A9-6847-9569-D1698944BD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085750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133DB-267F-6440-A9EA-834BDB8A2E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623C085-F597-3846-99B9-822E2D4E3F8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9A2B1AD-BA4D-4845-8382-FF63FC0BB8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914D61F-0A80-5542-9B39-DD3E9864C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6EDBF577-D36D-C34E-AFBB-38DF03859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704669C8-0817-FD44-9DDA-D0C72ABBFE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65308415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86471124-C91C-9341-A1CA-2AC330A7F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75CFC1CA-5326-B048-BE88-4AB578D774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BE6F345-66AC-3B45-843D-C34455BB7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42548561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F1A5454-62AA-CD42-ABE3-836FE155F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4890FEE8-835D-FD43-AD4E-AF826448C4E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437696-D71E-0947-9280-8F88F311FF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FD3C3EB6-9EDD-BB41-BF80-8D0E65F4A8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3E09ABD9-6BC7-EB45-9DB8-D3A7E154C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6A0B4F6-A04D-7744-A7B2-7592E5F1D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420390241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8FDED05-065B-7D4E-9B15-AB398F150A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B31E21D-6D12-4940-8721-66E89C670B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1962128A-10BC-274E-84CD-ACF4A7B66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9576213-9C1F-DF40-880C-7AF50B3BB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658CF2C-1E8B-734D-A59B-8F00AC2A0E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EF8D5588-6354-CD45-AA9B-82324D400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85191655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7E6D0F5-1053-DC4E-B29A-0333ADDED2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8052792-7016-9F47-8363-6133D41A71A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5AEC138-E032-734D-9AD1-71883FA9FF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D03A168-89DD-F94C-9244-FD2D2CAA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3A0CC0-B7CC-7949-BBD1-8398A9EAB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107566430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46315AC2-CC28-414E-BDA7-EB66263F7F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0FA601D2-6375-8F47-B15F-038C9C4C64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AF89727-371F-0249-9AD7-9A646AA244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30671EB-BA13-F54F-9F81-67399731ED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F23C1E0D-329F-D645-973C-11FBD54385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9533065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89259DF-C816-9B45-85F4-08855BEA99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9A20E1-5EA8-3C47-BDE5-7FC578C71E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CD3B6109-B236-FB42-85DD-0C4173E507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2192C8E4-A9D4-BB43-AC9B-FD4E9A568F0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D56877E3-676B-634E-A327-5861B3B051C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3240C7B1-B1A8-2F49-BCE3-E53BA39E93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D6F006C-D7FA-F24E-9383-3F6739C7C2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36E2A790-5183-8A47-8137-4E49A8E3EC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2845284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725462-F434-5E4D-9251-A11200E3F4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A08CDEA3-04C0-0B40-9C0A-265EF455A1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A106C06D-282F-7442-A661-4EDE14E78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80B7B0A8-C493-F545-9F44-5D2BD5DE9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7076534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D6C2B615-E770-3A49-8440-0F4C5765DF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E8946A10-5A70-A645-9935-73D55DD8DE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C7271BA7-AD8F-A645-AB7C-3D7FA5B557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6855844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91143A0-D68E-6B4F-88A9-AF7970B51E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664BCEEF-EB42-494E-99EC-180958B38F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88AC344-3737-624A-AE8F-BECF16215B8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71A94C89-3FAF-9E42-A79D-82E0475406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4A0F559-7D62-1B43-BA2B-2F9093E7C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39FEEFBF-6FA7-4E4E-9948-42F4A04C3B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2442324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CCFC39-2FDD-AC4E-A7A0-01BFB4FABC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E2516379-4105-4E4F-A2A4-2F85EFF4606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CO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C11C6A5C-A1CA-4A47-BDAB-86BFC79781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D5B0ED0-B9F3-8D49-B7E4-9F95B7B81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358A26-95A0-5242-B6DE-0490880673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CO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D09DB431-5293-3949-9517-8F85294AB7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1538365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17BC423-F75A-DC46-A282-E307F8678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EDFA14-0A5E-FF41-BE2D-79232B5CF1D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04E1B1CC-02BC-794E-9A22-91B040E1CB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33D647-BA8E-114D-A7CC-C56E98786189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61C4B283-74A9-D545-853F-EE7F58768F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5EDD63F-BE4F-2943-B767-9BF30B4832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4FA2DA-92D0-4A4B-82E0-526465EB69D5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D31A4FB-D8BE-474C-9CA4-C2F67369303F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6801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60BCE512-FC2E-704C-AB8F-A4363B388B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0231A70-0B69-4547-BF4D-D22AF57D52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348075A5-8050-DD44-9716-9345C2BC8E1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9B59E8-8B59-1649-81C0-F67E8F1E2FA2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687473F-6D7E-E745-841B-D4C9586F6B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E90FBD-4CA3-1648-B17E-772FCEA3EA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71E9A8-A42A-A94B-9118-0C618D240254}" type="slidenum">
              <a:rPr lang="es-CO" smtClean="0"/>
              <a:t>‹Nº›</a:t>
            </a:fld>
            <a:endParaRPr lang="es-CO"/>
          </a:p>
        </p:txBody>
      </p:sp>
      <p:pic>
        <p:nvPicPr>
          <p:cNvPr id="9" name="Imagen 8">
            <a:extLst>
              <a:ext uri="{FF2B5EF4-FFF2-40B4-BE49-F238E27FC236}">
                <a16:creationId xmlns:a16="http://schemas.microsoft.com/office/drawing/2014/main" id="{779064E1-3D74-CA49-862F-DB4F2B09EB65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296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19C60DC0-F1C8-C443-B5A5-842F72591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2696A923-89E6-2443-B146-B6FA741CCD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7B0CA98-77D4-644D-BDA8-D3EC2BAEA78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F9EB28-4BF3-EE41-BD64-06D9F06B4123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7CC5FCB-C4D6-C244-A263-49E4C772C7F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9581C97-D740-A84D-9942-32EFAB68DE8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2454C-FC01-0E4D-8CD8-54A9CA5D61B2}" type="slidenum">
              <a:rPr lang="es-CO" smtClean="0"/>
              <a:t>‹Nº›</a:t>
            </a:fld>
            <a:endParaRPr lang="es-CO"/>
          </a:p>
        </p:txBody>
      </p:sp>
      <p:pic>
        <p:nvPicPr>
          <p:cNvPr id="7" name="Imagen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" y="0"/>
            <a:ext cx="121872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58107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830E190B-D947-C941-9471-37FFAA3430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CO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635E2A6F-B397-844E-8748-1B3B548980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lang="es-ES"/>
              <a:t>Editar los estilos de texto del patrón
Segundo nivel
Tercer nivel
Cuarto nivel
Quinto nivel</a:t>
            </a:r>
            <a:endParaRPr lang="es-CO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5F406F38-D6AF-3B45-9F9C-7B1B234D4D9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CA49F3-84B4-4C45-ABEC-589A87BA059A}" type="datetimeFigureOut">
              <a:rPr lang="es-CO" smtClean="0"/>
              <a:t>6/10/20</a:t>
            </a:fld>
            <a:endParaRPr lang="es-CO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875FB8F-F35C-0E40-8C85-945145BF53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CO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A905FAC-AC91-F142-9563-3C9645529A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530676-6D56-BA4C-9677-6A423D71F4E9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392250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7.emf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g"/><Relationship Id="rId3" Type="http://schemas.openxmlformats.org/officeDocument/2006/relationships/image" Target="../media/image5.png"/><Relationship Id="rId7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2.pn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5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23.jpe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1E70CA04-45A6-5343-800A-44CF1ED3BDBA}"/>
              </a:ext>
            </a:extLst>
          </p:cNvPr>
          <p:cNvSpPr txBox="1"/>
          <p:nvPr/>
        </p:nvSpPr>
        <p:spPr>
          <a:xfrm>
            <a:off x="460627" y="2106961"/>
            <a:ext cx="11603516" cy="1200329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CONTINGENCIAS DISTRITAL</a:t>
            </a:r>
          </a:p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Segunda temporada de lluvias 2020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7F68CEE-D5FF-6C43-BE34-3A12113CD40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0627" y="3508346"/>
            <a:ext cx="8531469" cy="83357"/>
          </a:xfrm>
          <a:prstGeom prst="rect">
            <a:avLst/>
          </a:prstGeom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9987B1AD-967B-454D-A21E-BF24BFC9E1E0}"/>
              </a:ext>
            </a:extLst>
          </p:cNvPr>
          <p:cNvSpPr txBox="1"/>
          <p:nvPr/>
        </p:nvSpPr>
        <p:spPr>
          <a:xfrm>
            <a:off x="474181" y="3646858"/>
            <a:ext cx="11603516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es-CO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Octubre, noviembre y diciembre</a:t>
            </a:r>
          </a:p>
        </p:txBody>
      </p:sp>
    </p:spTree>
    <p:extLst>
      <p:ext uri="{BB962C8B-B14F-4D97-AF65-F5344CB8AC3E}">
        <p14:creationId xmlns:p14="http://schemas.microsoft.com/office/powerpoint/2010/main" val="33889594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4375" y="963674"/>
            <a:ext cx="2294238" cy="792555"/>
          </a:xfrm>
          <a:prstGeom prst="rect">
            <a:avLst/>
          </a:prstGeom>
        </p:spPr>
      </p:pic>
      <p:sp>
        <p:nvSpPr>
          <p:cNvPr id="3" name="CuadroTexto 2"/>
          <p:cNvSpPr txBox="1"/>
          <p:nvPr/>
        </p:nvSpPr>
        <p:spPr>
          <a:xfrm>
            <a:off x="4613502" y="1660161"/>
            <a:ext cx="21159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dirty="0">
                <a:solidFill>
                  <a:srgbClr val="FF0000"/>
                </a:solidFill>
              </a:rPr>
              <a:t>Alcaldías Locales</a:t>
            </a:r>
          </a:p>
        </p:txBody>
      </p:sp>
      <p:pic>
        <p:nvPicPr>
          <p:cNvPr id="15" name="Imagen 14"/>
          <p:cNvPicPr/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702" y="2108749"/>
            <a:ext cx="5244327" cy="435511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/>
          </p:nvPr>
        </p:nvGraphicFramePr>
        <p:xfrm>
          <a:off x="6729486" y="1797606"/>
          <a:ext cx="5345079" cy="49377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03658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084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1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Localidad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Puntos Críticos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Usaquén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Chapinero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Santa Fe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3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San Cristóbal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Usme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Tunjuelito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Bosa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Kennedy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18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Fontibón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10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Engativá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9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Suba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Barrios Unidos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6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Teusaquillo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Los Mártires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Antonio Nariño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Puente Aranda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La Candelaria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No reportan puntos críticos asociados a inundación, encharcamiento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Rafael Uribe Uribe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14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175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Ciudad Bolívar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12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34350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>
                          <a:effectLst/>
                        </a:rPr>
                        <a:t>Sumapaz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</a:rPr>
                        <a:t>No reportan puntos críticos asociados a inundación, encharcamiento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230036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696568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7874" y="1136740"/>
            <a:ext cx="10656665" cy="4616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3358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668659" y="696572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2660" y="1013354"/>
            <a:ext cx="10519034" cy="503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34888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74EAAB0-5632-4B6D-9347-367AF68DB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95311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98E1589B-CF0A-4F64-BBED-4844658262E9}"/>
              </a:ext>
            </a:extLst>
          </p:cNvPr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C4C2990-54A4-469E-A8DE-04F85E37C44B}"/>
              </a:ext>
            </a:extLst>
          </p:cNvPr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Medidas de Reducción</a:t>
            </a:r>
            <a:endParaRPr lang="es-CO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4" name="Tabla 13">
            <a:extLst>
              <a:ext uri="{FF2B5EF4-FFF2-40B4-BE49-F238E27FC236}">
                <a16:creationId xmlns:a16="http://schemas.microsoft.com/office/drawing/2014/main" id="{618D3A0D-FF5F-4F18-A3D1-A5A8EE54CE8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27953" y="1097822"/>
          <a:ext cx="5468049" cy="2273620"/>
        </p:xfrm>
        <a:graphic>
          <a:graphicData uri="http://schemas.openxmlformats.org/drawingml/2006/table">
            <a:tbl>
              <a:tblPr>
                <a:tableStyleId>{08FB837D-C827-4EFA-A057-4D05807E0F7C}</a:tableStyleId>
              </a:tblPr>
              <a:tblGrid>
                <a:gridCol w="2421125">
                  <a:extLst>
                    <a:ext uri="{9D8B030D-6E8A-4147-A177-3AD203B41FA5}">
                      <a16:colId xmlns:a16="http://schemas.microsoft.com/office/drawing/2014/main" val="4198199058"/>
                    </a:ext>
                  </a:extLst>
                </a:gridCol>
                <a:gridCol w="1610663">
                  <a:extLst>
                    <a:ext uri="{9D8B030D-6E8A-4147-A177-3AD203B41FA5}">
                      <a16:colId xmlns:a16="http://schemas.microsoft.com/office/drawing/2014/main" val="1070851398"/>
                    </a:ext>
                  </a:extLst>
                </a:gridCol>
                <a:gridCol w="533469">
                  <a:extLst>
                    <a:ext uri="{9D8B030D-6E8A-4147-A177-3AD203B41FA5}">
                      <a16:colId xmlns:a16="http://schemas.microsoft.com/office/drawing/2014/main" val="2951210470"/>
                    </a:ext>
                  </a:extLst>
                </a:gridCol>
                <a:gridCol w="902792">
                  <a:extLst>
                    <a:ext uri="{9D8B030D-6E8A-4147-A177-3AD203B41FA5}">
                      <a16:colId xmlns:a16="http://schemas.microsoft.com/office/drawing/2014/main" val="1203079851"/>
                    </a:ext>
                  </a:extLst>
                </a:gridCol>
              </a:tblGrid>
              <a:tr h="227362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RECOMENDACIONES REASENTAMIENTO ARNM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776094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LOCALIDAD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2019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2020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49846929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1. USAQUÉN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-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666993817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2. CHAPINERO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81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89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36638012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4. SAN CRISTÓBAL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307483775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5. USME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86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113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3704048133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11. SUBA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-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6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6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921223352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>
                          <a:effectLst/>
                        </a:rPr>
                        <a:t>18. RAFAEL URIBE</a:t>
                      </a:r>
                      <a:endParaRPr lang="es-CO" sz="14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8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>
                          <a:effectLst/>
                        </a:rPr>
                        <a:t>4</a:t>
                      </a:r>
                      <a:endParaRPr lang="es-CO" sz="14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12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298015937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l" fontAlgn="b"/>
                      <a:r>
                        <a:rPr lang="es-CO" sz="1400" b="1" u="none" strike="noStrike" dirty="0">
                          <a:effectLst/>
                        </a:rPr>
                        <a:t>19. CIUDAD BOLÍVAR</a:t>
                      </a:r>
                      <a:endParaRPr lang="es-CO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275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322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u="none" strike="noStrike" dirty="0">
                          <a:effectLst/>
                        </a:rPr>
                        <a:t>597</a:t>
                      </a:r>
                      <a:endParaRPr lang="es-CO" sz="14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112109641"/>
                  </a:ext>
                </a:extLst>
              </a:tr>
              <a:tr h="227362">
                <a:tc>
                  <a:txBody>
                    <a:bodyPr/>
                    <a:lstStyle/>
                    <a:p>
                      <a:pPr algn="ctr" fontAlgn="b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TOTAL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346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504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s-CO" sz="1400" b="1" u="none" strike="noStrike" dirty="0">
                          <a:solidFill>
                            <a:schemeClr val="accent6">
                              <a:lumMod val="50000"/>
                            </a:schemeClr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783</a:t>
                      </a:r>
                      <a:endParaRPr lang="es-CO" sz="1400" b="1" i="0" u="none" strike="noStrike" dirty="0">
                        <a:solidFill>
                          <a:schemeClr val="accent6">
                            <a:lumMod val="50000"/>
                          </a:schemeClr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/>
                </a:tc>
                <a:extLst>
                  <a:ext uri="{0D108BD9-81ED-4DB2-BD59-A6C34878D82A}">
                    <a16:rowId xmlns:a16="http://schemas.microsoft.com/office/drawing/2014/main" val="1087399941"/>
                  </a:ext>
                </a:extLst>
              </a:tr>
            </a:tbl>
          </a:graphicData>
        </a:graphic>
      </p:graphicFrame>
      <p:sp>
        <p:nvSpPr>
          <p:cNvPr id="15" name="CuadroTexto 14">
            <a:extLst>
              <a:ext uri="{FF2B5EF4-FFF2-40B4-BE49-F238E27FC236}">
                <a16:creationId xmlns:a16="http://schemas.microsoft.com/office/drawing/2014/main" id="{CEEB5CDA-CAFB-4594-AF5D-BCE988472CF5}"/>
              </a:ext>
            </a:extLst>
          </p:cNvPr>
          <p:cNvSpPr txBox="1"/>
          <p:nvPr/>
        </p:nvSpPr>
        <p:spPr>
          <a:xfrm>
            <a:off x="495620" y="3543898"/>
            <a:ext cx="560038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Desde las Alcaldías Locales: Santa Fe, Antonio Nariño, Engativa, Puente Aranda, Rafael Uribe Uribe, Bosa, Kennedy, Sumapaz han realizado las siguientes acciones:</a:t>
            </a:r>
          </a:p>
        </p:txBody>
      </p:sp>
      <p:sp>
        <p:nvSpPr>
          <p:cNvPr id="16" name="Rectángulo 15">
            <a:extLst>
              <a:ext uri="{FF2B5EF4-FFF2-40B4-BE49-F238E27FC236}">
                <a16:creationId xmlns:a16="http://schemas.microsoft.com/office/drawing/2014/main" id="{57E15BDF-6B44-4B44-8F89-14A6DE5EB087}"/>
              </a:ext>
            </a:extLst>
          </p:cNvPr>
          <p:cNvSpPr/>
          <p:nvPr/>
        </p:nvSpPr>
        <p:spPr>
          <a:xfrm>
            <a:off x="886018" y="4478070"/>
            <a:ext cx="5209982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Recorridos permanentes, seguimiento y actualización de puntos críticos.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Jornadas de sensibilización y de limpieza de residuos solidos con entidades y comunidades alrededor de los cuerpos hídricos de las localidades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Actualización de base de datos de los participantes del CLGRCC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Convenios con Aguas de Bogotá, empresas de aseo para limpieza de </a:t>
            </a:r>
            <a:r>
              <a:rPr lang="es-ES" sz="1500" dirty="0">
                <a:solidFill>
                  <a:schemeClr val="accent6">
                    <a:lumMod val="50000"/>
                  </a:schemeClr>
                </a:solidFill>
              </a:rPr>
              <a:t>quebradas, canales, sumideros.</a:t>
            </a: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marL="144000" indent="-144000" algn="just">
              <a:buFont typeface="Arial" charset="0"/>
              <a:buChar char="•"/>
            </a:pPr>
            <a:r>
              <a:rPr lang="es-ES_tradnl" sz="1500" dirty="0">
                <a:solidFill>
                  <a:schemeClr val="accent6">
                    <a:lumMod val="50000"/>
                  </a:schemeClr>
                </a:solidFill>
              </a:rPr>
              <a:t>Establecimiento de medios de comunicación y activación en caso de presentarse emergencias asociadas a la temporada.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B4D84E96-6B83-44CE-A6AF-706509B321F0}"/>
              </a:ext>
            </a:extLst>
          </p:cNvPr>
          <p:cNvSpPr txBox="1"/>
          <p:nvPr/>
        </p:nvSpPr>
        <p:spPr>
          <a:xfrm>
            <a:off x="9846" y="1054598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CuadroTexto 17">
            <a:extLst>
              <a:ext uri="{FF2B5EF4-FFF2-40B4-BE49-F238E27FC236}">
                <a16:creationId xmlns:a16="http://schemas.microsoft.com/office/drawing/2014/main" id="{CACB4260-C518-4031-8103-ED99E8BCA87D}"/>
              </a:ext>
            </a:extLst>
          </p:cNvPr>
          <p:cNvSpPr txBox="1"/>
          <p:nvPr/>
        </p:nvSpPr>
        <p:spPr>
          <a:xfrm>
            <a:off x="9847" y="3571877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CuadroTexto 27">
            <a:extLst>
              <a:ext uri="{FF2B5EF4-FFF2-40B4-BE49-F238E27FC236}">
                <a16:creationId xmlns:a16="http://schemas.microsoft.com/office/drawing/2014/main" id="{EC3F5164-D03A-401E-88C3-299C7BEE3296}"/>
              </a:ext>
            </a:extLst>
          </p:cNvPr>
          <p:cNvSpPr txBox="1"/>
          <p:nvPr/>
        </p:nvSpPr>
        <p:spPr>
          <a:xfrm>
            <a:off x="6430735" y="1061520"/>
            <a:ext cx="618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200" b="1" cap="small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endParaRPr lang="en-US" sz="3200" dirty="0">
              <a:solidFill>
                <a:schemeClr val="accent6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Rectángulo 29">
            <a:extLst>
              <a:ext uri="{FF2B5EF4-FFF2-40B4-BE49-F238E27FC236}">
                <a16:creationId xmlns:a16="http://schemas.microsoft.com/office/drawing/2014/main" id="{DDF2E031-067F-4A79-B7CA-A558290986CB}"/>
              </a:ext>
            </a:extLst>
          </p:cNvPr>
          <p:cNvSpPr/>
          <p:nvPr/>
        </p:nvSpPr>
        <p:spPr>
          <a:xfrm>
            <a:off x="6602264" y="1662848"/>
            <a:ext cx="46662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Adecuación de 964 predios en las localidades de San Cristóbal, Usme, Rafael Uribe y Ciudad Bolívar. 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Ejecución de 16 obras de mitigación en las localidades Usaquén, Usme, Rafael Uribe, Ciudad Bolívar.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Intervención de 212 cuerpos de agua en diferentes cuencas de la Ciudad.</a:t>
            </a:r>
          </a:p>
          <a:p>
            <a:pPr marL="457200" indent="-457200" algn="just">
              <a:buFont typeface="Arial" charset="0"/>
              <a:buChar char="•"/>
            </a:pPr>
            <a:r>
              <a:rPr lang="es-CO" sz="1600" dirty="0"/>
              <a:t>Intervención en sitios críticos de forma periódica para prevenir afectaciones por lluvias: </a:t>
            </a:r>
            <a:endParaRPr lang="es-ES_tradnl" sz="1600" dirty="0"/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2E7E6C4-622C-48BA-B909-01814707F8C2}"/>
              </a:ext>
            </a:extLst>
          </p:cNvPr>
          <p:cNvSpPr txBox="1"/>
          <p:nvPr/>
        </p:nvSpPr>
        <p:spPr>
          <a:xfrm>
            <a:off x="6987606" y="1006355"/>
            <a:ext cx="46662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Desde Enero 2019 hasta junio 2020 se han realizado:</a:t>
            </a:r>
          </a:p>
        </p:txBody>
      </p:sp>
      <p:graphicFrame>
        <p:nvGraphicFramePr>
          <p:cNvPr id="33" name="Tabla 32">
            <a:extLst>
              <a:ext uri="{FF2B5EF4-FFF2-40B4-BE49-F238E27FC236}">
                <a16:creationId xmlns:a16="http://schemas.microsoft.com/office/drawing/2014/main" id="{762AEA7A-0EE6-4EEC-A846-96FA4B86F94C}"/>
              </a:ext>
            </a:extLst>
          </p:cNvPr>
          <p:cNvGraphicFramePr>
            <a:graphicFrameLocks noGrp="1"/>
          </p:cNvGraphicFramePr>
          <p:nvPr>
            <p:extLst/>
          </p:nvPr>
        </p:nvGraphicFramePr>
        <p:xfrm>
          <a:off x="6689893" y="4217393"/>
          <a:ext cx="4527825" cy="1750170"/>
        </p:xfrm>
        <a:graphic>
          <a:graphicData uri="http://schemas.openxmlformats.org/drawingml/2006/table">
            <a:tbl>
              <a:tblPr firstRow="1" firstCol="1" bandRow="1">
                <a:tableStyleId>{E8B1032C-EA38-4F05-BA0D-38AFFFC7BED3}</a:tableStyleId>
              </a:tblPr>
              <a:tblGrid>
                <a:gridCol w="2739524">
                  <a:extLst>
                    <a:ext uri="{9D8B030D-6E8A-4147-A177-3AD203B41FA5}">
                      <a16:colId xmlns:a16="http://schemas.microsoft.com/office/drawing/2014/main" val="2172816798"/>
                    </a:ext>
                  </a:extLst>
                </a:gridCol>
                <a:gridCol w="1788301">
                  <a:extLst>
                    <a:ext uri="{9D8B030D-6E8A-4147-A177-3AD203B41FA5}">
                      <a16:colId xmlns:a16="http://schemas.microsoft.com/office/drawing/2014/main" val="3275671183"/>
                    </a:ext>
                  </a:extLst>
                </a:gridCol>
              </a:tblGrid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Punto Critico</a:t>
                      </a:r>
                      <a:endParaRPr lang="es-CO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effectLst/>
                        </a:rPr>
                        <a:t>Periodicidad de intervención</a:t>
                      </a:r>
                      <a:endParaRPr lang="es-CO" sz="11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extLst>
                  <a:ext uri="{0D108BD9-81ED-4DB2-BD59-A6C34878D82A}">
                    <a16:rowId xmlns:a16="http://schemas.microsoft.com/office/drawing/2014/main" val="2875170816"/>
                  </a:ext>
                </a:extLst>
              </a:tr>
              <a:tr h="353724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Canal Boyacá (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Av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Boyacá entre Calle 66 y 26)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Sábados y Lunes de cada semana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extLst>
                  <a:ext uri="{0D108BD9-81ED-4DB2-BD59-A6C34878D82A}">
                    <a16:rowId xmlns:a16="http://schemas.microsoft.com/office/drawing/2014/main" val="2509686340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Padre de Jesús (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1 este con Calle 12)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/>
                </a:tc>
                <a:extLst>
                  <a:ext uri="{0D108BD9-81ED-4DB2-BD59-A6C34878D82A}">
                    <a16:rowId xmlns:a16="http://schemas.microsoft.com/office/drawing/2014/main" val="1387727416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Quebrada Los 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Laches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(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9 este con 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Diag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4)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/>
                </a:tc>
                <a:extLst>
                  <a:ext uri="{0D108BD9-81ED-4DB2-BD59-A6C34878D82A}">
                    <a16:rowId xmlns:a16="http://schemas.microsoft.com/office/drawing/2014/main" val="4063982411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Las Lajas (Calle 2 Con 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Diag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3este sur)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mensual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/>
                </a:tc>
                <a:extLst>
                  <a:ext uri="{0D108BD9-81ED-4DB2-BD59-A6C34878D82A}">
                    <a16:rowId xmlns:a16="http://schemas.microsoft.com/office/drawing/2014/main" val="2645140057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Timiza (Calle 42 sur con </a:t>
                      </a:r>
                      <a:r>
                        <a:rPr lang="es-ES_tradnl" sz="1100" dirty="0" err="1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Cra</a:t>
                      </a:r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 72k bis a)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Semanalmente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/>
                </a:tc>
                <a:extLst>
                  <a:ext uri="{0D108BD9-81ED-4DB2-BD59-A6C34878D82A}">
                    <a16:rowId xmlns:a16="http://schemas.microsoft.com/office/drawing/2014/main" val="461072848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Rejilla Gibraltar (Calle 42 sur Cra 106 A)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Semanalmente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/>
                </a:tc>
                <a:extLst>
                  <a:ext uri="{0D108BD9-81ED-4DB2-BD59-A6C34878D82A}">
                    <a16:rowId xmlns:a16="http://schemas.microsoft.com/office/drawing/2014/main" val="3505329751"/>
                  </a:ext>
                </a:extLst>
              </a:tr>
              <a:tr h="176861">
                <a:tc>
                  <a:txBody>
                    <a:bodyPr/>
                    <a:lstStyle/>
                    <a:p>
                      <a:pPr algn="ctr"/>
                      <a:r>
                        <a:rPr lang="es-ES_tradnl" sz="110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Quebrada El Baúl (Cra 18 Con Calle 69 a sur)</a:t>
                      </a:r>
                      <a:endParaRPr lang="es-CO" sz="110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_tradnl" sz="1100" dirty="0">
                          <a:solidFill>
                            <a:schemeClr val="accent6">
                              <a:lumMod val="75000"/>
                            </a:schemeClr>
                          </a:solidFill>
                          <a:effectLst/>
                        </a:rPr>
                        <a:t>Una vez al mes</a:t>
                      </a:r>
                      <a:endParaRPr lang="es-CO" sz="1100" dirty="0">
                        <a:solidFill>
                          <a:schemeClr val="accent6">
                            <a:lumMod val="75000"/>
                          </a:schemeClr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878" marR="60878" marT="0" marB="0" anchor="ctr"/>
                </a:tc>
                <a:extLst>
                  <a:ext uri="{0D108BD9-81ED-4DB2-BD59-A6C34878D82A}">
                    <a16:rowId xmlns:a16="http://schemas.microsoft.com/office/drawing/2014/main" val="8708094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1794016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B74EAAB0-5632-4B6D-9347-367AF68DB1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953112"/>
          </a:xfrm>
          <a:prstGeom prst="rect">
            <a:avLst/>
          </a:prstGeom>
        </p:spPr>
      </p:pic>
      <p:sp>
        <p:nvSpPr>
          <p:cNvPr id="7" name="Rectángulo 6">
            <a:extLst>
              <a:ext uri="{FF2B5EF4-FFF2-40B4-BE49-F238E27FC236}">
                <a16:creationId xmlns:a16="http://schemas.microsoft.com/office/drawing/2014/main" id="{98E1589B-CF0A-4F64-BBED-4844658262E9}"/>
              </a:ext>
            </a:extLst>
          </p:cNvPr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  <a:endParaRPr lang="es-CO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0C4C2990-54A4-469E-A8DE-04F85E37C44B}"/>
              </a:ext>
            </a:extLst>
          </p:cNvPr>
          <p:cNvSpPr/>
          <p:nvPr/>
        </p:nvSpPr>
        <p:spPr>
          <a:xfrm>
            <a:off x="2665785" y="558598"/>
            <a:ext cx="9526215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Implementación y Seguimiento del Plan</a:t>
            </a:r>
          </a:p>
        </p:txBody>
      </p:sp>
      <p:sp>
        <p:nvSpPr>
          <p:cNvPr id="32" name="CuadroTexto 31">
            <a:extLst>
              <a:ext uri="{FF2B5EF4-FFF2-40B4-BE49-F238E27FC236}">
                <a16:creationId xmlns:a16="http://schemas.microsoft.com/office/drawing/2014/main" id="{92E7E6C4-622C-48BA-B909-01814707F8C2}"/>
              </a:ext>
            </a:extLst>
          </p:cNvPr>
          <p:cNvSpPr txBox="1"/>
          <p:nvPr/>
        </p:nvSpPr>
        <p:spPr>
          <a:xfrm>
            <a:off x="1216529" y="1087603"/>
            <a:ext cx="466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Entidades por suministrar información:</a:t>
            </a:r>
          </a:p>
        </p:txBody>
      </p:sp>
      <p:graphicFrame>
        <p:nvGraphicFramePr>
          <p:cNvPr id="19" name="Tabla 18"/>
          <p:cNvGraphicFramePr>
            <a:graphicFrameLocks noGrp="1"/>
          </p:cNvGraphicFramePr>
          <p:nvPr>
            <p:extLst/>
          </p:nvPr>
        </p:nvGraphicFramePr>
        <p:xfrm>
          <a:off x="5139557" y="1148109"/>
          <a:ext cx="2932573" cy="1706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93257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055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600" dirty="0">
                          <a:effectLst/>
                        </a:rPr>
                        <a:t>Entidades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600" dirty="0" err="1">
                          <a:solidFill>
                            <a:schemeClr val="tx1"/>
                          </a:solidFill>
                          <a:effectLst/>
                        </a:rPr>
                        <a:t>EAB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600" dirty="0" err="1">
                          <a:solidFill>
                            <a:schemeClr val="tx1"/>
                          </a:solidFill>
                          <a:effectLst/>
                        </a:rPr>
                        <a:t>CBVB</a:t>
                      </a: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00554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s-CO" sz="16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1187665" y="2220184"/>
          <a:ext cx="9389566" cy="37951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918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898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78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7222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7222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4356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343564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43564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345442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345442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272222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272222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272222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39811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339811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39811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343564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  <a:gridCol w="343564">
                  <a:extLst>
                    <a:ext uri="{9D8B030D-6E8A-4147-A177-3AD203B41FA5}">
                      <a16:colId xmlns:a16="http://schemas.microsoft.com/office/drawing/2014/main" val="20017"/>
                    </a:ext>
                  </a:extLst>
                </a:gridCol>
                <a:gridCol w="322914">
                  <a:extLst>
                    <a:ext uri="{9D8B030D-6E8A-4147-A177-3AD203B41FA5}">
                      <a16:colId xmlns:a16="http://schemas.microsoft.com/office/drawing/2014/main" val="20018"/>
                    </a:ext>
                  </a:extLst>
                </a:gridCol>
                <a:gridCol w="322914">
                  <a:extLst>
                    <a:ext uri="{9D8B030D-6E8A-4147-A177-3AD203B41FA5}">
                      <a16:colId xmlns:a16="http://schemas.microsoft.com/office/drawing/2014/main" val="20019"/>
                    </a:ext>
                  </a:extLst>
                </a:gridCol>
                <a:gridCol w="269365">
                  <a:extLst>
                    <a:ext uri="{9D8B030D-6E8A-4147-A177-3AD203B41FA5}">
                      <a16:colId xmlns:a16="http://schemas.microsoft.com/office/drawing/2014/main" val="20020"/>
                    </a:ext>
                  </a:extLst>
                </a:gridCol>
                <a:gridCol w="155608">
                  <a:extLst>
                    <a:ext uri="{9D8B030D-6E8A-4147-A177-3AD203B41FA5}">
                      <a16:colId xmlns:a16="http://schemas.microsoft.com/office/drawing/2014/main" val="20021"/>
                    </a:ext>
                  </a:extLst>
                </a:gridCol>
              </a:tblGrid>
              <a:tr h="287973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No.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ctr"/>
                </a:tc>
                <a:tc rowSpan="3"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 </a:t>
                      </a:r>
                      <a:endParaRPr lang="es-CO" sz="1400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 </a:t>
                      </a:r>
                      <a:endParaRPr lang="es-CO" sz="1400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000" dirty="0">
                          <a:effectLst/>
                        </a:rPr>
                        <a:t>Mes</a:t>
                      </a:r>
                      <a:endParaRPr lang="es-CO" sz="1400" dirty="0">
                        <a:effectLst/>
                      </a:endParaRPr>
                    </a:p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          Actividad          </a:t>
                      </a:r>
                      <a:r>
                        <a:rPr lang="es-ES" sz="1000" dirty="0">
                          <a:effectLst/>
                        </a:rPr>
                        <a:t>Semana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/>
                </a:tc>
                <a:tc gridSpan="2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Cronograma de Actividades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97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AGOSTO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SEPTIEMBRE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OCTUBRE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NOVIEMBRE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DICIEMBRE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96788" marR="96788" marT="48394" marB="48394" anchor="b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828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0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b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97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1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Elaboración del Plan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 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 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2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2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Presentación del Plan, a las entidades operativas. Mesa de Manejo de Emergencias.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2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3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Recepción de observaciones y comentarios del Plan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2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4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Revisión del Plan por parte de las entidades Operativas, envío de observaciones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70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5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Adopción y publicación del Plan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19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6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Implementación de Respuesta a los incidentes presentados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22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7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Reporte de avances de las entidades sobre las medidas de intervención, según su misión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226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8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Seguimiento y control de las acciones de intervención del Plan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X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 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1941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100">
                          <a:effectLst/>
                        </a:rPr>
                        <a:t>9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" sz="1100" dirty="0">
                          <a:effectLst/>
                        </a:rPr>
                        <a:t>Evaluación del plan de acción 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>
                          <a:effectLst/>
                        </a:rPr>
                        <a:t> </a:t>
                      </a:r>
                      <a:endParaRPr lang="es-CO" sz="14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" sz="1400" dirty="0">
                          <a:effectLst/>
                        </a:rPr>
                        <a:t>X </a:t>
                      </a:r>
                      <a:endParaRPr lang="es-CO" sz="14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7450" marR="37450" marT="0" marB="0" anchor="ctr"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10" name="CuadroTexto 9">
            <a:extLst>
              <a:ext uri="{FF2B5EF4-FFF2-40B4-BE49-F238E27FC236}">
                <a16:creationId xmlns:a16="http://schemas.microsoft.com/office/drawing/2014/main" id="{92E7E6C4-622C-48BA-B909-01814707F8C2}"/>
              </a:ext>
            </a:extLst>
          </p:cNvPr>
          <p:cNvSpPr txBox="1"/>
          <p:nvPr/>
        </p:nvSpPr>
        <p:spPr>
          <a:xfrm>
            <a:off x="1174491" y="1846389"/>
            <a:ext cx="46662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b="1" dirty="0">
                <a:solidFill>
                  <a:schemeClr val="accent6">
                    <a:lumMod val="50000"/>
                  </a:schemeClr>
                </a:solidFill>
              </a:rPr>
              <a:t>Implementación y Seguimiento:</a:t>
            </a:r>
          </a:p>
        </p:txBody>
      </p:sp>
    </p:spTree>
    <p:extLst>
      <p:ext uri="{BB962C8B-B14F-4D97-AF65-F5344CB8AC3E}">
        <p14:creationId xmlns:p14="http://schemas.microsoft.com/office/powerpoint/2010/main" val="1594504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>
            <a:extLst>
              <a:ext uri="{FF2B5EF4-FFF2-40B4-BE49-F238E27FC236}">
                <a16:creationId xmlns:a16="http://schemas.microsoft.com/office/drawing/2014/main" id="{9FFFDAD1-2921-0244-93BF-36964723AA3E}"/>
              </a:ext>
            </a:extLst>
          </p:cNvPr>
          <p:cNvSpPr txBox="1">
            <a:spLocks/>
          </p:cNvSpPr>
          <p:nvPr/>
        </p:nvSpPr>
        <p:spPr>
          <a:xfrm>
            <a:off x="4062047" y="2678710"/>
            <a:ext cx="3361234" cy="9761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s-CO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GRACIAS</a:t>
            </a:r>
            <a:endParaRPr lang="es-CO" sz="5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" name="Conector recto 4"/>
          <p:cNvCxnSpPr/>
          <p:nvPr/>
        </p:nvCxnSpPr>
        <p:spPr>
          <a:xfrm>
            <a:off x="4460024" y="3665332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ector recto 5"/>
          <p:cNvCxnSpPr/>
          <p:nvPr/>
        </p:nvCxnSpPr>
        <p:spPr>
          <a:xfrm>
            <a:off x="4460024" y="2745070"/>
            <a:ext cx="2527535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Imagen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8111" y="3875938"/>
            <a:ext cx="3029106" cy="1517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8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ector recto 6"/>
          <p:cNvCxnSpPr/>
          <p:nvPr/>
        </p:nvCxnSpPr>
        <p:spPr>
          <a:xfrm>
            <a:off x="0" y="681400"/>
            <a:ext cx="12189954" cy="0"/>
          </a:xfrm>
          <a:prstGeom prst="line">
            <a:avLst/>
          </a:prstGeom>
          <a:ln w="19050">
            <a:solidFill>
              <a:schemeClr val="accent6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Imagen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90898"/>
            <a:ext cx="1009702" cy="2467102"/>
          </a:xfrm>
          <a:prstGeom prst="rect">
            <a:avLst/>
          </a:prstGeom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2713" y="5539307"/>
            <a:ext cx="2041630" cy="1101782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76359" y="977260"/>
            <a:ext cx="3688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Predicción climática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 rotWithShape="1">
          <a:blip r:embed="rId5"/>
          <a:srcRect t="1186" b="1"/>
          <a:stretch/>
        </p:blipFill>
        <p:spPr>
          <a:xfrm>
            <a:off x="620110" y="4314300"/>
            <a:ext cx="2966993" cy="1617102"/>
          </a:xfrm>
          <a:prstGeom prst="rect">
            <a:avLst/>
          </a:prstGeom>
        </p:spPr>
      </p:pic>
      <p:sp>
        <p:nvSpPr>
          <p:cNvPr id="8" name="Rectángulo 7"/>
          <p:cNvSpPr/>
          <p:nvPr/>
        </p:nvSpPr>
        <p:spPr>
          <a:xfrm>
            <a:off x="253823" y="1634866"/>
            <a:ext cx="333328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s-CO" sz="1600" dirty="0"/>
              <a:t>La segunda temporada de lluvias de Bogotá se presenta desde </a:t>
            </a:r>
            <a:r>
              <a:rPr lang="es-CO" sz="1600" b="1" dirty="0"/>
              <a:t>mediados de septiembre hasta mediados de diciembre</a:t>
            </a:r>
            <a:r>
              <a:rPr lang="es-CO" sz="1600" dirty="0"/>
              <a:t>. Según el estudio del Plan Regional Integral de Cambio Climático – PRICC, para el trimestre octubre, noviembre y diciembre </a:t>
            </a:r>
            <a:r>
              <a:rPr lang="es-CO" sz="1600" b="1" dirty="0"/>
              <a:t>las lluvias podrían estar por encima de lo normal con excedentes entre el 20% y 60% </a:t>
            </a:r>
          </a:p>
        </p:txBody>
      </p:sp>
      <p:grpSp>
        <p:nvGrpSpPr>
          <p:cNvPr id="3" name="Agrupar 2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" name="Imagen 1"/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11" name="Rectángulo 10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Escenario de Riesgo</a:t>
              </a:r>
            </a:p>
          </p:txBody>
        </p:sp>
      </p:grpSp>
      <p:sp>
        <p:nvSpPr>
          <p:cNvPr id="12" name="CuadroTexto 11"/>
          <p:cNvSpPr txBox="1"/>
          <p:nvPr/>
        </p:nvSpPr>
        <p:spPr>
          <a:xfrm>
            <a:off x="4532630" y="1416046"/>
            <a:ext cx="73116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b="1" dirty="0">
                <a:solidFill>
                  <a:schemeClr val="accent6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Antecedentes históricos de déficit de lluvias</a:t>
            </a:r>
          </a:p>
        </p:txBody>
      </p:sp>
      <p:grpSp>
        <p:nvGrpSpPr>
          <p:cNvPr id="13" name="Agrupar 12"/>
          <p:cNvGrpSpPr/>
          <p:nvPr/>
        </p:nvGrpSpPr>
        <p:grpSpPr>
          <a:xfrm>
            <a:off x="4069447" y="2197584"/>
            <a:ext cx="2526018" cy="2917716"/>
            <a:chOff x="297516" y="1583432"/>
            <a:chExt cx="2870227" cy="3639212"/>
          </a:xfrm>
        </p:grpSpPr>
        <p:pic>
          <p:nvPicPr>
            <p:cNvPr id="15" name="Imagen 1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16" y="1583432"/>
              <a:ext cx="2870227" cy="3639212"/>
            </a:xfrm>
            <a:prstGeom prst="rect">
              <a:avLst/>
            </a:prstGeom>
          </p:spPr>
        </p:pic>
        <p:sp>
          <p:nvSpPr>
            <p:cNvPr id="16" name="CuadroTexto 15"/>
            <p:cNvSpPr txBox="1"/>
            <p:nvPr/>
          </p:nvSpPr>
          <p:spPr>
            <a:xfrm>
              <a:off x="426343" y="2013461"/>
              <a:ext cx="1306286" cy="307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Oct 2019</a:t>
              </a:r>
            </a:p>
          </p:txBody>
        </p:sp>
      </p:grpSp>
      <p:grpSp>
        <p:nvGrpSpPr>
          <p:cNvPr id="17" name="Agrupar 16"/>
          <p:cNvGrpSpPr/>
          <p:nvPr/>
        </p:nvGrpSpPr>
        <p:grpSpPr>
          <a:xfrm>
            <a:off x="6816744" y="2213913"/>
            <a:ext cx="2341889" cy="2917716"/>
            <a:chOff x="4432138" y="1575921"/>
            <a:chExt cx="2714658" cy="3646723"/>
          </a:xfrm>
        </p:grpSpPr>
        <p:pic>
          <p:nvPicPr>
            <p:cNvPr id="18" name="Imagen 17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32138" y="1575921"/>
              <a:ext cx="2714658" cy="3646723"/>
            </a:xfrm>
            <a:prstGeom prst="rect">
              <a:avLst/>
            </a:prstGeom>
          </p:spPr>
        </p:pic>
        <p:sp>
          <p:nvSpPr>
            <p:cNvPr id="20" name="CuadroTexto 19"/>
            <p:cNvSpPr txBox="1"/>
            <p:nvPr/>
          </p:nvSpPr>
          <p:spPr>
            <a:xfrm>
              <a:off x="4567251" y="2024048"/>
              <a:ext cx="1306286" cy="3077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Nov 2019</a:t>
              </a:r>
            </a:p>
          </p:txBody>
        </p:sp>
      </p:grpSp>
      <p:grpSp>
        <p:nvGrpSpPr>
          <p:cNvPr id="21" name="Agrupar 20"/>
          <p:cNvGrpSpPr/>
          <p:nvPr/>
        </p:nvGrpSpPr>
        <p:grpSpPr>
          <a:xfrm>
            <a:off x="9622416" y="2208295"/>
            <a:ext cx="2221853" cy="2923334"/>
            <a:chOff x="8329072" y="1575922"/>
            <a:chExt cx="2562085" cy="3736624"/>
          </a:xfrm>
        </p:grpSpPr>
        <p:pic>
          <p:nvPicPr>
            <p:cNvPr id="22" name="Imagen 21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329072" y="1575922"/>
              <a:ext cx="2562085" cy="3736624"/>
            </a:xfrm>
            <a:prstGeom prst="rect">
              <a:avLst/>
            </a:prstGeom>
          </p:spPr>
        </p:pic>
        <p:sp>
          <p:nvSpPr>
            <p:cNvPr id="23" name="CuadroTexto 22"/>
            <p:cNvSpPr txBox="1"/>
            <p:nvPr/>
          </p:nvSpPr>
          <p:spPr>
            <a:xfrm>
              <a:off x="8472268" y="2001018"/>
              <a:ext cx="1306286" cy="3609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CO" sz="1400" dirty="0"/>
                <a:t>Dic 2019</a:t>
              </a:r>
            </a:p>
          </p:txBody>
        </p:sp>
      </p:grpSp>
      <p:sp>
        <p:nvSpPr>
          <p:cNvPr id="4" name="Rectángulo 3"/>
          <p:cNvSpPr/>
          <p:nvPr/>
        </p:nvSpPr>
        <p:spPr>
          <a:xfrm>
            <a:off x="3868175" y="2026965"/>
            <a:ext cx="8026168" cy="3302079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_tradnl"/>
          </a:p>
        </p:txBody>
      </p:sp>
    </p:spTree>
    <p:extLst>
      <p:ext uri="{BB962C8B-B14F-4D97-AF65-F5344CB8AC3E}">
        <p14:creationId xmlns:p14="http://schemas.microsoft.com/office/powerpoint/2010/main" val="273152217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sp>
        <p:nvSpPr>
          <p:cNvPr id="2" name="CuadroTexto 1"/>
          <p:cNvSpPr txBox="1"/>
          <p:nvPr/>
        </p:nvSpPr>
        <p:spPr>
          <a:xfrm>
            <a:off x="7437250" y="1211736"/>
            <a:ext cx="3251200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Servicios y funciones de respuesta</a:t>
            </a:r>
          </a:p>
        </p:txBody>
      </p:sp>
      <p:pic>
        <p:nvPicPr>
          <p:cNvPr id="5" name="Imagen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5850" y="1664384"/>
            <a:ext cx="5121113" cy="261516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Imagen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685" y="1266123"/>
            <a:ext cx="5282840" cy="3013424"/>
          </a:xfrm>
          <a:prstGeom prst="rect">
            <a:avLst/>
          </a:prstGeom>
        </p:spPr>
      </p:pic>
      <p:sp>
        <p:nvSpPr>
          <p:cNvPr id="12" name="CuadroTexto 11"/>
          <p:cNvSpPr txBox="1"/>
          <p:nvPr/>
        </p:nvSpPr>
        <p:spPr>
          <a:xfrm>
            <a:off x="533362" y="889864"/>
            <a:ext cx="278674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Niveles de Coordinación</a:t>
            </a:r>
          </a:p>
        </p:txBody>
      </p:sp>
      <p:pic>
        <p:nvPicPr>
          <p:cNvPr id="13" name="Imagen 12" descr="../Desktop/IDIGER%201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2235" y="5311387"/>
            <a:ext cx="1622097" cy="9240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Imagen 14" descr="../../../../../../IDIGER%203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741" y="5245417"/>
            <a:ext cx="1595478" cy="917077"/>
          </a:xfrm>
          <a:prstGeom prst="rect">
            <a:avLst/>
          </a:prstGeom>
          <a:noFill/>
          <a:ln>
            <a:noFill/>
          </a:ln>
        </p:spPr>
      </p:pic>
      <p:sp>
        <p:nvSpPr>
          <p:cNvPr id="17" name="CuadroTexto 16"/>
          <p:cNvSpPr txBox="1"/>
          <p:nvPr/>
        </p:nvSpPr>
        <p:spPr>
          <a:xfrm>
            <a:off x="4950828" y="4727448"/>
            <a:ext cx="194491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Información Pública</a:t>
            </a:r>
          </a:p>
        </p:txBody>
      </p:sp>
      <p:pic>
        <p:nvPicPr>
          <p:cNvPr id="18" name="Imagen 17" descr="../../../../../../IDIGER%202.jpg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333" y="5245417"/>
            <a:ext cx="1617638" cy="91707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609362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pic>
        <p:nvPicPr>
          <p:cNvPr id="3" name="Imagen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9878" y="1204820"/>
            <a:ext cx="8155724" cy="4260559"/>
          </a:xfrm>
          <a:prstGeom prst="rect">
            <a:avLst/>
          </a:prstGeom>
        </p:spPr>
      </p:pic>
      <p:sp>
        <p:nvSpPr>
          <p:cNvPr id="19" name="CuadroTexto 18"/>
          <p:cNvSpPr txBox="1"/>
          <p:nvPr/>
        </p:nvSpPr>
        <p:spPr>
          <a:xfrm>
            <a:off x="120666" y="778338"/>
            <a:ext cx="2786743" cy="338554"/>
          </a:xfrm>
          <a:prstGeom prst="rect">
            <a:avLst/>
          </a:prstGeom>
          <a:solidFill>
            <a:schemeClr val="accent6">
              <a:lumMod val="20000"/>
              <a:lumOff val="80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s-CO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Puntos críticos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4" name="CuadroTexto 3"/>
          <p:cNvSpPr txBox="1"/>
          <p:nvPr/>
        </p:nvSpPr>
        <p:spPr>
          <a:xfrm>
            <a:off x="9062850" y="1204820"/>
            <a:ext cx="27517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dirty="0"/>
              <a:t>Las </a:t>
            </a:r>
            <a:r>
              <a:rPr lang="es-CO" b="1" dirty="0"/>
              <a:t>entidades no mencionan recomendación y acciones referentes a estos 13 puntos</a:t>
            </a:r>
            <a:r>
              <a:rPr lang="es-CO" dirty="0"/>
              <a:t>, solo definen los planes de contingencia y acciones de preparación frente a la temporada de lluvias.</a:t>
            </a:r>
          </a:p>
        </p:txBody>
      </p:sp>
    </p:spTree>
    <p:extLst>
      <p:ext uri="{BB962C8B-B14F-4D97-AF65-F5344CB8AC3E}">
        <p14:creationId xmlns:p14="http://schemas.microsoft.com/office/powerpoint/2010/main" val="6424228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/>
          </p:nvPr>
        </p:nvGraphicFramePr>
        <p:xfrm>
          <a:off x="7624593" y="1133485"/>
          <a:ext cx="4203229" cy="150453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ENTIDADES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441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 err="1">
                          <a:effectLst/>
                        </a:rPr>
                        <a:t>UAESP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Funcionarios de interactúa con el prestador del Servicio de aseo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10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7788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Prestadores de Aseo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Equipos de respuesta de Área Limpia S.A ESP, Bogotá Limpia S.A.S ESP., LIME - Limpieza Metropolitana S.A. E.S.P., Promoambiental Distrito SAS ESP. y Ciudad Limpia.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----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graphicFrame>
        <p:nvGraphicFramePr>
          <p:cNvPr id="16" name="Tabla 15"/>
          <p:cNvGraphicFramePr>
            <a:graphicFrameLocks noGrp="1"/>
          </p:cNvGraphicFramePr>
          <p:nvPr>
            <p:extLst/>
          </p:nvPr>
        </p:nvGraphicFramePr>
        <p:xfrm>
          <a:off x="872360" y="1538856"/>
          <a:ext cx="5774316" cy="505720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6982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795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271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286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35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9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ÁREA DE SERVICIO EXCLUSIVO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PLAN DE CONTINGENCIA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LOCALIDADES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PROFESIONAL Enlace </a:t>
                      </a:r>
                      <a:r>
                        <a:rPr lang="es-ES_tradnl" sz="1000" dirty="0" err="1">
                          <a:effectLst/>
                        </a:rPr>
                        <a:t>UAESP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NÚMERO DE CONTACTO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Dirección General 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Marco de Actuación - EDRE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Todas las Localidades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Luz Amanda Camacho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3125762475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916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Subdirector RBL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Hermes Humberto Forero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3057866132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7951">
                <a:tc rowSpan="7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ASE 1</a:t>
                      </a:r>
                      <a:br>
                        <a:rPr lang="es-ES_tradnl" sz="1000">
                          <a:effectLst/>
                        </a:rPr>
                      </a:br>
                      <a:r>
                        <a:rPr lang="es-ES_tradnl" sz="1000">
                          <a:effectLst/>
                        </a:rPr>
                        <a:t>PROMOAMBIENTAL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2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PEC incluye riesgos asociados a precipitaciones, así como recursos humanos y físicos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681" marR="8681" marT="8681" marB="8681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SUMAPAZ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FERNANDO BUITRAGO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3118988331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USME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SAN CRISTÓBAL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70383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SANTA FE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FERNANDO BUITRAGO -  CAROL ACOSTA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CANDELARIA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CAROL ACOSTA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3138366924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CHAPINERO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USAQUÉN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167951">
                <a:tc row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 </a:t>
                      </a:r>
                      <a:endParaRPr lang="es-CO" sz="1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ASE 2</a:t>
                      </a:r>
                      <a:br>
                        <a:rPr lang="es-ES_tradnl" sz="1000">
                          <a:effectLst/>
                        </a:rPr>
                      </a:br>
                      <a:r>
                        <a:rPr lang="es-ES_tradnl" sz="1000">
                          <a:effectLst/>
                        </a:rPr>
                        <a:t>LIME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CIUDAD BOLÍVAR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GIOVANNI BOSA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3112357472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RAFAEL URIBE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BOSA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TUNJUELITO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MÁRTIRES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VICTOR SOCADAGUI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3175286826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TEUSAQUILLO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ANTONIO NARIÑO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167951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PUENTE ARANDA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21254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ASE 3</a:t>
                      </a:r>
                      <a:br>
                        <a:rPr lang="es-ES_tradnl" sz="1000">
                          <a:effectLst/>
                        </a:rPr>
                      </a:br>
                      <a:r>
                        <a:rPr lang="es-ES_tradnl" sz="1000">
                          <a:effectLst/>
                        </a:rPr>
                        <a:t>CIUDAD LIMPIA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b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FONTIBÓN 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JENNIFER RODRIGUEZ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3015343352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  <a:tr h="172684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KENEDY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  <a:tr h="167951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ASE 4</a:t>
                      </a:r>
                      <a:br>
                        <a:rPr lang="es-ES_tradnl" sz="1000">
                          <a:effectLst/>
                        </a:rPr>
                      </a:br>
                      <a:r>
                        <a:rPr lang="es-ES_tradnl" sz="1000">
                          <a:effectLst/>
                        </a:rPr>
                        <a:t>BOGOTÁ LIMPIA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ENGATIVA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MARIA ELENA POVEDA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3206566568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9645" marR="89645" marT="44823" marB="44823" anchor="ctr"/>
                </a:tc>
                <a:extLst>
                  <a:ext uri="{0D108BD9-81ED-4DB2-BD59-A6C34878D82A}">
                    <a16:rowId xmlns:a16="http://schemas.microsoft.com/office/drawing/2014/main" val="10020"/>
                  </a:ext>
                </a:extLst>
              </a:tr>
              <a:tr h="217276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BARRIOS UNIDOS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b"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21"/>
                  </a:ext>
                </a:extLst>
              </a:tr>
              <a:tr h="46190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ASE 5 ÁREA LIMPIA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 v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855" marR="8855" marT="8855" marB="885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SUBA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</a:rPr>
                        <a:t>DIANA PERDOMO</a:t>
                      </a:r>
                      <a:endParaRPr lang="es-CO" sz="12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effectLst/>
                        </a:rPr>
                        <a:t>3156155317</a:t>
                      </a:r>
                      <a:endParaRPr lang="es-CO" sz="12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8367" marR="8367" marT="8367" marB="8367" anchor="ctr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26" name="Rectángulo 25"/>
          <p:cNvSpPr/>
          <p:nvPr/>
        </p:nvSpPr>
        <p:spPr>
          <a:xfrm>
            <a:off x="6935728" y="2918154"/>
            <a:ext cx="304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Manejo componente arbolado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678207" y="3429000"/>
            <a:ext cx="5396358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la </a:t>
            </a:r>
            <a:r>
              <a:rPr lang="es-CO" sz="1600" dirty="0" err="1"/>
              <a:t>UAESP</a:t>
            </a:r>
            <a:r>
              <a:rPr lang="es-CO" sz="1600" dirty="0"/>
              <a:t> a través de las empresas de aseo ha venido interviniendo el arbolado que según modelo de riesgo de la </a:t>
            </a:r>
            <a:r>
              <a:rPr lang="es-CO" sz="1600" dirty="0" err="1"/>
              <a:t>SDA</a:t>
            </a:r>
            <a:r>
              <a:rPr lang="es-CO" sz="1600" dirty="0"/>
              <a:t> presenta susceptibilidad de volcamiento.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/>
              <a:t>Solicitud del Plan de acción frente a las emergencias que puedan generar podas por desprendimiento de ramas y volcamiento de árboles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ES_tradnl" sz="1600" dirty="0"/>
              <a:t>Cuenta con equipos especializados en la atención de podas de emergencia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Comunicación directa con las Empresas de Aseo para la atención oportuna y prioritaria en modo, tiempo y lugar de estas situaciones y verificación </a:t>
            </a:r>
          </a:p>
        </p:txBody>
      </p:sp>
      <p:pic>
        <p:nvPicPr>
          <p:cNvPr id="1028" name="Picture 4" descr="Ver las imágenes de origen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132"/>
          <a:stretch/>
        </p:blipFill>
        <p:spPr bwMode="auto">
          <a:xfrm>
            <a:off x="4028685" y="413411"/>
            <a:ext cx="2089807" cy="1247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12390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graphicFrame>
        <p:nvGraphicFramePr>
          <p:cNvPr id="14" name="Tabla 13"/>
          <p:cNvGraphicFramePr>
            <a:graphicFrameLocks noGrp="1"/>
          </p:cNvGraphicFramePr>
          <p:nvPr>
            <p:extLst/>
          </p:nvPr>
        </p:nvGraphicFramePr>
        <p:xfrm>
          <a:off x="7435908" y="1263078"/>
          <a:ext cx="4203229" cy="10820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80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9601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592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ENTIDADES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 rowSpan="5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CO" sz="1050" dirty="0" err="1">
                          <a:effectLst/>
                        </a:rPr>
                        <a:t>SDM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Coordinador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Ingeniero Vial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482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Comunicación Operativa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Centra de radio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0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Terreno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6" name="Rectángulo 25"/>
          <p:cNvSpPr/>
          <p:nvPr/>
        </p:nvSpPr>
        <p:spPr>
          <a:xfrm>
            <a:off x="6935728" y="2918154"/>
            <a:ext cx="30458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Manejo componente arbolado</a:t>
            </a:r>
          </a:p>
        </p:txBody>
      </p:sp>
      <p:sp>
        <p:nvSpPr>
          <p:cNvPr id="27" name="Rectángulo 26"/>
          <p:cNvSpPr/>
          <p:nvPr/>
        </p:nvSpPr>
        <p:spPr>
          <a:xfrm>
            <a:off x="6678207" y="3429000"/>
            <a:ext cx="539635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Organigrama y distribución de respuesta operativa de la Secretaría Distrital de Movilidad ante la ocurrencia de una emergencia en la ciudad.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Verificación y monitoreo con 123 cámaras en los corredores viales.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CO" sz="1600" dirty="0"/>
              <a:t>Novedades viales se comunicaran de manera permanente por @</a:t>
            </a:r>
            <a:r>
              <a:rPr lang="es-CO" sz="1600" dirty="0" err="1"/>
              <a:t>BogotaTransito</a:t>
            </a:r>
            <a:r>
              <a:rPr lang="es-CO" sz="1600" dirty="0"/>
              <a:t> y por los distintos medios de comunicación.</a:t>
            </a:r>
          </a:p>
        </p:txBody>
      </p:sp>
      <p:pic>
        <p:nvPicPr>
          <p:cNvPr id="15" name="Imagen 14"/>
          <p:cNvPicPr/>
          <p:nvPr/>
        </p:nvPicPr>
        <p:blipFill>
          <a:blip r:embed="rId4"/>
          <a:stretch>
            <a:fillRect/>
          </a:stretch>
        </p:blipFill>
        <p:spPr>
          <a:xfrm>
            <a:off x="965627" y="2032000"/>
            <a:ext cx="4172430" cy="4505434"/>
          </a:xfrm>
          <a:prstGeom prst="rect">
            <a:avLst/>
          </a:prstGeom>
        </p:spPr>
      </p:pic>
      <p:sp>
        <p:nvSpPr>
          <p:cNvPr id="2" name="Rectángulo 1"/>
          <p:cNvSpPr/>
          <p:nvPr/>
        </p:nvSpPr>
        <p:spPr>
          <a:xfrm>
            <a:off x="809890" y="1711949"/>
            <a:ext cx="44829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CO" dirty="0"/>
              <a:t>Distribución usual de unidades de Grupo Guía</a:t>
            </a:r>
          </a:p>
        </p:txBody>
      </p:sp>
      <p:pic>
        <p:nvPicPr>
          <p:cNvPr id="4098" name="Picture 2" descr="Ver las imágenes de origen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05" t="25142" r="36182" b="20508"/>
          <a:stretch/>
        </p:blipFill>
        <p:spPr bwMode="auto">
          <a:xfrm>
            <a:off x="5138057" y="810531"/>
            <a:ext cx="1020866" cy="1050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33194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pic>
        <p:nvPicPr>
          <p:cNvPr id="24" name="Imagen 2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38" r="3215"/>
          <a:stretch/>
        </p:blipFill>
        <p:spPr bwMode="auto">
          <a:xfrm>
            <a:off x="567559" y="2349727"/>
            <a:ext cx="5232622" cy="342831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Imagen 24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16" t="2728" r="7627" b="3314"/>
          <a:stretch/>
        </p:blipFill>
        <p:spPr bwMode="auto">
          <a:xfrm>
            <a:off x="6335435" y="894057"/>
            <a:ext cx="5739130" cy="30506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graphicFrame>
        <p:nvGraphicFramePr>
          <p:cNvPr id="8" name="Tabla 7"/>
          <p:cNvGraphicFramePr>
            <a:graphicFrameLocks noGrp="1"/>
          </p:cNvGraphicFramePr>
          <p:nvPr>
            <p:extLst/>
          </p:nvPr>
        </p:nvGraphicFramePr>
        <p:xfrm>
          <a:off x="5988866" y="3944720"/>
          <a:ext cx="3663133" cy="268224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340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57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31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002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ENTIDADES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CARGO/ÁREA/FUNCIÓN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CANTIDAD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29">
                <a:tc rowSpan="1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 err="1">
                          <a:effectLst/>
                        </a:rPr>
                        <a:t>UAECOB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rowSpan="3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Personal Administrativo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Director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Subdirector Técnico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5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Jefe de oficina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3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Personal Operativo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Comandante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3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Subcomandante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Teniente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10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Sargento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72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Cabo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121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Bombero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427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Logística en Emergencias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Operativos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4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Grupo Especializado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Rescate Acuático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25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BRAE, Rescate de Animales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14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1318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MATPEL, Emergencias con Materiales Peligrosos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20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Incendios Forestales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112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13185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USAR, Búsqueda y Rescate Urbano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115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Rescate Técnico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9 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6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Investigación de Incendios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6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7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800">
                          <a:effectLst/>
                        </a:rPr>
                        <a:t>SART, monitoreo por Drones</a:t>
                      </a:r>
                      <a:endParaRPr lang="es-CO" sz="9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800" dirty="0">
                          <a:effectLst/>
                        </a:rPr>
                        <a:t>11</a:t>
                      </a:r>
                      <a:endParaRPr lang="es-CO" sz="9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/>
                </a:tc>
                <a:extLst>
                  <a:ext uri="{0D108BD9-81ED-4DB2-BD59-A6C34878D82A}">
                    <a16:rowId xmlns:a16="http://schemas.microsoft.com/office/drawing/2014/main" val="10018"/>
                  </a:ext>
                </a:extLst>
              </a:tr>
            </a:tbl>
          </a:graphicData>
        </a:graphic>
      </p:graphicFrame>
      <p:pic>
        <p:nvPicPr>
          <p:cNvPr id="1026" name="Picture 2" descr="Ver las imágenes de orige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1489" y="961180"/>
            <a:ext cx="1288692" cy="12735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27162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pic>
        <p:nvPicPr>
          <p:cNvPr id="2" name="Imagen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8124" y="789670"/>
            <a:ext cx="2149876" cy="1525215"/>
          </a:xfrm>
          <a:prstGeom prst="rect">
            <a:avLst/>
          </a:prstGeom>
        </p:spPr>
      </p:pic>
      <p:graphicFrame>
        <p:nvGraphicFramePr>
          <p:cNvPr id="3" name="Tabla 2"/>
          <p:cNvGraphicFramePr>
            <a:graphicFrameLocks noGrp="1"/>
          </p:cNvGraphicFramePr>
          <p:nvPr>
            <p:extLst/>
          </p:nvPr>
        </p:nvGraphicFramePr>
        <p:xfrm>
          <a:off x="892679" y="2586062"/>
          <a:ext cx="5605780" cy="34747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271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7860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Líneas de Respuesta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Acciones a realizar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SAR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Operaciones de Búsqueda canina, física y tecnológica y rescate en estructuras colapsadas.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Salud en Emergencias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Montaje y operación de APH, atención de víctimas en masa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Salud Mental y Apoyo</a:t>
                      </a:r>
                      <a:endParaRPr lang="es-CO" sz="180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Psicosocial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Para atención a víctimas, intervención en crisis y asistencia a grupos operativos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RCF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Gestión oportuna de las solicitudes que se presenten de ser necesario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MdC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Activación preventiva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800">
                          <a:effectLst/>
                        </a:rPr>
                        <a:t>Acceso más seguro</a:t>
                      </a:r>
                      <a:endParaRPr lang="es-CO" sz="18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Promueve el análisis de contexto local en el que se desarrolla la temática de movilización social, orden público y se aplican medidas para actividades de comunicación operacional</a:t>
                      </a:r>
                      <a:endParaRPr lang="es-CO" sz="18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7413057" y="3123091"/>
          <a:ext cx="4378631" cy="1600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0008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00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78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ENTIDADES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CARGO/ÁREA/FUNCIÓN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CANTIDAD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929">
                <a:tc rowSpan="8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050" dirty="0" err="1">
                          <a:effectLst/>
                        </a:rPr>
                        <a:t>CRCSBC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Coordinador de Misión CRCSCB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1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Seguridad, Operaciones y Planeación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3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Logística (Seg. Vial y Bienestar)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6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Equipos de Intervención (Salud, SAR, Asistencia Humanitaria)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SAR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60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SMAP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4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APH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5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Asistencia Humanitaria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8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65929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050">
                          <a:effectLst/>
                        </a:rPr>
                        <a:t>Doctrina para la Construcción de Paz</a:t>
                      </a:r>
                      <a:endParaRPr lang="es-CO" sz="11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 h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050" dirty="0">
                          <a:effectLst/>
                        </a:rPr>
                        <a:t>1</a:t>
                      </a:r>
                      <a:endParaRPr lang="es-CO" sz="11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47433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ángulo 9"/>
          <p:cNvSpPr/>
          <p:nvPr/>
        </p:nvSpPr>
        <p:spPr>
          <a:xfrm>
            <a:off x="-463365" y="62803"/>
            <a:ext cx="9526215" cy="52322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/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Plan de contingencia 2</a:t>
            </a:r>
            <a:r>
              <a:rPr lang="es-CO" sz="2800" b="1" baseline="30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</a:t>
            </a:r>
            <a:r>
              <a:rPr lang="es-CO" sz="28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temporada de lluvias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2548350" y="413411"/>
            <a:ext cx="9526215" cy="46166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r"/>
            <a:r>
              <a:rPr lang="es-CO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Manejo de Emergencias</a:t>
            </a:r>
          </a:p>
        </p:txBody>
      </p:sp>
      <p:grpSp>
        <p:nvGrpSpPr>
          <p:cNvPr id="20" name="Agrupar 19"/>
          <p:cNvGrpSpPr/>
          <p:nvPr/>
        </p:nvGrpSpPr>
        <p:grpSpPr>
          <a:xfrm>
            <a:off x="-1067538" y="2"/>
            <a:ext cx="13259538" cy="728113"/>
            <a:chOff x="-1067538" y="2"/>
            <a:chExt cx="13259538" cy="728113"/>
          </a:xfrm>
        </p:grpSpPr>
        <p:pic>
          <p:nvPicPr>
            <p:cNvPr id="21" name="Imagen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0" y="2"/>
              <a:ext cx="12192000" cy="690408"/>
            </a:xfrm>
            <a:prstGeom prst="rect">
              <a:avLst/>
            </a:prstGeom>
          </p:spPr>
        </p:pic>
        <p:sp>
          <p:nvSpPr>
            <p:cNvPr id="22" name="Rectángulo 21"/>
            <p:cNvSpPr/>
            <p:nvPr/>
          </p:nvSpPr>
          <p:spPr>
            <a:xfrm>
              <a:off x="-1067538" y="46474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ct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Plan de contingencia 2</a:t>
              </a:r>
              <a:r>
                <a:rPr lang="es-CO" sz="2400" b="1" baseline="30000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da</a:t>
              </a:r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temporada de lluvias</a:t>
              </a:r>
            </a:p>
          </p:txBody>
        </p:sp>
        <p:sp>
          <p:nvSpPr>
            <p:cNvPr id="23" name="Rectángulo 22"/>
            <p:cNvSpPr/>
            <p:nvPr/>
          </p:nvSpPr>
          <p:spPr>
            <a:xfrm>
              <a:off x="2548350" y="266450"/>
              <a:ext cx="9526215" cy="461665"/>
            </a:xfrm>
            <a:prstGeom prst="rect">
              <a:avLst/>
            </a:prstGeom>
            <a:noFill/>
            <a:effectLst/>
          </p:spPr>
          <p:txBody>
            <a:bodyPr wrap="square">
              <a:spAutoFit/>
            </a:bodyPr>
            <a:lstStyle/>
            <a:p>
              <a:pPr algn="r"/>
              <a:r>
                <a:rPr lang="es-CO" sz="2400" b="1" dirty="0">
                  <a:solidFill>
                    <a:schemeClr val="bg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Manejo de emergencias</a:t>
              </a:r>
            </a:p>
          </p:txBody>
        </p:sp>
      </p:grpSp>
      <p:sp>
        <p:nvSpPr>
          <p:cNvPr id="6" name="CuadroTexto 5"/>
          <p:cNvSpPr txBox="1"/>
          <p:nvPr/>
        </p:nvSpPr>
        <p:spPr>
          <a:xfrm>
            <a:off x="290286" y="948819"/>
            <a:ext cx="5254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/>
              <a:t>Planes de Respuesta de las Entidades</a:t>
            </a:r>
          </a:p>
        </p:txBody>
      </p:sp>
      <p:graphicFrame>
        <p:nvGraphicFramePr>
          <p:cNvPr id="4" name="Tabla 3"/>
          <p:cNvGraphicFramePr>
            <a:graphicFrameLocks noGrp="1"/>
          </p:cNvGraphicFramePr>
          <p:nvPr>
            <p:extLst/>
          </p:nvPr>
        </p:nvGraphicFramePr>
        <p:xfrm>
          <a:off x="7413057" y="3123091"/>
          <a:ext cx="4378631" cy="9448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000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725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0597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5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ENTIDADES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CARGO/ÁREA/FUNCIÓN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>
                          <a:effectLst/>
                        </a:rPr>
                        <a:t>CANTIDAD</a:t>
                      </a:r>
                      <a:endParaRPr lang="es-CO" sz="160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983">
                <a:tc rowSpan="2"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DCC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Juntas distribuidos por localidad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80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 vMerge="1">
                  <a:txBody>
                    <a:bodyPr/>
                    <a:lstStyle/>
                    <a:p>
                      <a:endParaRPr lang="es-CO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s-ES_tradnl" sz="12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Voluntarios distribuidos por localidad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4450" marR="4445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s-ES_tradnl" sz="1400" dirty="0">
                          <a:effectLst/>
                        </a:rPr>
                        <a:t>223</a:t>
                      </a:r>
                      <a:endParaRPr lang="es-CO" sz="1600" dirty="0"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9229" marR="19229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pic>
        <p:nvPicPr>
          <p:cNvPr id="5122" name="Picture 2" descr="Ver las imágenes de orige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49144" y="837371"/>
            <a:ext cx="1190625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ángulo 4"/>
          <p:cNvSpPr/>
          <p:nvPr/>
        </p:nvSpPr>
        <p:spPr>
          <a:xfrm>
            <a:off x="478972" y="2295930"/>
            <a:ext cx="6096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Fortalecer las acciones de reducción y de respuesta frente a las emergencias causadas por los fenómenos asociados con la segunda temporada de lluvias del 2020. Como aporte fundamental de la DCC en el Distrito Capital </a:t>
            </a:r>
            <a:endParaRPr lang="es-C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Poner en marcha las acciones de monitoreo e intervención en las zonas de alta, media y baja vulnerabilidad</a:t>
            </a:r>
            <a:endParaRPr lang="es-CO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Arial" panose="020B0604020202020204" pitchFamily="34" charset="0"/>
              <a:buChar char="-"/>
            </a:pPr>
            <a:r>
              <a:rPr lang="es-CO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Dar a conocer los recursos personal y equipamiento disponible para el apoyo en caso de emergencia y/o activación de acuerdo a los niveles de manejo de la emergencia.</a:t>
            </a:r>
            <a:endParaRPr lang="es-CO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212160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iseño personalizado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</TotalTime>
  <Words>2092</Words>
  <Application>Microsoft Macintosh PowerPoint</Application>
  <PresentationFormat>Panorámica</PresentationFormat>
  <Paragraphs>634</Paragraphs>
  <Slides>15</Slides>
  <Notes>11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4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Arial</vt:lpstr>
      <vt:lpstr>Calibri</vt:lpstr>
      <vt:lpstr>Calibri Light</vt:lpstr>
      <vt:lpstr>Times New Roman</vt:lpstr>
      <vt:lpstr>Tema de Office</vt:lpstr>
      <vt:lpstr>Diseño personalizado</vt:lpstr>
      <vt:lpstr>1_Diseño personalizado</vt:lpstr>
      <vt:lpstr>2_Diseño personalizado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Usuario de Microsoft Office</dc:creator>
  <cp:lastModifiedBy>Microsoft Office User</cp:lastModifiedBy>
  <cp:revision>7</cp:revision>
  <dcterms:created xsi:type="dcterms:W3CDTF">2020-01-29T14:59:48Z</dcterms:created>
  <dcterms:modified xsi:type="dcterms:W3CDTF">2020-10-06T12:34:03Z</dcterms:modified>
</cp:coreProperties>
</file>